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media/image28.jpeg" ContentType="image/jpeg"/>
  <Override PartName="/ppt/media/image1.png" ContentType="image/png"/>
  <Override PartName="/ppt/media/image7.jpeg" ContentType="image/jpeg"/>
  <Override PartName="/ppt/media/image2.jpeg" ContentType="image/jpeg"/>
  <Override PartName="/ppt/media/image17.jpeg" ContentType="image/jpeg"/>
  <Override PartName="/ppt/media/image3.png" ContentType="image/png"/>
  <Override PartName="/ppt/media/image4.png" ContentType="image/png"/>
  <Override PartName="/ppt/media/image6.jpeg" ContentType="image/jpeg"/>
  <Override PartName="/ppt/media/image5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7BBEBAA-749C-4694-80AA-4277765A773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111585D-6295-4BDF-9CE8-9D8E8910A4E0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1371310-01CA-486D-A19E-2BCE0815828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1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2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4063EF2-88D6-48AA-A870-9C618C8A37C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D24E135-AC43-4103-9017-2BCAF272D70C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F0B7796-FFEF-4793-B56F-06E8AAB3087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BF2524C-E16A-46EE-B232-8A54990D078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AF1F9A2E-A9BE-4292-9CAE-D47E5F10E03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E6C0FD4-6EF0-4647-97E5-FC4B904E8A6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76CA0B32-3DDB-4BC0-83FB-CD8DA487AA8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95116516-3BB4-4895-A4D9-C9217669565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68F4491-CD71-43E4-A6E9-BF6E0A11DAE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F5DB85C8-9233-48FE-9B80-9699439EB17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6EF3C69-035D-4130-9DAC-443BA48D1D9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572EE4C9-E412-420D-AAEF-87299EE8290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01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D35FBB69-8C8B-434D-8456-B22D901A8D1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07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08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2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88E3E8B-8FA6-4C0A-8627-9369FBE28093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DEF3852-3EE8-43A5-ACBC-692149A46F7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CCE1ACB-69B2-4C29-9265-8A537F621CF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312E78A-D7D8-4CFD-95BB-A67469433F5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48B91DA-017D-4DE3-9352-E6F6C0304F0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DDFB14D-1103-4F78-B0E8-588B7E8EFB4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397BFF09-FD91-49E6-9C15-0C2D9FFE08E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9A6794D0-C77B-4934-B732-A41807D301B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"/>
          <p:cNvSpPr/>
          <p:nvPr/>
        </p:nvSpPr>
        <p:spPr>
          <a:xfrm>
            <a:off x="0" y="0"/>
            <a:ext cx="10079280" cy="5669280"/>
          </a:xfrm>
          <a:prstGeom prst="rect">
            <a:avLst/>
          </a:prstGeom>
          <a:gradFill rotWithShape="0">
            <a:gsLst>
              <a:gs pos="30000">
                <a:srgbClr val="000032"/>
              </a:gs>
              <a:gs pos="100000">
                <a:srgbClr val="f60063"/>
              </a:gs>
            </a:gsLst>
            <a:lin ang="4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"/>
          <p:cNvSpPr/>
          <p:nvPr/>
        </p:nvSpPr>
        <p:spPr>
          <a:xfrm>
            <a:off x="1440000" y="1080000"/>
            <a:ext cx="1439280" cy="1259280"/>
          </a:xfrm>
          <a:prstGeom prst="ellipse">
            <a:avLst/>
          </a:prstGeom>
          <a:solidFill>
            <a:srgbClr val="ffffff">
              <a:alpha val="3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"/>
          <p:cNvSpPr/>
          <p:nvPr/>
        </p:nvSpPr>
        <p:spPr>
          <a:xfrm>
            <a:off x="7380000" y="3960000"/>
            <a:ext cx="1439280" cy="1259280"/>
          </a:xfrm>
          <a:prstGeom prst="ellipse">
            <a:avLst/>
          </a:prstGeom>
          <a:solidFill>
            <a:srgbClr val="ffffff">
              <a:alpha val="3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" name=""/>
          <p:cNvSpPr/>
          <p:nvPr/>
        </p:nvSpPr>
        <p:spPr>
          <a:xfrm>
            <a:off x="9000000" y="2700000"/>
            <a:ext cx="1259280" cy="1079280"/>
          </a:xfrm>
          <a:prstGeom prst="ellipse">
            <a:avLst/>
          </a:prstGeom>
          <a:solidFill>
            <a:srgbClr val="ffffff">
              <a:alpha val="2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" name=""/>
          <p:cNvSpPr/>
          <p:nvPr/>
        </p:nvSpPr>
        <p:spPr>
          <a:xfrm>
            <a:off x="-180000" y="2430000"/>
            <a:ext cx="1439280" cy="1349280"/>
          </a:xfrm>
          <a:prstGeom prst="ellipse">
            <a:avLst/>
          </a:prstGeom>
          <a:solidFill>
            <a:srgbClr val="ffffff">
              <a:alpha val="2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" name=""/>
          <p:cNvSpPr/>
          <p:nvPr/>
        </p:nvSpPr>
        <p:spPr>
          <a:xfrm>
            <a:off x="540000" y="1080000"/>
            <a:ext cx="719280" cy="719280"/>
          </a:xfrm>
          <a:prstGeom prst="ellipse">
            <a:avLst/>
          </a:prstGeom>
          <a:solidFill>
            <a:srgbClr val="ffffff">
              <a:alpha val="2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" name=""/>
          <p:cNvSpPr/>
          <p:nvPr/>
        </p:nvSpPr>
        <p:spPr>
          <a:xfrm>
            <a:off x="0" y="1260000"/>
            <a:ext cx="719280" cy="719280"/>
          </a:xfrm>
          <a:prstGeom prst="ellipse">
            <a:avLst/>
          </a:prstGeom>
          <a:solidFill>
            <a:srgbClr val="ffffff">
              <a:alpha val="1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" name=""/>
          <p:cNvSpPr/>
          <p:nvPr/>
        </p:nvSpPr>
        <p:spPr>
          <a:xfrm>
            <a:off x="0" y="5220000"/>
            <a:ext cx="1619280" cy="1259280"/>
          </a:xfrm>
          <a:prstGeom prst="ellipse">
            <a:avLst/>
          </a:prstGeom>
          <a:solidFill>
            <a:srgbClr val="ffffff">
              <a:alpha val="1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" name=""/>
          <p:cNvSpPr/>
          <p:nvPr/>
        </p:nvSpPr>
        <p:spPr>
          <a:xfrm>
            <a:off x="9720000" y="4680000"/>
            <a:ext cx="719280" cy="719280"/>
          </a:xfrm>
          <a:prstGeom prst="ellipse">
            <a:avLst/>
          </a:prstGeom>
          <a:solidFill>
            <a:srgbClr val="ffffff">
              <a:alpha val="3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" name=""/>
          <p:cNvSpPr/>
          <p:nvPr/>
        </p:nvSpPr>
        <p:spPr>
          <a:xfrm>
            <a:off x="9540000" y="3420000"/>
            <a:ext cx="719280" cy="719280"/>
          </a:xfrm>
          <a:prstGeom prst="ellipse">
            <a:avLst/>
          </a:prstGeom>
          <a:solidFill>
            <a:srgbClr val="ffffff">
              <a:alpha val="1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" name=""/>
          <p:cNvSpPr/>
          <p:nvPr/>
        </p:nvSpPr>
        <p:spPr>
          <a:xfrm>
            <a:off x="8100000" y="4680000"/>
            <a:ext cx="1079280" cy="841680"/>
          </a:xfrm>
          <a:prstGeom prst="ellipse">
            <a:avLst/>
          </a:prstGeom>
          <a:solidFill>
            <a:srgbClr val="ffffff">
              <a:alpha val="2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" name=""/>
          <p:cNvSpPr/>
          <p:nvPr/>
        </p:nvSpPr>
        <p:spPr>
          <a:xfrm>
            <a:off x="7920000" y="5400000"/>
            <a:ext cx="899280" cy="899280"/>
          </a:xfrm>
          <a:prstGeom prst="ellipse">
            <a:avLst/>
          </a:prstGeom>
          <a:solidFill>
            <a:srgbClr val="ffffff">
              <a:alpha val="2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0000" y="139680"/>
            <a:ext cx="89992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40000" y="1440000"/>
            <a:ext cx="8999280" cy="359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Второй уровень структуры</a:t>
            </a:r>
            <a:endParaRPr b="0" lang="ru-R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Третий уровень структуры</a:t>
            </a:r>
            <a:endParaRPr b="0" lang="ru-R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latin typeface="Arial"/>
              </a:rPr>
              <a:t>Четвёртый уровень структуры</a:t>
            </a:r>
            <a:endParaRPr b="0" lang="ru-R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Пятый уровень структуры</a:t>
            </a:r>
            <a:endParaRPr b="0" lang="ru-R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Шестой уровень структуры</a:t>
            </a:r>
            <a:endParaRPr b="0" lang="ru-R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latin typeface="Arial"/>
              </a:rPr>
              <a:t>Седьмой уровень структуры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ftr" idx="1"/>
          </p:nvPr>
        </p:nvSpPr>
        <p:spPr>
          <a:xfrm>
            <a:off x="3420000" y="5130000"/>
            <a:ext cx="3239280" cy="39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sldNum" idx="2"/>
          </p:nvPr>
        </p:nvSpPr>
        <p:spPr>
          <a:xfrm>
            <a:off x="7560000" y="5130000"/>
            <a:ext cx="2339280" cy="39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C581DB0-50B2-41AC-A642-572DF35398BB}" type="slidenum">
              <a:rPr b="0" lang="ru-RU" sz="1400" spc="-1" strike="noStrike">
                <a:solidFill>
                  <a:srgbClr val="ffffff"/>
                </a:solidFill>
                <a:latin typeface="Arial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dt" idx="3"/>
          </p:nvPr>
        </p:nvSpPr>
        <p:spPr>
          <a:xfrm>
            <a:off x="180000" y="5130000"/>
            <a:ext cx="2339280" cy="39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"/>
          <p:cNvSpPr/>
          <p:nvPr/>
        </p:nvSpPr>
        <p:spPr>
          <a:xfrm>
            <a:off x="360" y="360"/>
            <a:ext cx="10079280" cy="5669280"/>
          </a:xfrm>
          <a:prstGeom prst="rect">
            <a:avLst/>
          </a:prstGeom>
          <a:gradFill rotWithShape="0">
            <a:gsLst>
              <a:gs pos="30000">
                <a:srgbClr val="000032"/>
              </a:gs>
              <a:gs pos="100000">
                <a:srgbClr val="f60063"/>
              </a:gs>
            </a:gsLst>
            <a:lin ang="42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" name=""/>
          <p:cNvSpPr/>
          <p:nvPr/>
        </p:nvSpPr>
        <p:spPr>
          <a:xfrm flipH="1">
            <a:off x="-3600" y="0"/>
            <a:ext cx="10079640" cy="5669640"/>
          </a:xfrm>
          <a:prstGeom prst="rect">
            <a:avLst/>
          </a:prstGeom>
          <a:gradFill rotWithShape="0">
            <a:gsLst>
              <a:gs pos="0">
                <a:srgbClr val="ffffff">
                  <a:alpha val="90196"/>
                </a:srgbClr>
              </a:gs>
              <a:gs pos="75000">
                <a:srgbClr val="ffffff">
                  <a:alpha val="20000"/>
                </a:srgbClr>
              </a:gs>
              <a:gs pos="100000">
                <a:srgbClr val="ffffff">
                  <a:alpha val="20000"/>
                </a:srgbClr>
              </a:gs>
            </a:gsLst>
            <a:path path="circle">
              <a:fillToRect l="50000" t="85000" r="50000" b="15000"/>
            </a:path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"/>
          <p:cNvSpPr/>
          <p:nvPr/>
        </p:nvSpPr>
        <p:spPr>
          <a:xfrm>
            <a:off x="180360" y="5130360"/>
            <a:ext cx="2339280" cy="39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&lt;дата/время&gt;</a:t>
            </a:r>
            <a:endParaRPr b="0" lang="ru-RU" sz="1400" spc="-1" strike="noStrike">
              <a:latin typeface="Arial"/>
            </a:endParaRPr>
          </a:p>
        </p:txBody>
      </p:sp>
      <p:sp>
        <p:nvSpPr>
          <p:cNvPr id="56" name=""/>
          <p:cNvSpPr/>
          <p:nvPr/>
        </p:nvSpPr>
        <p:spPr>
          <a:xfrm>
            <a:off x="7560360" y="5130360"/>
            <a:ext cx="2339280" cy="39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60C64D83-B397-4555-9C6F-3CAF671B660E}" type="slidenum">
              <a:rPr b="0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&lt;номер&gt;</a:t>
            </a:fld>
            <a:endParaRPr b="0" lang="ru-RU" sz="1400" spc="-1" strike="noStrike">
              <a:latin typeface="Arial"/>
            </a:endParaRPr>
          </a:p>
        </p:txBody>
      </p:sp>
      <p:sp>
        <p:nvSpPr>
          <p:cNvPr id="57" name=""/>
          <p:cNvSpPr/>
          <p:nvPr/>
        </p:nvSpPr>
        <p:spPr>
          <a:xfrm>
            <a:off x="1440360" y="1080360"/>
            <a:ext cx="1439280" cy="1259280"/>
          </a:xfrm>
          <a:prstGeom prst="ellipse">
            <a:avLst/>
          </a:prstGeom>
          <a:solidFill>
            <a:srgbClr val="ffffff">
              <a:alpha val="3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8" name=""/>
          <p:cNvSpPr/>
          <p:nvPr/>
        </p:nvSpPr>
        <p:spPr>
          <a:xfrm>
            <a:off x="7380360" y="3960360"/>
            <a:ext cx="1439280" cy="1259280"/>
          </a:xfrm>
          <a:prstGeom prst="ellipse">
            <a:avLst/>
          </a:prstGeom>
          <a:solidFill>
            <a:srgbClr val="ffffff">
              <a:alpha val="3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" name=""/>
          <p:cNvSpPr/>
          <p:nvPr/>
        </p:nvSpPr>
        <p:spPr>
          <a:xfrm>
            <a:off x="9000360" y="2700360"/>
            <a:ext cx="1259280" cy="1079280"/>
          </a:xfrm>
          <a:prstGeom prst="ellipse">
            <a:avLst/>
          </a:prstGeom>
          <a:solidFill>
            <a:srgbClr val="ffffff">
              <a:alpha val="2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0" name=""/>
          <p:cNvSpPr/>
          <p:nvPr/>
        </p:nvSpPr>
        <p:spPr>
          <a:xfrm>
            <a:off x="-179640" y="2430360"/>
            <a:ext cx="1439280" cy="1349280"/>
          </a:xfrm>
          <a:prstGeom prst="ellipse">
            <a:avLst/>
          </a:prstGeom>
          <a:solidFill>
            <a:srgbClr val="ffffff">
              <a:alpha val="2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1" name=""/>
          <p:cNvSpPr/>
          <p:nvPr/>
        </p:nvSpPr>
        <p:spPr>
          <a:xfrm>
            <a:off x="540360" y="1080360"/>
            <a:ext cx="719280" cy="719280"/>
          </a:xfrm>
          <a:prstGeom prst="ellipse">
            <a:avLst/>
          </a:prstGeom>
          <a:solidFill>
            <a:srgbClr val="ffffff">
              <a:alpha val="2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" name=""/>
          <p:cNvSpPr/>
          <p:nvPr/>
        </p:nvSpPr>
        <p:spPr>
          <a:xfrm>
            <a:off x="360" y="1260360"/>
            <a:ext cx="719280" cy="719280"/>
          </a:xfrm>
          <a:prstGeom prst="ellipse">
            <a:avLst/>
          </a:prstGeom>
          <a:solidFill>
            <a:srgbClr val="ffffff">
              <a:alpha val="1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" name=""/>
          <p:cNvSpPr/>
          <p:nvPr/>
        </p:nvSpPr>
        <p:spPr>
          <a:xfrm>
            <a:off x="360" y="5220360"/>
            <a:ext cx="1619280" cy="1259280"/>
          </a:xfrm>
          <a:prstGeom prst="ellipse">
            <a:avLst/>
          </a:prstGeom>
          <a:solidFill>
            <a:srgbClr val="ffffff">
              <a:alpha val="1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" name=""/>
          <p:cNvSpPr/>
          <p:nvPr/>
        </p:nvSpPr>
        <p:spPr>
          <a:xfrm>
            <a:off x="9720360" y="4680360"/>
            <a:ext cx="719280" cy="719280"/>
          </a:xfrm>
          <a:prstGeom prst="ellipse">
            <a:avLst/>
          </a:prstGeom>
          <a:solidFill>
            <a:srgbClr val="ffffff">
              <a:alpha val="3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" name=""/>
          <p:cNvSpPr/>
          <p:nvPr/>
        </p:nvSpPr>
        <p:spPr>
          <a:xfrm>
            <a:off x="9540360" y="3420360"/>
            <a:ext cx="719280" cy="719280"/>
          </a:xfrm>
          <a:prstGeom prst="ellipse">
            <a:avLst/>
          </a:prstGeom>
          <a:solidFill>
            <a:srgbClr val="ffffff">
              <a:alpha val="1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"/>
          <p:cNvSpPr/>
          <p:nvPr/>
        </p:nvSpPr>
        <p:spPr>
          <a:xfrm>
            <a:off x="8100360" y="4680360"/>
            <a:ext cx="1079280" cy="841680"/>
          </a:xfrm>
          <a:prstGeom prst="ellipse">
            <a:avLst/>
          </a:prstGeom>
          <a:solidFill>
            <a:srgbClr val="ffffff">
              <a:alpha val="2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7" name=""/>
          <p:cNvSpPr/>
          <p:nvPr/>
        </p:nvSpPr>
        <p:spPr>
          <a:xfrm>
            <a:off x="7920360" y="5400360"/>
            <a:ext cx="899280" cy="899280"/>
          </a:xfrm>
          <a:prstGeom prst="ellipse">
            <a:avLst/>
          </a:prstGeom>
          <a:solidFill>
            <a:srgbClr val="ffffff">
              <a:alpha val="25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PlaceHolder 1"/>
          <p:cNvSpPr>
            <a:spLocks noGrp="1"/>
          </p:cNvSpPr>
          <p:nvPr>
            <p:ph type="ftr" idx="4"/>
          </p:nvPr>
        </p:nvSpPr>
        <p:spPr>
          <a:xfrm>
            <a:off x="3420000" y="5130000"/>
            <a:ext cx="3239280" cy="39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sldNum" idx="5"/>
          </p:nvPr>
        </p:nvSpPr>
        <p:spPr>
          <a:xfrm>
            <a:off x="7560000" y="5130000"/>
            <a:ext cx="2339280" cy="39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ffffff"/>
                </a:solidFill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2B02292-E9D3-4B61-BDF7-E82618B8238B}" type="slidenum">
              <a:rPr b="0" lang="ru-RU" sz="1400" spc="-1" strike="noStrike">
                <a:solidFill>
                  <a:srgbClr val="ffffff"/>
                </a:solidFill>
                <a:latin typeface="Arial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dt" idx="6"/>
          </p:nvPr>
        </p:nvSpPr>
        <p:spPr>
          <a:xfrm>
            <a:off x="180000" y="5130000"/>
            <a:ext cx="2339280" cy="391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pc="-1" strike="noStrike"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latin typeface="Arial"/>
              </a:rPr>
              <a:t>Второй уровень структуры</a:t>
            </a:r>
            <a:endParaRPr b="0" lang="ru-R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latin typeface="Arial"/>
              </a:rPr>
              <a:t>Третий уровень структуры</a:t>
            </a:r>
            <a:endParaRPr b="0" lang="ru-R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latin typeface="Arial"/>
              </a:rPr>
              <a:t>Четвёртый уровень структуры</a:t>
            </a:r>
            <a:endParaRPr b="0" lang="ru-R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Пятый уровень структуры</a:t>
            </a:r>
            <a:endParaRPr b="0" lang="ru-R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Шестой уровень структуры</a:t>
            </a:r>
            <a:endParaRPr b="0" lang="ru-R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latin typeface="Arial"/>
              </a:rPr>
              <a:t>Седьмой уровень структуры</a:t>
            </a:r>
            <a:endParaRPr b="0" lang="ru-R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image" Target="../media/image13.jpe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image" Target="../media/image17.jpeg"/><Relationship Id="rId3" Type="http://schemas.openxmlformats.org/officeDocument/2006/relationships/image" Target="../media/image18.jpe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jpeg"/><Relationship Id="rId3" Type="http://schemas.openxmlformats.org/officeDocument/2006/relationships/image" Target="../media/image27.jpe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jpeg"/><Relationship Id="rId4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image" Target="../media/image38.jpeg"/><Relationship Id="rId3" Type="http://schemas.openxmlformats.org/officeDocument/2006/relationships/image" Target="../media/image39.jpeg"/><Relationship Id="rId4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1200240"/>
            <a:ext cx="9070920" cy="1403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3300" spc="-1" strike="noStrike">
                <a:solidFill>
                  <a:srgbClr val="ffffff"/>
                </a:solidFill>
                <a:latin typeface="Arial"/>
              </a:rPr>
              <a:t>Проектная тема: </a:t>
            </a:r>
            <a:br>
              <a:rPr sz="3300"/>
            </a:br>
            <a:br>
              <a:rPr sz="3300"/>
            </a:br>
            <a:r>
              <a:rPr b="0" lang="ru-RU" sz="3300" spc="-1" strike="noStrike">
                <a:solidFill>
                  <a:srgbClr val="ffffff"/>
                </a:solidFill>
                <a:latin typeface="Arial"/>
              </a:rPr>
              <a:t>Субкультура детства: детские загадки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subTitle"/>
          </p:nvPr>
        </p:nvSpPr>
        <p:spPr>
          <a:xfrm>
            <a:off x="504000" y="2243880"/>
            <a:ext cx="9070920" cy="2718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Arial"/>
              </a:rPr>
              <a:t>Выполнила: воспитатель ГБОУ №642 «Земля и Вселенная»</a:t>
            </a:r>
            <a:endParaRPr b="0" lang="ru-RU" sz="2400" spc="-1" strike="noStrike"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rgbClr val="ffffff"/>
                </a:solidFill>
                <a:latin typeface="Arial"/>
              </a:rPr>
              <a:t>Любимова Юлия Романовна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:checker dir="vert"/>
      </p:transition>
    </mc:Choice>
    <mc:Fallback>
      <p:transition spd="slow">
        <p:checker dir="vert"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2511360" y="27000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latin typeface="Arial"/>
              </a:rPr>
              <a:t>  </a:t>
            </a:r>
            <a:r>
              <a:rPr b="1" lang="ru-RU" sz="2100" spc="-1" strike="noStrike">
                <a:latin typeface="Arial"/>
              </a:rPr>
              <a:t>ДИДАКТИЧЕСКАЯ</a:t>
            </a:r>
            <a:r>
              <a:rPr b="1" lang="ru-RU" sz="2000" spc="-1" strike="noStrike">
                <a:latin typeface="Arial"/>
              </a:rPr>
              <a:t> ИГРА «ЗАГАДКИ»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32" name="" descr=""/>
          <p:cNvPicPr/>
          <p:nvPr/>
        </p:nvPicPr>
        <p:blipFill>
          <a:blip r:embed="rId1"/>
          <a:stretch/>
        </p:blipFill>
        <p:spPr>
          <a:xfrm>
            <a:off x="273600" y="1155240"/>
            <a:ext cx="3386160" cy="4515120"/>
          </a:xfrm>
          <a:prstGeom prst="rect">
            <a:avLst/>
          </a:prstGeom>
          <a:ln w="0">
            <a:noFill/>
          </a:ln>
        </p:spPr>
      </p:pic>
      <p:pic>
        <p:nvPicPr>
          <p:cNvPr id="133" name="" descr=""/>
          <p:cNvPicPr/>
          <p:nvPr/>
        </p:nvPicPr>
        <p:blipFill>
          <a:blip r:embed="rId2"/>
          <a:stretch/>
        </p:blipFill>
        <p:spPr>
          <a:xfrm>
            <a:off x="4003920" y="1324080"/>
            <a:ext cx="5628600" cy="4221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771840" y="11268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ru-RU" sz="2100" spc="-1" strike="noStrike">
                <a:latin typeface="Arial"/>
              </a:rPr>
              <a:t>                          </a:t>
            </a:r>
            <a:r>
              <a:rPr b="1" lang="ru-RU" sz="2100" spc="-1" strike="noStrike">
                <a:latin typeface="Arial"/>
              </a:rPr>
              <a:t>ДИДАКТИЧЕСКАЯ</a:t>
            </a:r>
            <a:r>
              <a:rPr b="1" lang="ru-RU" sz="2000" spc="-1" strike="noStrike">
                <a:latin typeface="Arial"/>
              </a:rPr>
              <a:t> ИГРА «ЗАГАДКИ»</a:t>
            </a:r>
            <a:endParaRPr b="0" lang="ru-RU" sz="2000" spc="-1" strike="noStrike">
              <a:latin typeface="Arial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0" y="1795680"/>
            <a:ext cx="4799160" cy="3599280"/>
          </a:xfrm>
          <a:prstGeom prst="rect">
            <a:avLst/>
          </a:prstGeom>
          <a:ln w="0">
            <a:noFill/>
          </a:ln>
        </p:spPr>
      </p:pic>
      <p:pic>
        <p:nvPicPr>
          <p:cNvPr id="136" name="" descr=""/>
          <p:cNvPicPr/>
          <p:nvPr/>
        </p:nvPicPr>
        <p:blipFill>
          <a:blip r:embed="rId2"/>
          <a:stretch/>
        </p:blipFill>
        <p:spPr>
          <a:xfrm>
            <a:off x="4915440" y="1721520"/>
            <a:ext cx="4897800" cy="3673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edge/>
      </p:transition>
    </mc:Choice>
    <mc:Fallback>
      <p:transition spd="slow">
        <p:wedge/>
      </p:transition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4400" spc="-1" strike="noStrike">
                <a:latin typeface="Arial"/>
              </a:rPr>
              <a:t>Подключение родителей в педагогический процесс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>
            <a:off x="36000" y="2276280"/>
            <a:ext cx="5319360" cy="2995560"/>
          </a:xfrm>
          <a:prstGeom prst="rect">
            <a:avLst/>
          </a:prstGeom>
          <a:ln w="0">
            <a:noFill/>
          </a:ln>
        </p:spPr>
      </p:pic>
      <p:pic>
        <p:nvPicPr>
          <p:cNvPr id="139" name="" descr=""/>
          <p:cNvPicPr/>
          <p:nvPr/>
        </p:nvPicPr>
        <p:blipFill>
          <a:blip r:embed="rId2"/>
          <a:stretch/>
        </p:blipFill>
        <p:spPr>
          <a:xfrm>
            <a:off x="5068800" y="1860480"/>
            <a:ext cx="4928400" cy="369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heel spokes="1"/>
      </p:transition>
    </mc:Choice>
    <mc:Fallback>
      <p:transition spd="slow">
        <p:wheel spokes="1"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258480" y="27000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4400" spc="-1" strike="noStrike">
                <a:latin typeface="Arial"/>
              </a:rPr>
              <a:t>Подключение родителей в педагогический процесс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41" name="" descr=""/>
          <p:cNvPicPr/>
          <p:nvPr/>
        </p:nvPicPr>
        <p:blipFill>
          <a:blip r:embed="rId1"/>
          <a:stretch/>
        </p:blipFill>
        <p:spPr>
          <a:xfrm>
            <a:off x="78840" y="2010960"/>
            <a:ext cx="2698920" cy="3599280"/>
          </a:xfrm>
          <a:prstGeom prst="rect">
            <a:avLst/>
          </a:prstGeom>
          <a:ln w="0">
            <a:noFill/>
          </a:ln>
        </p:spPr>
      </p:pic>
      <p:pic>
        <p:nvPicPr>
          <p:cNvPr id="142" name="" descr=""/>
          <p:cNvPicPr/>
          <p:nvPr/>
        </p:nvPicPr>
        <p:blipFill>
          <a:blip r:embed="rId2"/>
          <a:stretch/>
        </p:blipFill>
        <p:spPr>
          <a:xfrm>
            <a:off x="6985080" y="1996560"/>
            <a:ext cx="2755080" cy="3673800"/>
          </a:xfrm>
          <a:prstGeom prst="rect">
            <a:avLst/>
          </a:prstGeom>
          <a:ln w="0">
            <a:noFill/>
          </a:ln>
        </p:spPr>
      </p:pic>
      <p:pic>
        <p:nvPicPr>
          <p:cNvPr id="143" name="" descr=""/>
          <p:cNvPicPr/>
          <p:nvPr/>
        </p:nvPicPr>
        <p:blipFill>
          <a:blip r:embed="rId3"/>
          <a:stretch/>
        </p:blipFill>
        <p:spPr>
          <a:xfrm>
            <a:off x="3390120" y="2029680"/>
            <a:ext cx="2730240" cy="3640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457200" y="18720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4400" spc="-1" strike="noStrike">
                <a:latin typeface="Arial"/>
              </a:rPr>
              <a:t>Подключение родителей в педагогический процесс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2874240" y="1310400"/>
            <a:ext cx="3858840" cy="4359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fade thruBlk="true"/>
      </p:transition>
    </mc:Choice>
    <mc:Fallback>
      <p:transition spd="slow">
        <p:fade thruBlk="true"/>
      </p:transition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4400" spc="-1" strike="noStrike">
                <a:latin typeface="Arial"/>
              </a:rPr>
              <a:t>Подключение родителей в педагогический процесс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47" name="" descr=""/>
          <p:cNvPicPr/>
          <p:nvPr/>
        </p:nvPicPr>
        <p:blipFill>
          <a:blip r:embed="rId1"/>
          <a:stretch/>
        </p:blipFill>
        <p:spPr>
          <a:xfrm>
            <a:off x="732960" y="1471680"/>
            <a:ext cx="3242520" cy="4147200"/>
          </a:xfrm>
          <a:prstGeom prst="rect">
            <a:avLst/>
          </a:prstGeom>
          <a:ln w="0">
            <a:noFill/>
          </a:ln>
        </p:spPr>
      </p:pic>
      <p:pic>
        <p:nvPicPr>
          <p:cNvPr id="148" name="" descr=""/>
          <p:cNvPicPr/>
          <p:nvPr/>
        </p:nvPicPr>
        <p:blipFill>
          <a:blip r:embed="rId2"/>
          <a:stretch/>
        </p:blipFill>
        <p:spPr>
          <a:xfrm>
            <a:off x="4931280" y="1524960"/>
            <a:ext cx="3798360" cy="41454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4400" spc="-1" strike="noStrike">
                <a:latin typeface="Arial"/>
              </a:rPr>
              <a:t>Подключение родителей в педагогический процесс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0" y="2071080"/>
            <a:ext cx="2698920" cy="3599280"/>
          </a:xfrm>
          <a:prstGeom prst="rect">
            <a:avLst/>
          </a:prstGeom>
          <a:ln w="0">
            <a:noFill/>
          </a:ln>
        </p:spPr>
      </p:pic>
      <p:pic>
        <p:nvPicPr>
          <p:cNvPr id="151" name="" descr=""/>
          <p:cNvPicPr/>
          <p:nvPr/>
        </p:nvPicPr>
        <p:blipFill>
          <a:blip r:embed="rId2"/>
          <a:stretch/>
        </p:blipFill>
        <p:spPr>
          <a:xfrm>
            <a:off x="3679920" y="2007360"/>
            <a:ext cx="2746800" cy="3663000"/>
          </a:xfrm>
          <a:prstGeom prst="rect">
            <a:avLst/>
          </a:prstGeom>
          <a:ln w="0">
            <a:noFill/>
          </a:ln>
        </p:spPr>
      </p:pic>
      <p:pic>
        <p:nvPicPr>
          <p:cNvPr id="152" name="" descr=""/>
          <p:cNvPicPr/>
          <p:nvPr/>
        </p:nvPicPr>
        <p:blipFill>
          <a:blip r:embed="rId3"/>
          <a:stretch/>
        </p:blipFill>
        <p:spPr>
          <a:xfrm>
            <a:off x="7258320" y="2051640"/>
            <a:ext cx="2713680" cy="3618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checker dir="vert"/>
      </p:transition>
    </mc:Choice>
    <mc:Fallback>
      <p:transition spd="slow">
        <p:checker dir="vert"/>
      </p:transition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4400" spc="-1" strike="noStrike">
                <a:latin typeface="Arial"/>
              </a:rPr>
              <a:t>Подключение родителей в педагогический процесс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0" y="2612880"/>
            <a:ext cx="5435640" cy="3057480"/>
          </a:xfrm>
          <a:prstGeom prst="rect">
            <a:avLst/>
          </a:prstGeom>
          <a:ln w="0">
            <a:noFill/>
          </a:ln>
        </p:spPr>
      </p:pic>
      <p:pic>
        <p:nvPicPr>
          <p:cNvPr id="155" name="" descr=""/>
          <p:cNvPicPr/>
          <p:nvPr/>
        </p:nvPicPr>
        <p:blipFill>
          <a:blip r:embed="rId2"/>
          <a:stretch/>
        </p:blipFill>
        <p:spPr>
          <a:xfrm>
            <a:off x="5598360" y="2202120"/>
            <a:ext cx="1950480" cy="3468240"/>
          </a:xfrm>
          <a:prstGeom prst="rect">
            <a:avLst/>
          </a:prstGeom>
          <a:ln w="0">
            <a:noFill/>
          </a:ln>
        </p:spPr>
      </p:pic>
      <p:pic>
        <p:nvPicPr>
          <p:cNvPr id="156" name="" descr=""/>
          <p:cNvPicPr/>
          <p:nvPr/>
        </p:nvPicPr>
        <p:blipFill>
          <a:blip r:embed="rId3"/>
          <a:stretch/>
        </p:blipFill>
        <p:spPr>
          <a:xfrm>
            <a:off x="7837200" y="1681560"/>
            <a:ext cx="2243160" cy="3988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plus/>
      </p:transition>
    </mc:Choice>
    <mc:Fallback>
      <p:transition spd="slow">
        <p:plus/>
      </p:transition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4400" spc="-1" strike="noStrike">
                <a:latin typeface="Times New Roman"/>
                <a:ea typeface="Microsoft YaHei"/>
              </a:rPr>
              <a:t>Творческая мастерская:  Рисование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0" y="1264320"/>
            <a:ext cx="3304440" cy="4406040"/>
          </a:xfrm>
          <a:prstGeom prst="rect">
            <a:avLst/>
          </a:prstGeom>
          <a:ln w="0">
            <a:noFill/>
          </a:ln>
        </p:spPr>
      </p:pic>
      <p:pic>
        <p:nvPicPr>
          <p:cNvPr id="159" name="" descr=""/>
          <p:cNvPicPr/>
          <p:nvPr/>
        </p:nvPicPr>
        <p:blipFill>
          <a:blip r:embed="rId2"/>
          <a:stretch/>
        </p:blipFill>
        <p:spPr>
          <a:xfrm>
            <a:off x="3362760" y="1311120"/>
            <a:ext cx="3269160" cy="4359240"/>
          </a:xfrm>
          <a:prstGeom prst="rect">
            <a:avLst/>
          </a:prstGeom>
          <a:ln w="0">
            <a:noFill/>
          </a:ln>
        </p:spPr>
      </p:pic>
      <p:pic>
        <p:nvPicPr>
          <p:cNvPr id="160" name="" descr=""/>
          <p:cNvPicPr/>
          <p:nvPr/>
        </p:nvPicPr>
        <p:blipFill>
          <a:blip r:embed="rId3"/>
          <a:stretch/>
        </p:blipFill>
        <p:spPr>
          <a:xfrm>
            <a:off x="6667200" y="1316880"/>
            <a:ext cx="3364560" cy="4353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4400" spc="-1" strike="noStrike">
                <a:latin typeface="Times New Roman"/>
                <a:ea typeface="Microsoft YaHei"/>
              </a:rPr>
              <a:t>Творческая мастерская:  Рисование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1"/>
          <a:stretch/>
        </p:blipFill>
        <p:spPr>
          <a:xfrm>
            <a:off x="0" y="1319400"/>
            <a:ext cx="3263040" cy="4350960"/>
          </a:xfrm>
          <a:prstGeom prst="rect">
            <a:avLst/>
          </a:prstGeom>
          <a:ln w="0">
            <a:noFill/>
          </a:ln>
        </p:spPr>
      </p:pic>
      <p:pic>
        <p:nvPicPr>
          <p:cNvPr id="163" name="" descr=""/>
          <p:cNvPicPr/>
          <p:nvPr/>
        </p:nvPicPr>
        <p:blipFill>
          <a:blip r:embed="rId2"/>
          <a:stretch/>
        </p:blipFill>
        <p:spPr>
          <a:xfrm>
            <a:off x="2959200" y="1341720"/>
            <a:ext cx="3268800" cy="4358520"/>
          </a:xfrm>
          <a:prstGeom prst="rect">
            <a:avLst/>
          </a:prstGeom>
          <a:ln w="0">
            <a:noFill/>
          </a:ln>
        </p:spPr>
      </p:pic>
      <p:pic>
        <p:nvPicPr>
          <p:cNvPr id="164" name="" descr=""/>
          <p:cNvPicPr/>
          <p:nvPr/>
        </p:nvPicPr>
        <p:blipFill>
          <a:blip r:embed="rId3"/>
          <a:stretch/>
        </p:blipFill>
        <p:spPr>
          <a:xfrm>
            <a:off x="6228360" y="1311840"/>
            <a:ext cx="3268800" cy="4358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40000" y="-1110240"/>
            <a:ext cx="8999280" cy="374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4400" spc="-1" strike="noStrike"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4400" spc="-1" strike="noStrike"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4400" spc="-1" strike="noStrike">
                <a:latin typeface="Arial"/>
              </a:rPr>
              <a:t>Обоснование</a:t>
            </a:r>
            <a:endParaRPr b="0" lang="ru-RU" sz="4400" spc="-1" strike="noStrike">
              <a:latin typeface="Arial"/>
            </a:endParaRPr>
          </a:p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4400" spc="-1" strike="noStrike">
                <a:latin typeface="Arial"/>
              </a:rPr>
              <a:t> </a:t>
            </a:r>
            <a:r>
              <a:rPr b="0" lang="ru-RU" sz="4400" spc="-1" strike="noStrike">
                <a:latin typeface="Arial"/>
              </a:rPr>
              <a:t>актуальности проблемы, решаемой за счет проекта</a:t>
            </a:r>
            <a:br>
              <a:rPr sz="4400"/>
            </a:br>
            <a:endParaRPr b="0" lang="ru-RU" sz="4400" spc="-1" strike="noStrike">
              <a:latin typeface="Arial"/>
            </a:endParaRPr>
          </a:p>
        </p:txBody>
      </p:sp>
      <p:pic>
        <p:nvPicPr>
          <p:cNvPr id="112" name="" descr=""/>
          <p:cNvPicPr/>
          <p:nvPr/>
        </p:nvPicPr>
        <p:blipFill>
          <a:blip r:embed="rId1"/>
          <a:stretch/>
        </p:blipFill>
        <p:spPr>
          <a:xfrm>
            <a:off x="1370520" y="2071080"/>
            <a:ext cx="7077960" cy="359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comb dir="horz"/>
      </p:transition>
    </mc:Choice>
    <mc:Fallback>
      <p:transition spd="slow">
        <p:comb dir="horz"/>
      </p:transition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4400" spc="-1" strike="noStrike">
                <a:latin typeface="Times New Roman"/>
                <a:ea typeface="Microsoft YaHei"/>
              </a:rPr>
              <a:t>Творческая мастерская:  Рисование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66" name="" descr=""/>
          <p:cNvPicPr/>
          <p:nvPr/>
        </p:nvPicPr>
        <p:blipFill>
          <a:blip r:embed="rId1"/>
          <a:stretch/>
        </p:blipFill>
        <p:spPr>
          <a:xfrm>
            <a:off x="0" y="1469520"/>
            <a:ext cx="3150360" cy="4200840"/>
          </a:xfrm>
          <a:prstGeom prst="rect">
            <a:avLst/>
          </a:prstGeom>
          <a:ln w="0">
            <a:noFill/>
          </a:ln>
        </p:spPr>
      </p:pic>
      <p:pic>
        <p:nvPicPr>
          <p:cNvPr id="167" name="" descr=""/>
          <p:cNvPicPr/>
          <p:nvPr/>
        </p:nvPicPr>
        <p:blipFill>
          <a:blip r:embed="rId2"/>
          <a:stretch/>
        </p:blipFill>
        <p:spPr>
          <a:xfrm>
            <a:off x="3323520" y="1496160"/>
            <a:ext cx="3152880" cy="4204080"/>
          </a:xfrm>
          <a:prstGeom prst="rect">
            <a:avLst/>
          </a:prstGeom>
          <a:ln w="0">
            <a:noFill/>
          </a:ln>
        </p:spPr>
      </p:pic>
      <p:pic>
        <p:nvPicPr>
          <p:cNvPr id="168" name="" descr=""/>
          <p:cNvPicPr/>
          <p:nvPr/>
        </p:nvPicPr>
        <p:blipFill>
          <a:blip r:embed="rId3"/>
          <a:stretch/>
        </p:blipFill>
        <p:spPr>
          <a:xfrm>
            <a:off x="6926400" y="1551600"/>
            <a:ext cx="3088800" cy="4118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4400" spc="-1" strike="noStrike">
                <a:latin typeface="Times New Roman"/>
                <a:ea typeface="Microsoft YaHei"/>
              </a:rPr>
              <a:t>Творческая мастерская:  Рисование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70" name="" descr=""/>
          <p:cNvPicPr/>
          <p:nvPr/>
        </p:nvPicPr>
        <p:blipFill>
          <a:blip r:embed="rId1"/>
          <a:stretch/>
        </p:blipFill>
        <p:spPr>
          <a:xfrm>
            <a:off x="0" y="1186920"/>
            <a:ext cx="3362400" cy="4483440"/>
          </a:xfrm>
          <a:prstGeom prst="rect">
            <a:avLst/>
          </a:prstGeom>
          <a:ln w="0">
            <a:noFill/>
          </a:ln>
        </p:spPr>
      </p:pic>
      <p:pic>
        <p:nvPicPr>
          <p:cNvPr id="171" name="" descr=""/>
          <p:cNvPicPr/>
          <p:nvPr/>
        </p:nvPicPr>
        <p:blipFill>
          <a:blip r:embed="rId2"/>
          <a:stretch/>
        </p:blipFill>
        <p:spPr>
          <a:xfrm>
            <a:off x="3362760" y="1189800"/>
            <a:ext cx="3360240" cy="4480560"/>
          </a:xfrm>
          <a:prstGeom prst="rect">
            <a:avLst/>
          </a:prstGeom>
          <a:ln w="0">
            <a:noFill/>
          </a:ln>
        </p:spPr>
      </p:pic>
      <p:pic>
        <p:nvPicPr>
          <p:cNvPr id="172" name="" descr=""/>
          <p:cNvPicPr/>
          <p:nvPr/>
        </p:nvPicPr>
        <p:blipFill>
          <a:blip r:embed="rId3"/>
          <a:stretch/>
        </p:blipFill>
        <p:spPr>
          <a:xfrm>
            <a:off x="6800040" y="1259640"/>
            <a:ext cx="3314880" cy="4420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pull dir="d"/>
      </p:transition>
    </mc:Choice>
    <mc:Fallback>
      <p:transition spd="slow">
        <p:pull dir="d"/>
      </p:transition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540000" y="139680"/>
            <a:ext cx="89992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4400" spc="-1" strike="noStrike">
                <a:latin typeface="Arial"/>
              </a:rPr>
              <a:t>Книга загадок группа </a:t>
            </a:r>
            <a:br>
              <a:rPr sz="4400"/>
            </a:br>
            <a:r>
              <a:rPr b="0" lang="ru-RU" sz="4400" spc="-1" strike="noStrike">
                <a:latin typeface="Arial"/>
              </a:rPr>
              <a:t>«Морские звезды»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74" name="" descr=""/>
          <p:cNvPicPr/>
          <p:nvPr/>
        </p:nvPicPr>
        <p:blipFill>
          <a:blip r:embed="rId1"/>
          <a:stretch/>
        </p:blipFill>
        <p:spPr>
          <a:xfrm>
            <a:off x="319680" y="1590120"/>
            <a:ext cx="4344120" cy="3961440"/>
          </a:xfrm>
          <a:prstGeom prst="rect">
            <a:avLst/>
          </a:prstGeom>
          <a:ln w="0">
            <a:noFill/>
          </a:ln>
        </p:spPr>
      </p:pic>
      <p:pic>
        <p:nvPicPr>
          <p:cNvPr id="175" name="" descr=""/>
          <p:cNvPicPr/>
          <p:nvPr/>
        </p:nvPicPr>
        <p:blipFill>
          <a:blip r:embed="rId2"/>
          <a:stretch/>
        </p:blipFill>
        <p:spPr>
          <a:xfrm>
            <a:off x="4854960" y="2328120"/>
            <a:ext cx="4849920" cy="2061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cover dir="ld"/>
      </p:transition>
    </mc:Choice>
    <mc:Fallback>
      <p:transition spd="slow">
        <p:cover dir="ld"/>
      </p:transition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540000" y="-1422720"/>
            <a:ext cx="8999280" cy="4374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br>
              <a:rPr sz="4400"/>
            </a:br>
            <a:br>
              <a:rPr sz="4400"/>
            </a:br>
            <a:br>
              <a:rPr sz="4400"/>
            </a:br>
            <a:br>
              <a:rPr sz="4400"/>
            </a:br>
            <a:br>
              <a:rPr sz="4400"/>
            </a:br>
            <a:br>
              <a:rPr sz="4400"/>
            </a:br>
            <a:r>
              <a:rPr b="0" lang="ru-RU" sz="4400" spc="-1" strike="noStrike">
                <a:latin typeface="Arial"/>
              </a:rPr>
              <a:t>Спасибо за внимание !!!</a:t>
            </a:r>
            <a:endParaRPr b="0" lang="ru-RU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28200" y="145692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3300" spc="-1" strike="noStrike">
                <a:solidFill>
                  <a:srgbClr val="ffffff"/>
                </a:solidFill>
                <a:latin typeface="Arial"/>
              </a:rPr>
              <a:t>Цель проекта: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28200" y="3509280"/>
            <a:ext cx="8999280" cy="359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 algn="ctr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r>
              <a:rPr b="1" lang="ru-RU" sz="2600" spc="-1" strike="noStrike">
                <a:latin typeface="Arial"/>
              </a:rPr>
              <a:t>Создание книги с загадками детьми и их родителями</a:t>
            </a:r>
            <a:r>
              <a:rPr b="1" lang="ru-RU" sz="2400" spc="-1" strike="noStrike">
                <a:latin typeface="Arial"/>
              </a:rPr>
              <a:t> </a:t>
            </a: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>
        <p:checker dir="vert"/>
      </p:transition>
    </mc:Choice>
    <mc:Fallback>
      <p:transition spd="slow">
        <p:checker dir="vert"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3300" spc="-1" strike="noStrike">
                <a:solidFill>
                  <a:srgbClr val="ffffff"/>
                </a:solidFill>
                <a:latin typeface="Arial"/>
              </a:rPr>
              <a:t>Задачи проекта</a:t>
            </a:r>
            <a:endParaRPr b="0" lang="ru-RU" sz="33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540000" y="1440000"/>
            <a:ext cx="8999280" cy="359928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r>
              <a:rPr b="0" lang="ru-RU" sz="2400" spc="-1" strike="noStrike">
                <a:latin typeface="Times New Roman"/>
              </a:rPr>
              <a:t>1. Познакомить детей с понятием «загадка», разновидностями загадок</a:t>
            </a:r>
            <a:endParaRPr b="0" lang="ru-RU" sz="2400" spc="-1" strike="noStrike"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r>
              <a:rPr b="0" lang="ru-RU" sz="2400" spc="-1" strike="noStrike">
                <a:latin typeface="Times New Roman"/>
              </a:rPr>
              <a:t>2. Научиться отгадывать и сочинять загадки, развивая логическое мышление, память, речь и творческие способности. </a:t>
            </a:r>
            <a:endParaRPr b="0" lang="ru-RU" sz="2400" spc="-1" strike="noStrike"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r>
              <a:rPr b="0" lang="ru-RU" sz="2400" spc="-1" strike="noStrike">
                <a:latin typeface="Times New Roman"/>
              </a:rPr>
              <a:t>3. Подключить родителей в педагогический процесс. </a:t>
            </a:r>
            <a:endParaRPr b="0" lang="ru-RU" sz="2400" spc="-1" strike="noStrike">
              <a:latin typeface="Arial"/>
            </a:endParaRPr>
          </a:p>
          <a:p>
            <a:pPr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371160" y="1260000"/>
            <a:ext cx="8999280" cy="3599280"/>
          </a:xfrm>
          <a:prstGeom prst="rect">
            <a:avLst/>
          </a:prstGeom>
          <a:solidFill>
            <a:srgbClr val="ffffff">
              <a:alpha val="50000"/>
            </a:srgbClr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endParaRPr b="0" lang="ru-RU" sz="2400" spc="-1" strike="noStrike">
              <a:latin typeface="Arial"/>
            </a:endParaRPr>
          </a:p>
          <a:p>
            <a:pPr marL="432000" indent="0">
              <a:lnSpc>
                <a:spcPct val="100000"/>
              </a:lnSpc>
              <a:spcAft>
                <a:spcPts val="1057"/>
              </a:spcAft>
              <a:buNone/>
              <a:tabLst>
                <a:tab algn="l" pos="0"/>
              </a:tabLst>
            </a:pPr>
            <a:r>
              <a:rPr b="0" lang="ru-RU" sz="2400" spc="-1" strike="noStrike">
                <a:latin typeface="Arial"/>
              </a:rPr>
              <a:t>ЗАГАДКА — это маленький вопрос, который задается стихами, или обычными предложениями с целью получить короткий или точный ответ. </a:t>
            </a:r>
            <a:endParaRPr b="0" lang="ru-RU" sz="2400" spc="-1" strike="noStrike">
              <a:latin typeface="Arial"/>
            </a:endParaRPr>
          </a:p>
        </p:txBody>
      </p:sp>
      <p:pic>
        <p:nvPicPr>
          <p:cNvPr id="119" name="" descr=""/>
          <p:cNvPicPr/>
          <p:nvPr/>
        </p:nvPicPr>
        <p:blipFill>
          <a:blip r:embed="rId1">
            <a:alphaModFix amt="70000"/>
          </a:blip>
          <a:stretch/>
        </p:blipFill>
        <p:spPr>
          <a:xfrm>
            <a:off x="5987160" y="3175560"/>
            <a:ext cx="1500120" cy="140868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>
        <p:wedge/>
      </p:transition>
    </mc:Choice>
    <mc:Fallback>
      <p:transition spd="slow">
        <p:wedg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pic>
        <p:nvPicPr>
          <p:cNvPr id="121" name="" descr=""/>
          <p:cNvPicPr/>
          <p:nvPr/>
        </p:nvPicPr>
        <p:blipFill>
          <a:blip r:embed="rId1">
            <a:alphaModFix amt="70000"/>
          </a:blip>
          <a:stretch/>
        </p:blipFill>
        <p:spPr>
          <a:xfrm>
            <a:off x="540000" y="48240"/>
            <a:ext cx="8998920" cy="566208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>
        <p:cover dir="ld"/>
      </p:transition>
    </mc:Choice>
    <mc:Fallback>
      <p:transition spd="slow">
        <p:cover dir="ld"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latin typeface="Arial"/>
            </a:endParaRPr>
          </a:p>
        </p:txBody>
      </p:sp>
      <p:pic>
        <p:nvPicPr>
          <p:cNvPr id="123" name="" descr=""/>
          <p:cNvPicPr/>
          <p:nvPr/>
        </p:nvPicPr>
        <p:blipFill>
          <a:blip r:embed="rId1">
            <a:alphaModFix amt="70000"/>
          </a:blip>
          <a:stretch/>
        </p:blipFill>
        <p:spPr>
          <a:xfrm>
            <a:off x="850320" y="0"/>
            <a:ext cx="8373240" cy="566928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>
        <p:comb dir="horz"/>
      </p:transition>
    </mc:Choice>
    <mc:Fallback>
      <p:transition spd="slow">
        <p:comb dir="horz"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40000" y="32796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4400" spc="-1" strike="noStrike">
                <a:latin typeface="Arial"/>
              </a:rPr>
              <a:t>Введение в проектную деятельность</a:t>
            </a:r>
            <a:endParaRPr b="0" lang="ru-RU" sz="4400" spc="-1" strike="noStrike"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1"/>
          <a:stretch/>
        </p:blipFill>
        <p:spPr>
          <a:xfrm>
            <a:off x="94680" y="1704600"/>
            <a:ext cx="3035880" cy="3965760"/>
          </a:xfrm>
          <a:prstGeom prst="rect">
            <a:avLst/>
          </a:prstGeom>
          <a:ln w="0">
            <a:noFill/>
          </a:ln>
        </p:spPr>
      </p:pic>
      <p:pic>
        <p:nvPicPr>
          <p:cNvPr id="126" name="" descr=""/>
          <p:cNvPicPr/>
          <p:nvPr/>
        </p:nvPicPr>
        <p:blipFill>
          <a:blip r:embed="rId2"/>
          <a:stretch/>
        </p:blipFill>
        <p:spPr>
          <a:xfrm>
            <a:off x="3613680" y="1706040"/>
            <a:ext cx="3028680" cy="3964320"/>
          </a:xfrm>
          <a:prstGeom prst="rect">
            <a:avLst/>
          </a:prstGeom>
          <a:ln w="0">
            <a:noFill/>
          </a:ln>
        </p:spPr>
      </p:pic>
      <p:pic>
        <p:nvPicPr>
          <p:cNvPr id="127" name="" descr=""/>
          <p:cNvPicPr/>
          <p:nvPr/>
        </p:nvPicPr>
        <p:blipFill>
          <a:blip r:embed="rId3"/>
          <a:stretch/>
        </p:blipFill>
        <p:spPr>
          <a:xfrm>
            <a:off x="7099200" y="1695240"/>
            <a:ext cx="2981160" cy="3975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40000" y="270000"/>
            <a:ext cx="8999280" cy="98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800" spc="-1" strike="noStrike">
                <a:latin typeface="Arial"/>
              </a:rPr>
              <a:t>                                                </a:t>
            </a:r>
            <a:r>
              <a:rPr b="1" lang="ru-RU" sz="2600" spc="-1" strike="noStrike">
                <a:latin typeface="Arial"/>
              </a:rPr>
              <a:t>Отгадывание загадок </a:t>
            </a:r>
            <a:endParaRPr b="0" lang="ru-RU" sz="2600" spc="-1" strike="noStrike">
              <a:latin typeface="Arial"/>
            </a:endParaRPr>
          </a:p>
        </p:txBody>
      </p:sp>
      <p:pic>
        <p:nvPicPr>
          <p:cNvPr id="129" name="" descr=""/>
          <p:cNvPicPr/>
          <p:nvPr/>
        </p:nvPicPr>
        <p:blipFill>
          <a:blip r:embed="rId1"/>
          <a:stretch/>
        </p:blipFill>
        <p:spPr>
          <a:xfrm>
            <a:off x="0" y="2011320"/>
            <a:ext cx="4799160" cy="3599280"/>
          </a:xfrm>
          <a:prstGeom prst="rect">
            <a:avLst/>
          </a:prstGeom>
          <a:ln w="0">
            <a:noFill/>
          </a:ln>
        </p:spPr>
      </p:pic>
      <p:pic>
        <p:nvPicPr>
          <p:cNvPr id="130" name="" descr=""/>
          <p:cNvPicPr/>
          <p:nvPr/>
        </p:nvPicPr>
        <p:blipFill>
          <a:blip r:embed="rId2"/>
          <a:stretch/>
        </p:blipFill>
        <p:spPr>
          <a:xfrm>
            <a:off x="5132880" y="2017800"/>
            <a:ext cx="4947480" cy="3710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>
        <p:wedge/>
      </p:transition>
    </mc:Choice>
    <mc:Fallback>
      <p:transition spd="slow">
        <p:wedg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545</TotalTime>
  <Application>LibreOffice/7.4.1.2$Windows_X86_64 LibreOffice_project/3c58a8f3a960df8bc8fd77b461821e42c061c5f0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2024-01-20T13:54:12Z</dcterms:created>
  <dc:creator/>
  <dc:description/>
  <dc:language>ru-RU</dc:language>
  <cp:lastModifiedBy/>
  <dcterms:modified xsi:type="dcterms:W3CDTF">2024-01-22T20:59:09Z</dcterms:modified>
  <cp:revision>34</cp:revision>
  <dc:subject/>
  <dc:title>Lights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