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74" r:id="rId7"/>
    <p:sldId id="275" r:id="rId8"/>
    <p:sldId id="296" r:id="rId9"/>
    <p:sldId id="305" r:id="rId10"/>
    <p:sldId id="306" r:id="rId11"/>
    <p:sldId id="307" r:id="rId12"/>
    <p:sldId id="304" r:id="rId13"/>
    <p:sldId id="311" r:id="rId14"/>
    <p:sldId id="268" r:id="rId15"/>
    <p:sldId id="273" r:id="rId16"/>
    <p:sldId id="276" r:id="rId17"/>
    <p:sldId id="277" r:id="rId18"/>
    <p:sldId id="297" r:id="rId19"/>
    <p:sldId id="278" r:id="rId20"/>
    <p:sldId id="286" r:id="rId21"/>
    <p:sldId id="287" r:id="rId22"/>
    <p:sldId id="292" r:id="rId23"/>
    <p:sldId id="279" r:id="rId24"/>
    <p:sldId id="280" r:id="rId25"/>
    <p:sldId id="281" r:id="rId26"/>
    <p:sldId id="293" r:id="rId27"/>
    <p:sldId id="261" r:id="rId28"/>
    <p:sldId id="269" r:id="rId29"/>
    <p:sldId id="262" r:id="rId30"/>
    <p:sldId id="271" r:id="rId31"/>
    <p:sldId id="294" r:id="rId32"/>
    <p:sldId id="295" r:id="rId33"/>
    <p:sldId id="264" r:id="rId34"/>
    <p:sldId id="285" r:id="rId35"/>
    <p:sldId id="267" r:id="rId36"/>
    <p:sldId id="265" r:id="rId37"/>
    <p:sldId id="284" r:id="rId38"/>
    <p:sldId id="282" r:id="rId39"/>
    <p:sldId id="288" r:id="rId40"/>
    <p:sldId id="290" r:id="rId41"/>
    <p:sldId id="291" r:id="rId42"/>
    <p:sldId id="289" r:id="rId43"/>
    <p:sldId id="299" r:id="rId44"/>
    <p:sldId id="298" r:id="rId45"/>
    <p:sldId id="300" r:id="rId46"/>
    <p:sldId id="301" r:id="rId47"/>
    <p:sldId id="302" r:id="rId48"/>
    <p:sldId id="303" r:id="rId49"/>
    <p:sldId id="308" r:id="rId50"/>
    <p:sldId id="266" r:id="rId51"/>
    <p:sldId id="309" r:id="rId52"/>
    <p:sldId id="283" r:id="rId53"/>
    <p:sldId id="310" r:id="rId54"/>
    <p:sldId id="312" r:id="rId55"/>
    <p:sldId id="313" r:id="rId56"/>
    <p:sldId id="317" r:id="rId57"/>
    <p:sldId id="316" r:id="rId58"/>
    <p:sldId id="315" r:id="rId59"/>
    <p:sldId id="314" r:id="rId60"/>
    <p:sldId id="263" r:id="rId61"/>
    <p:sldId id="272" r:id="rId6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0318A-F835-464E-BEC0-E9B877D7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CC1634-F2C0-4C2F-B9BF-ABD06432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16C7FE-95E5-46B9-945A-273CB6288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C9C64-C46B-4F02-93BE-D428362C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FB9DD-00F5-4B57-9FA5-272CD7DF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7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D80BA-B7CD-40C2-B9A7-98CA1786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92E782-00AC-4FE1-94BC-08D25D56A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9F4A66-848E-47D4-A6B9-521B075F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BAE17-79DC-4F2E-83CF-EF6AA8F8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2B3E60-A213-4C9C-AF90-4DE26475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3212EF-DDA4-4B56-925B-16D47CE99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75E711-12E8-4365-8DC1-7C676EE8D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659943-DBF7-4D58-BE1D-01886B63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B28157-51F6-48DD-A8CE-3FD9F133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DD65B-7177-4AD6-BB3B-D693437C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7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2CB82-5B4B-4565-B42D-39C6B204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E75A2-BCFA-4E5F-91D4-C49296D86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5DCE18-CD18-4EB4-9081-8FD00775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A825C8-26DA-4E8A-B1BC-F51E12D4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601112-45BE-4602-A858-2AAD784C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2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E4A58-6208-41A3-B9E4-F7985D5A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32B7E6-BA87-45C5-9200-EBB574490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1E8E7-E2A7-42AF-B783-41F73B32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655E9-1B14-4941-B691-B8D31DFD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943777-B11D-409E-810D-1D594EEE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5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1C1E6-1903-4F64-9291-BBF77877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7B486-FEDF-4916-B468-4E4E9A57B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97803E-8867-4841-8FF0-2EAF697C1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356B20-862E-4A52-B6A6-94960D5F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6631D5-B5DD-4348-A119-B8D6BEA7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E81C87-61EF-48E7-8829-B6C0C900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3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6A0E7-0224-4F6D-9572-35A390C6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0B4203-90C3-4B37-AA12-A165356E1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2AA8A9-66AE-44B0-86CD-B2DCA8D29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FA5387-BB00-41E9-88FB-48959E944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C0FB06-63FB-4E02-80E9-733D45BA3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EC5A7E-2A98-4594-9005-82BF8338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DBA779-0F6E-45F3-89D4-6F4B8574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F42C7A-BA7D-4331-A2BE-13B482EC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AB0C4-C910-443B-99A4-B7D97E8F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14A6A-4566-437E-A244-02B14554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D2C06-80B9-4EBC-8A6A-E7EDDEF7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945EFE-31AB-44DE-9420-6F76C2CE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9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BA5F06-ADD2-4443-80DB-B1F84396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961BAB-F30D-413E-A838-B3029D15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9BBD4E-CEB3-4625-B96E-461E0FF9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4EB24-C101-4081-B84C-CA33006E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9D87F-4B43-40E2-84B3-554D125B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0E9F3E-D067-4962-94EA-7F8571E94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FE94C4-FD26-4E2D-8568-CF4B72BC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4D62C-A618-4E03-8C95-69A64F0E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6B0B6E-A66F-4D08-84D3-F2F289A7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78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5032D-CB14-4C16-A854-D6961C47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03BA8B-3724-483B-A04F-3C7B0CD1F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21CDC9-A713-4768-AB4D-E82974227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63EF95-FBD4-48CC-BF74-E8391255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2AB931-DECA-4C92-9C99-B0CECAF2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7E7719-D651-4292-9AE9-797510C3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2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89D46-4F1C-43C4-8CA6-6B06317D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E4EC6A-5CB8-44AF-B659-22D3536EC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7DC63-5FEA-4932-BD0B-761CD4333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74AA0-A846-4BE7-858B-034C908FE2B4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088921-FF47-444A-B411-44B6F737B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6CA628-DF57-47D9-A8D5-D63892BCD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6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0%D0%BF%D0%BE%D0%BC%D0%B8%D0%BD%D0%B0%D0%BD%D0%B8%D0%B5" TargetMode="External"/><Relationship Id="rId7" Type="http://schemas.openxmlformats.org/officeDocument/2006/relationships/hyperlink" Target="https://ru.wikipedia.org/wiki/%D0%9A%D0%B8%D0%BD%D0%B5%D1%81%D1%82%D0%B5%D1%82%D0%B8%D0%BA%D0%B0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8%D0%B7%D1%83%D0%B0%D0%BB%D0%B8%D0%B7%D0%B0%D1%86%D0%B8%D1%8F" TargetMode="External"/><Relationship Id="rId5" Type="http://schemas.openxmlformats.org/officeDocument/2006/relationships/hyperlink" Target="https://ru.wikipedia.org/wiki/%D0%90%D1%81%D1%81%D0%BE%D1%86%D0%B8%D0%B0%D1%86%D0%B8%D1%8F_(%D0%BF%D1%81%D0%B8%D1%85%D0%BE%D0%BB%D0%BE%D0%B3%D0%B8%D1%8F)" TargetMode="External"/><Relationship Id="rId4" Type="http://schemas.openxmlformats.org/officeDocument/2006/relationships/hyperlink" Target="https://ru.wikipedia.org/wiki/%D0%9F%D0%B0%D0%BC%D1%8F%D1%82%D1%8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8%D0%BC%D0%B2%D0%BE%D0%BB" TargetMode="External"/><Relationship Id="rId2" Type="http://schemas.openxmlformats.org/officeDocument/2006/relationships/hyperlink" Target="https://ru.wikipedia.org/wiki/%D0%9F%D0%B8%D0%BA%D1%82%D0%BE%D0%B3%D1%80%D0%B0%D0%BC%D0%BC%D0%B0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14807-E534-4D94-A34C-1F1604C704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Мнемотехника и эйдетика в ДОУ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686DA5-E088-4084-8F18-40D318B1B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Встреча 13</a:t>
            </a:r>
          </a:p>
        </p:txBody>
      </p:sp>
    </p:spTree>
    <p:extLst>
      <p:ext uri="{BB962C8B-B14F-4D97-AF65-F5344CB8AC3E}">
        <p14:creationId xmlns:p14="http://schemas.microsoft.com/office/powerpoint/2010/main" val="203221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3BE7A2E-46D5-4650-8E41-9B4818AA4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3" y="592518"/>
            <a:ext cx="11178075" cy="51090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Первая вилка в Англии</a:t>
            </a: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1608 году побывал в Италии один англичанин, которого звали Томас 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Кориат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Во время путешествия он вел дневник, в который записывал все, что его особенно поражало. Описывает он и великолепие венецианских дворцов, стоящих посреди воды, и красоту мраморных храмов Древнего Рима, и грозное величие Везувия. Но одна вещь поразила 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Кориата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больше, чем Везувий и венецианские дворцы.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дневнике есть такая запись: «Когда итальянцы едят мясо, они пользуются небольшими вилами из железа или стали, а иногда из серебра. Итальянцев никак нельзя заставить есть руками. Они считают, что есть руками нехорошо, потому что не у всех руки чистые».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Прежде чем отправиться домой, 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Кориат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обзавелся такими «вилами». Вилка, которую он купил, была мало похожа на наши вилки. У этой вилки было всего два зубца, а ручка, украшенная на конце шишечкой, была совсем крошечная. В общем, этот инструмент напоминал скорее камертон, чем вилку.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Приехав домой, 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Кориат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решил похвастаться перед друзьями и знакомыми своей покупкой. На званом обеде он вытащил из кармана вилку и принялся есть по итальянскому способу.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 взоры устремились на него. А когда он объяснил, что это за штука у него в руках, всем захотелось рассмотреть поближе итальянский инструмент для еды. Вилочка обошла весь стол. Дамы восторгались изящной отделкой, мужчины удивлялись изобретательности итальянцев, но все в один голос решили, что итальянцы большие чудаки, что есть вилкой очень неудобно.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Томас 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Кориат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пробовал спорить, доказывая, что нехорошо брать мясо руками, потому что руки не у всех чистые. Это вызвало общее возмущение. Неужели мистер 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Кориат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думает, что в Англии никто не моет рук перед едой? Неужели нам мало десяти пальцев, данных природой, и мы должны добавлять к ним еще два искусственных пальца? Пусть-ка он покажет, легко ли справляться с этими вилами.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Кориат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захотел показать свое искусство. Но первый же кусок мяса, взятый им с блюда, шлепнулся с вилки на скатерть. Смеху и шуткам не было конца. Пришлось бедному путешественнику спрятать свою вилочку обратно в карман. Прошло лет пятьдесят, прежде чем вилки вошли в моду в Англии.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Рассказывают, что вилки были изобретены тогда, когда стали носить большие кружевные воротники. Воротники эти мешали есть: они подпирали подбородок и не давали наклонять голову, словно голова была посажена на большое круглое блюдо. В таком воротнике, конечно, было удобнее есть вилкой, чем руками.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Это, вероятно, сказка. Вилки появились тогда же, когда стали чаще менять белье, мыться, то есть когда люди стали чистоплотнее. Почти одновременно с вилкой вошли в употребление тарелка и салфетка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7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9CD218-6C02-45A4-BF4A-8AAF5ABFC41A}"/>
              </a:ext>
            </a:extLst>
          </p:cNvPr>
          <p:cNvSpPr/>
          <p:nvPr/>
        </p:nvSpPr>
        <p:spPr>
          <a:xfrm>
            <a:off x="410547" y="615820"/>
            <a:ext cx="11346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1608 </a:t>
            </a:r>
            <a:r>
              <a:rPr lang="ru-RU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году побывал в Италии один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англичанин, </a:t>
            </a:r>
            <a:r>
              <a:rPr lang="ru-RU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которого звали Томас </a:t>
            </a:r>
            <a:r>
              <a:rPr lang="ru-RU" b="0" i="0" strike="sng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Кориат</a:t>
            </a:r>
            <a:r>
              <a:rPr lang="ru-RU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Во время путешествия он вел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дневник, </a:t>
            </a:r>
            <a:r>
              <a:rPr lang="ru-RU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который записывал все, что его особенно поражало. Описывает он 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великолепие </a:t>
            </a:r>
            <a:r>
              <a:rPr lang="ru-RU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венецианских дворцов, стоящих посреди воды, 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красоту </a:t>
            </a:r>
            <a:r>
              <a:rPr lang="ru-RU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мраморных храмов Древнего Рима, и грозное величие Везувия. Но одна вещь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поразила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Кориата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больше, чем Везувий и венецианские дворцы.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82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5E735-3362-41F2-BEC2-EBBE4F4B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Придумай ассоциацию!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A82B87-50ED-4CBC-B7BD-5EBA27885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637" y="2120106"/>
            <a:ext cx="50387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C11E7-F261-472B-B5F8-32D393FA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Ассоциации  и сложные слова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58141A7-ABCF-4538-9424-3100FD197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597" y="1825625"/>
            <a:ext cx="83908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4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upermozg.school/eydetika1/images/book1.png">
            <a:extLst>
              <a:ext uri="{FF2B5EF4-FFF2-40B4-BE49-F238E27FC236}">
                <a16:creationId xmlns:a16="http://schemas.microsoft.com/office/drawing/2014/main" id="{66730D16-8AC5-4E6B-B652-BDF80DE83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4288"/>
            <a:ext cx="9515475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5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E560E-8317-4F3C-8B1C-CC35F677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оживления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507CE-3845-49F3-B11A-9F894EAA3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Попробуйте представить какого-либо зверя, животное. Теперь представьте, что он ожил и начал двигаться. Отпустите его, пусть живет своей жизнью в Вашем воображении. Поупражнявшись с живыми существами, переходите к оживленным предметам по той же схеме. Упражнение выполняется сначала с закрытыми глазами, а затем и с открытыми.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7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anner2.kisspng.com/20180430/ekq/kisspng-computer-icons-bumblebee-clip-art-5ae6dbd3a48168.8763591815250789956738.jpg">
            <a:extLst>
              <a:ext uri="{FF2B5EF4-FFF2-40B4-BE49-F238E27FC236}">
                <a16:creationId xmlns:a16="http://schemas.microsoft.com/office/drawing/2014/main" id="{DAC9B036-CEDE-454E-9C8A-6FCC1BD6E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1" y="653143"/>
            <a:ext cx="1707502" cy="17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DF4CFF8-0CB6-410B-96C5-E01C3D11297E}"/>
              </a:ext>
            </a:extLst>
          </p:cNvPr>
          <p:cNvCxnSpPr/>
          <p:nvPr/>
        </p:nvCxnSpPr>
        <p:spPr>
          <a:xfrm>
            <a:off x="2425959" y="1912776"/>
            <a:ext cx="1166327" cy="4478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://bogislavyan.ru/wp-content/uploads/2016/01/shmel.jpg">
            <a:extLst>
              <a:ext uri="{FF2B5EF4-FFF2-40B4-BE49-F238E27FC236}">
                <a16:creationId xmlns:a16="http://schemas.microsoft.com/office/drawing/2014/main" id="{DAA2A074-F1BF-461E-A33A-1797393F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1792" y="2006081"/>
            <a:ext cx="2776700" cy="226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138F0AB-1474-4D3C-A6B1-D73C1AF6361D}"/>
              </a:ext>
            </a:extLst>
          </p:cNvPr>
          <p:cNvCxnSpPr/>
          <p:nvPr/>
        </p:nvCxnSpPr>
        <p:spPr>
          <a:xfrm>
            <a:off x="6538492" y="3429000"/>
            <a:ext cx="1355206" cy="555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http://www.neizvestniy-geniy.ru/images/works/photo/1/178789_1.jpg">
            <a:extLst>
              <a:ext uri="{FF2B5EF4-FFF2-40B4-BE49-F238E27FC236}">
                <a16:creationId xmlns:a16="http://schemas.microsoft.com/office/drawing/2014/main" id="{FEAD1AD7-EECB-4567-B83D-C02295C07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65" y="3429000"/>
            <a:ext cx="3432610" cy="29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3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E30390-6FF5-4136-BC01-953505AE3518}"/>
              </a:ext>
            </a:extLst>
          </p:cNvPr>
          <p:cNvSpPr/>
          <p:nvPr/>
        </p:nvSpPr>
        <p:spPr>
          <a:xfrm>
            <a:off x="429207" y="522514"/>
            <a:ext cx="115046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>
                <a:solidFill>
                  <a:srgbClr val="000000"/>
                </a:solidFill>
                <a:effectLst/>
                <a:latin typeface="-apple-system"/>
              </a:rPr>
              <a:t>Фея, тюль, бечёвка, фата, проспект, шпиль, авто, вокзал, полки, рупор, ожидание, давка, Антарктида, тюлень, Арктика, морж, коктейль, моряк, капитан, трап, пальма, одуванчик, стрекоза, камыши, ракушка, ил, ива, погоны, спираль, перелёт, реклама, жара, ресторан, холод, шуба, очки, баллончик, балкон, кокон, локон, попкорн, окно, дуб, какао, сгущёнка, влияние, прохлада, эстакада, драгоценности, дрова.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4640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B85532-2154-4443-8FCB-A5351F28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истории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377517D-ED0E-4830-B8B4-03D5F1BD4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169" y="2136710"/>
            <a:ext cx="10559221" cy="35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07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597D4-54ED-4B9D-80DC-31ED9D75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соощущений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64CA6-DA65-4496-9EC2-27B1052E2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Соощущения</a:t>
            </a:r>
            <a:r>
              <a:rPr lang="ru-RU" b="1" dirty="0"/>
              <a:t> — это одновременное получение импульсов, приходящих от различных анализаторов.</a:t>
            </a:r>
            <a:r>
              <a:rPr lang="ru-RU" dirty="0"/>
              <a:t> Анализаторы — это нервные аппараты, осуществляющие функцию анализа и синтеза информации, исходящей из внешней и внутренней среды организма. </a:t>
            </a:r>
          </a:p>
        </p:txBody>
      </p:sp>
    </p:spTree>
    <p:extLst>
      <p:ext uri="{BB962C8B-B14F-4D97-AF65-F5344CB8AC3E}">
        <p14:creationId xmlns:p14="http://schemas.microsoft.com/office/powerpoint/2010/main" val="299824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F6F29-C736-46FB-BB9C-269292AC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Мнемотехника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9906FD-B16A-45CF-AC74-CEE680F9C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/>
              <a:t>Мнемо́ника</a:t>
            </a:r>
            <a:r>
              <a:rPr lang="ru-RU" dirty="0"/>
              <a:t> (</a:t>
            </a:r>
            <a:r>
              <a:rPr lang="ru-RU" dirty="0">
                <a:hlinkClick r:id="rId2" tooltip="Древнегреческий язы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др.-греч.</a:t>
            </a:r>
            <a:r>
              <a:rPr lang="ru-RU" dirty="0"/>
              <a:t> </a:t>
            </a:r>
            <a:r>
              <a:rPr lang="ru-RU" dirty="0" err="1"/>
              <a:t>μνημονικόν</a:t>
            </a:r>
            <a:r>
              <a:rPr lang="ru-RU" dirty="0"/>
              <a:t> — </a:t>
            </a:r>
            <a:r>
              <a:rPr lang="ru-RU" i="1" dirty="0"/>
              <a:t>искусство запоминания</a:t>
            </a:r>
            <a:r>
              <a:rPr lang="ru-RU" dirty="0"/>
              <a:t>), </a:t>
            </a:r>
            <a:r>
              <a:rPr lang="ru-RU" b="1" dirty="0" err="1"/>
              <a:t>мнемоте́хника</a:t>
            </a:r>
            <a:r>
              <a:rPr lang="ru-RU" dirty="0"/>
              <a:t> — совокупность специальных приёмов и способов, облегчающих </a:t>
            </a:r>
            <a:r>
              <a:rPr lang="ru-RU" dirty="0">
                <a:hlinkClick r:id="rId3" tooltip="Запоминани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запоминание</a:t>
            </a:r>
            <a:r>
              <a:rPr lang="ru-RU" dirty="0"/>
              <a:t> нужной информации и увеличивающих объём </a:t>
            </a:r>
            <a:r>
              <a:rPr lang="ru-RU" dirty="0">
                <a:hlinkClick r:id="rId4" tooltip="Памят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памяти</a:t>
            </a:r>
            <a:r>
              <a:rPr lang="ru-RU" dirty="0"/>
              <a:t> путём образования </a:t>
            </a:r>
            <a:r>
              <a:rPr lang="ru-RU" dirty="0">
                <a:hlinkClick r:id="rId5" tooltip="Ассоциация (психологи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ассоциаций</a:t>
            </a:r>
            <a:r>
              <a:rPr lang="ru-RU" dirty="0"/>
              <a:t> (связей): замена абстрактных объектов и фактов на понятия и представления, имеющие </a:t>
            </a:r>
            <a:r>
              <a:rPr lang="ru-RU" dirty="0">
                <a:hlinkClick r:id="rId6" tooltip="Визуализац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визуальное</a:t>
            </a:r>
            <a:r>
              <a:rPr lang="ru-RU" dirty="0"/>
              <a:t>, аудиальное или </a:t>
            </a:r>
            <a:r>
              <a:rPr lang="ru-RU" dirty="0">
                <a:hlinkClick r:id="rId7" tooltip="Кинестет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кинестетическое</a:t>
            </a:r>
            <a:r>
              <a:rPr lang="ru-RU" dirty="0"/>
              <a:t> представление, связывание объектов с уже имеющейся информацией в </a:t>
            </a:r>
            <a:r>
              <a:rPr lang="ru-RU" dirty="0">
                <a:hlinkClick r:id="rId4" tooltip="Памят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памяти</a:t>
            </a:r>
            <a:r>
              <a:rPr lang="ru-RU" dirty="0"/>
              <a:t> различных типов модификации для упрощения запоминания.</a:t>
            </a:r>
          </a:p>
        </p:txBody>
      </p:sp>
    </p:spTree>
    <p:extLst>
      <p:ext uri="{BB962C8B-B14F-4D97-AF65-F5344CB8AC3E}">
        <p14:creationId xmlns:p14="http://schemas.microsoft.com/office/powerpoint/2010/main" val="3581890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58ABDAE-5205-4617-B1AB-17E4A186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соощущений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A3BEEF1-A99B-4B96-B28C-5E51C4A12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2776"/>
            <a:ext cx="10515600" cy="33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84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30808-72E0-4428-A18A-EAEA9A21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соощущений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E035E-A93C-49AD-A9C7-24010FD33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8F9894-DE83-4E67-A5FB-7299903E0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9496"/>
            <a:ext cx="10585230" cy="364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70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3EA7E-3ABC-493D-A27E-FA4283B6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«Расскажи стихи руками»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DAEBE7-034B-4D56-8E56-671CEB09B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Алгоритм действий</a:t>
            </a:r>
          </a:p>
          <a:p>
            <a:r>
              <a:rPr lang="ru-RU" dirty="0"/>
              <a:t>1) Читаем – понимаем (каждое слово) – представляем (общую картину)</a:t>
            </a:r>
          </a:p>
          <a:p>
            <a:r>
              <a:rPr lang="ru-RU" dirty="0"/>
              <a:t>2) Повторяем каждую строчку 3 раза последовательно:</a:t>
            </a:r>
          </a:p>
          <a:p>
            <a:r>
              <a:rPr lang="ru-RU" dirty="0"/>
              <a:t>• Представляем детальную Картинку</a:t>
            </a:r>
          </a:p>
          <a:p>
            <a:r>
              <a:rPr lang="ru-RU" dirty="0"/>
              <a:t>• Добавляем Движение</a:t>
            </a:r>
          </a:p>
          <a:p>
            <a:r>
              <a:rPr lang="ru-RU" dirty="0"/>
              <a:t>• Объединяем Картинку и Движение</a:t>
            </a:r>
          </a:p>
          <a:p>
            <a:r>
              <a:rPr lang="ru-RU" dirty="0"/>
              <a:t>3) Повторяем стихотворение 3 раза осмысленно, с жестами</a:t>
            </a:r>
          </a:p>
          <a:p>
            <a:r>
              <a:rPr lang="ru-RU" dirty="0"/>
              <a:t>4) Повторяем без жестов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017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0c6b/00074be2-338812be/img11.jpg">
            <a:extLst>
              <a:ext uri="{FF2B5EF4-FFF2-40B4-BE49-F238E27FC236}">
                <a16:creationId xmlns:a16="http://schemas.microsoft.com/office/drawing/2014/main" id="{795CDFD3-2E49-4020-8BF5-19182B430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60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-fotki.yandex.ru/get/6420/78082870.15a/0_93b91_7179ece6_XXL">
            <a:extLst>
              <a:ext uri="{FF2B5EF4-FFF2-40B4-BE49-F238E27FC236}">
                <a16:creationId xmlns:a16="http://schemas.microsoft.com/office/drawing/2014/main" id="{239028BC-F0A5-442D-A21A-0B85772DD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0"/>
            <a:ext cx="5318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24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neizvestniy-geniy.ru/images/works/photo/2012/06/658221_1.jpg">
            <a:extLst>
              <a:ext uri="{FF2B5EF4-FFF2-40B4-BE49-F238E27FC236}">
                <a16:creationId xmlns:a16="http://schemas.microsoft.com/office/drawing/2014/main" id="{EDFDC867-AC06-42B8-A8E8-B97C2683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"/>
            <a:ext cx="9753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42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CE895C-0345-4DA3-B38D-D037E6238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172"/>
            <a:ext cx="12192000" cy="62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63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5A280-E504-456B-8856-CB64FF47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приёмы мнемотехники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A90498-831C-4988-8766-7AA7E85B6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70C0"/>
                </a:solidFill>
              </a:rPr>
              <a:t>Образование смысловых фраз из начальных букв запоминаемой информации </a:t>
            </a:r>
            <a:r>
              <a:rPr lang="ru-RU" dirty="0"/>
              <a:t>(</a:t>
            </a:r>
            <a:r>
              <a:rPr lang="ru-RU" cap="all" dirty="0"/>
              <a:t>РАЗВЕ МОЖНО ВЕРИТЬ ПУСТЫМ СЛОВАМ БАЛЕРИНЫ?)</a:t>
            </a:r>
          </a:p>
          <a:p>
            <a:r>
              <a:rPr lang="ru-RU" dirty="0" err="1"/>
              <a:t>Рузовская</a:t>
            </a:r>
            <a:r>
              <a:rPr lang="ru-RU" dirty="0"/>
              <a:t>, Можайская, </a:t>
            </a:r>
            <a:r>
              <a:rPr lang="ru-RU" dirty="0" err="1"/>
              <a:t>Верейская</a:t>
            </a:r>
            <a:r>
              <a:rPr lang="ru-RU" dirty="0"/>
              <a:t>, Подольская, Серпуховская и </a:t>
            </a:r>
            <a:r>
              <a:rPr lang="ru-RU" dirty="0" err="1"/>
              <a:t>Бронницкая</a:t>
            </a:r>
            <a:r>
              <a:rPr lang="ru-RU" dirty="0"/>
              <a:t>.</a:t>
            </a:r>
            <a:endParaRPr lang="ru-RU" b="1" cap="all" dirty="0"/>
          </a:p>
          <a:p>
            <a:r>
              <a:rPr lang="ru-RU" dirty="0" err="1">
                <a:solidFill>
                  <a:srgbClr val="0070C0"/>
                </a:solidFill>
              </a:rPr>
              <a:t>Рифмизация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/>
              <a:t>Пифагоровы штаны во все стороны равны</a:t>
            </a:r>
          </a:p>
          <a:p>
            <a:r>
              <a:rPr lang="ru-RU" dirty="0">
                <a:solidFill>
                  <a:srgbClr val="0070C0"/>
                </a:solidFill>
              </a:rPr>
              <a:t>Запоминание длинных терминов или иностранных слов с помощью созвучных</a:t>
            </a:r>
          </a:p>
          <a:p>
            <a:r>
              <a:rPr lang="ru-RU" dirty="0"/>
              <a:t>Биссектриса – это крыса, которая бегает по углам и делит угол пополам.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D5D9F-5971-40F8-801A-D5846436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334" y="365125"/>
            <a:ext cx="10215465" cy="423486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Запоминание иностранных слов с помощью созвучных </a:t>
            </a:r>
            <a:r>
              <a:rPr lang="ru-RU" dirty="0"/>
              <a:t>Нахождение ярких необычных ассоциаций (картинки, фразы), которые соединяются с запоминаемой информацией</a:t>
            </a:r>
            <a:br>
              <a:rPr lang="ru-RU" dirty="0"/>
            </a:b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DDD947-5666-4FF9-99CC-8E9D38BC4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73" y="3429000"/>
            <a:ext cx="7074159" cy="4351338"/>
          </a:xfrm>
        </p:spPr>
        <p:txBody>
          <a:bodyPr/>
          <a:lstStyle/>
          <a:p>
            <a:r>
              <a:rPr lang="ru-RU" dirty="0"/>
              <a:t>Например: </a:t>
            </a:r>
            <a:r>
              <a:rPr lang="ru-RU" dirty="0" err="1"/>
              <a:t>pillow</a:t>
            </a:r>
            <a:r>
              <a:rPr lang="ru-RU" dirty="0"/>
              <a:t> [ˈ</a:t>
            </a:r>
            <a:r>
              <a:rPr lang="ru-RU" dirty="0" err="1"/>
              <a:t>pɪloʊ</a:t>
            </a:r>
            <a:r>
              <a:rPr lang="ru-RU" dirty="0"/>
              <a:t>] в переводе с английского – подушка.  По произношению это слово очень напоминает русское слово «пила». Представляем, как пила сверху режет подушку, начинают сыпаться перья и т.п. (не забываем про яркость образа). 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4A8F7B-6138-4336-9F74-C3450E79B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908" y="3573625"/>
            <a:ext cx="2945892" cy="28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0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2D834-204B-4A92-B687-A9F3FCA5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 Айвазовского основан на тренировке зрительной памяти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AC1408-98AF-4D43-8F8F-11F97BF20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На протяжении 5-и минут внимательно смотрите на предмет, часть пейзажа или на человека.</a:t>
            </a:r>
          </a:p>
          <a:p>
            <a:r>
              <a:rPr lang="ru-RU" dirty="0"/>
              <a:t>2. Закройте глаза и мысленно восстановите цветной образ предмета так четко, насколько это возможно.</a:t>
            </a:r>
          </a:p>
          <a:p>
            <a:r>
              <a:rPr lang="ru-RU" dirty="0"/>
              <a:t>3. Если у вас есть желание, образы можно воссоздавать не только в голове, но и рисовать на бумаге, что повысит эффективность тренировки.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84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FF137-78ED-4D65-942D-252AA37C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Мнемотехника</a:t>
            </a:r>
            <a:r>
              <a:rPr lang="ru-RU" dirty="0"/>
              <a:t>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80ED4F-55D0-4D6E-B2C8-40F6448D7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Мнемотехника</a:t>
            </a:r>
            <a:r>
              <a:rPr lang="ru-RU" dirty="0"/>
              <a:t> (определение в </a:t>
            </a:r>
            <a:r>
              <a:rPr lang="ru-RU" i="1" dirty="0"/>
              <a:t>новых современных системах запоминания</a:t>
            </a:r>
            <a:r>
              <a:rPr lang="ru-RU" dirty="0"/>
              <a:t>) — система «внутреннего письма», основанная на непосредственной записи в мозг связей между зрительными образами, обозначающими значимые элементы запоминаемой информации. Мнемоническое запоминание состоит из четырёх этапов: кодирование в образы, запоминание (соединение двух образов), запоминание последовательности, закрепление в памяти.</a:t>
            </a:r>
          </a:p>
          <a:p>
            <a:r>
              <a:rPr lang="ru-RU" dirty="0"/>
              <a:t>Мнемотехника применяется для запоминания не запоминаемой информации. Например, когда нужно запомнить последовательность двухсот цифр, список из 50-100 телефонных номеров, хронологическую таблицу, план-конспект речи, сборник анекдотов, новые иностранные слова, грамматические правила и т. п. Методы мнемотехники позволяют абсолютно точно воспроизводить последовательность информации.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558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53410B-B2D3-4211-97FC-432BD78C6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3" y="0"/>
            <a:ext cx="10032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73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30B7FA-1A6D-48AB-9353-5C0FB6742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71487"/>
            <a:ext cx="80772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33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58ED86-1B2E-40D6-A1F7-29160745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504825"/>
            <a:ext cx="83058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582F3-45CD-46C0-BB0A-12F83F32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Цицерона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D50AC-F7CB-4B4B-A44F-1ADA6A0D1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Предметы, которые необходимо запомнить мысленно располагают в знакомой для вас обстановке на определенных местах. Для восстановления в памяти информации достаточно вспомнить помещение с расположенными в нем предметами.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05CB6F-DD09-4961-8B45-5E2954F1D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64" y="3691431"/>
            <a:ext cx="6317505" cy="29629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933B78-8CE0-43C3-949F-DED880748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939" y="3691431"/>
            <a:ext cx="4038861" cy="30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66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719AEA-3FE0-408B-8F3D-28C5941C3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454"/>
            <a:ext cx="12192000" cy="52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72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8396C-492A-42EA-818D-AE6C74DD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запоминания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CF9E5C-F538-4059-A65B-70416C2F4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Образы «ставятся» на хорошо освещенные места.</a:t>
            </a:r>
          </a:p>
          <a:p>
            <a:r>
              <a:rPr lang="ru-RU" dirty="0"/>
              <a:t>Маленькие образы увеличиваются до больших.</a:t>
            </a:r>
          </a:p>
          <a:p>
            <a:r>
              <a:rPr lang="ru-RU" dirty="0"/>
              <a:t>Большие уменьшаются до маленьких.</a:t>
            </a:r>
          </a:p>
          <a:p>
            <a:r>
              <a:rPr lang="ru-RU" dirty="0"/>
              <a:t>Связка должна быть яркой, необычной и динамичной.</a:t>
            </a:r>
          </a:p>
        </p:txBody>
      </p:sp>
    </p:spTree>
    <p:extLst>
      <p:ext uri="{BB962C8B-B14F-4D97-AF65-F5344CB8AC3E}">
        <p14:creationId xmlns:p14="http://schemas.microsoft.com/office/powerpoint/2010/main" val="1994913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DD7554-3D82-4798-8ACF-63ADF8C65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642937"/>
            <a:ext cx="93345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7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FCD94B-8D6B-401E-84BC-2C6B26AF1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550"/>
            <a:ext cx="12192000" cy="43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81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3FF7D-B96C-4956-B18D-073C0881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пиктограмм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DFC9B-E66A-475F-BE34-69D9C8E83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Правила пиктограмм просты:</a:t>
            </a:r>
            <a:endParaRPr lang="ru-RU" dirty="0"/>
          </a:p>
          <a:p>
            <a:r>
              <a:rPr lang="ru-RU" dirty="0"/>
              <a:t>1. </a:t>
            </a:r>
            <a:r>
              <a:rPr lang="ru-RU" i="1" dirty="0"/>
              <a:t>Каждое</a:t>
            </a:r>
            <a:r>
              <a:rPr lang="ru-RU" dirty="0"/>
              <a:t> слово рисуем.</a:t>
            </a:r>
          </a:p>
          <a:p>
            <a:r>
              <a:rPr lang="ru-RU" dirty="0"/>
              <a:t>2. Слово, которое невозможно нарисовать, сокращенно записываем.</a:t>
            </a:r>
          </a:p>
          <a:p>
            <a:r>
              <a:rPr lang="ru-RU" dirty="0"/>
              <a:t>3. Нужен самый простой значок. Тогда получается даже у тех, кто не умеет рисовать.</a:t>
            </a:r>
          </a:p>
          <a:p>
            <a:r>
              <a:rPr lang="ru-RU" dirty="0"/>
              <a:t>4. Одну строчку рисуем под другой.</a:t>
            </a:r>
          </a:p>
          <a:p>
            <a:r>
              <a:rPr lang="ru-RU" dirty="0"/>
              <a:t>5. В значках можно «спрятать» первую букву слова или его окончание.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601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BF002-5274-4BB3-AC5F-1CE1BA41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пиктограмм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ED0F01-BF35-4669-A18C-7686F43DA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2594" y="1937592"/>
            <a:ext cx="5621206" cy="43513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199B83-751F-484B-A060-4EEDDD100553}"/>
              </a:ext>
            </a:extLst>
          </p:cNvPr>
          <p:cNvSpPr/>
          <p:nvPr/>
        </p:nvSpPr>
        <p:spPr>
          <a:xfrm>
            <a:off x="920620" y="19375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Смотрели в окна мы, где липы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чернели в глубине двора.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Вздыхали: снова снег не выпал,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 ведь пора ему, пора.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25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D846F-3670-4569-8AB7-26E84E98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Мнемотехнический прием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F08495E-5D73-4F4F-A23F-A03466CA9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6137" y="2663031"/>
            <a:ext cx="54197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10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A6CC-039B-4272-886D-65D53210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пиктограмм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AF3C4-5057-4D57-8698-3758080DA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Алгоритм действий</a:t>
            </a:r>
          </a:p>
          <a:p>
            <a:r>
              <a:rPr lang="ru-RU" dirty="0"/>
              <a:t>1) Читаем, понимаем, представляем стихотворение в уме</a:t>
            </a:r>
          </a:p>
          <a:p>
            <a:r>
              <a:rPr lang="ru-RU" dirty="0"/>
              <a:t>2) Рисуем каждую строчку в пиктограммах</a:t>
            </a:r>
          </a:p>
          <a:p>
            <a:r>
              <a:rPr lang="ru-RU" dirty="0"/>
              <a:t>3) 3–5 раз повторяем вслух по картинкам</a:t>
            </a:r>
          </a:p>
          <a:p>
            <a:r>
              <a:rPr lang="ru-RU" dirty="0"/>
              <a:t>4) Закрываем рисунок, рассказываем по памяти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603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0D07B-2623-4EA0-BAA1-2F76FABC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пиктограмм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8A2EDF0-3857-4ED7-80BE-7A5A5EEA1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559" y="1825625"/>
            <a:ext cx="85428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92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6B1ED-7845-4FF8-926F-DB3B4FFF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пространственной привязки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0D431E-5E22-4F27-8070-7943B977A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Смысл  данного  метода  состоит  в  том,  что  вместо  написания  слов колонкой,  детям  предлагается строить геометрические фигуры, например, треугольники. Когда они записывают слова в фигурах, они их вспоминают легче, ведь запоминая фигуру, они запоминают подписанные на ее сторонах слова.</a:t>
            </a:r>
          </a:p>
        </p:txBody>
      </p:sp>
    </p:spTree>
    <p:extLst>
      <p:ext uri="{BB962C8B-B14F-4D97-AF65-F5344CB8AC3E}">
        <p14:creationId xmlns:p14="http://schemas.microsoft.com/office/powerpoint/2010/main" val="1082897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C38B2-A5F6-4F82-8CF3-614FAE7D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39244-23F6-4194-966E-1C8C30D77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900igr.net/up/datas/162923/026.jpg">
            <a:extLst>
              <a:ext uri="{FF2B5EF4-FFF2-40B4-BE49-F238E27FC236}">
                <a16:creationId xmlns:a16="http://schemas.microsoft.com/office/drawing/2014/main" id="{25D33289-14D1-4AA3-87F2-1A94AB2B2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537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CE407-2DF7-43F5-9804-1165D564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пространственной привязки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A033-49E7-4AA3-9ED0-D807689D1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novikova-nfmadou5.edumsko.ru/uploads/11600/11591/section/470901/p._5.png?1521206332746">
            <a:extLst>
              <a:ext uri="{FF2B5EF4-FFF2-40B4-BE49-F238E27FC236}">
                <a16:creationId xmlns:a16="http://schemas.microsoft.com/office/drawing/2014/main" id="{CDC01853-D2B1-46F9-8044-7E26A07E6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7" y="1690688"/>
            <a:ext cx="8179156" cy="52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091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77ECA-717F-42C6-8147-55281F45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мелодий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DBAB4-34BC-48EA-AB5D-7A8FBC2E4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Деление стихотворения на куплетно-</a:t>
            </a:r>
            <a:r>
              <a:rPr lang="ru-RU" dirty="0" err="1"/>
              <a:t>припевную</a:t>
            </a:r>
            <a:r>
              <a:rPr lang="ru-RU" dirty="0"/>
              <a:t> форму, иными словами разделение стиха на несколько отдельных информационных блоков, да ещё и с подкрепляющим музыкальным звукорядом каждой строки делает запоминание стиха не только возможным, но и создаёт иллюзию легкости запоминания, а во-вторых, положительный опыт запоминания хотя бы одного уже куплета или припева, состоящего из 4-х строк создаёт уверенность в лёгкости запоминания стиха целиком.</a:t>
            </a:r>
          </a:p>
        </p:txBody>
      </p:sp>
    </p:spTree>
    <p:extLst>
      <p:ext uri="{BB962C8B-B14F-4D97-AF65-F5344CB8AC3E}">
        <p14:creationId xmlns:p14="http://schemas.microsoft.com/office/powerpoint/2010/main" val="2274227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7CA99-CC6D-4590-82F5-ADAF244B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кого метод мелодий?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0EFBC-C7AE-4B71-82CA-FA16BA566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Визуалам</a:t>
            </a:r>
            <a:r>
              <a:rPr lang="ru-RU" dirty="0"/>
              <a:t> (людям, проще воспринимающим информацию через зрительный канал) легче заучивать печатные тексты из книги. </a:t>
            </a:r>
          </a:p>
          <a:p>
            <a:r>
              <a:rPr lang="ru-RU" dirty="0" err="1"/>
              <a:t>Аудиалам</a:t>
            </a:r>
            <a:r>
              <a:rPr lang="ru-RU" dirty="0"/>
              <a:t> (людям, легче воспринимающим информацию на слух), целесообразнее проговаривать стихотворение или слушать его с аудионосителя. </a:t>
            </a:r>
          </a:p>
          <a:p>
            <a:r>
              <a:rPr lang="ru-RU" dirty="0"/>
              <a:t>Люди с выраженной моторной памятью легче запомнят поэтический материал, если будут сопровождать заучивание жестами и пантомимой.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7875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08AF7-BABF-4373-8FBD-A7E31352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ОГПУ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6AE58D-BB61-4E86-980B-FBD9CB7A9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 _____________</a:t>
            </a:r>
            <a:endParaRPr lang="ru-RU" dirty="0"/>
          </a:p>
          <a:p>
            <a:r>
              <a:rPr lang="ru-RU" b="1" dirty="0"/>
              <a:t>Г _____________</a:t>
            </a:r>
            <a:endParaRPr lang="ru-RU" dirty="0"/>
          </a:p>
          <a:p>
            <a:r>
              <a:rPr lang="ru-RU" b="1" dirty="0"/>
              <a:t>П _____________</a:t>
            </a:r>
            <a:endParaRPr lang="ru-RU" dirty="0"/>
          </a:p>
          <a:p>
            <a:r>
              <a:rPr lang="ru-RU" b="1" dirty="0"/>
              <a:t>У _____________</a:t>
            </a:r>
            <a:endParaRPr lang="ru-RU" dirty="0"/>
          </a:p>
          <a:p>
            <a:r>
              <a:rPr lang="ru-RU" dirty="0"/>
              <a:t>О – означает образ. </a:t>
            </a:r>
          </a:p>
          <a:p>
            <a:r>
              <a:rPr lang="ru-RU" dirty="0"/>
              <a:t>Г – символизирует главную мысль</a:t>
            </a:r>
          </a:p>
          <a:p>
            <a:r>
              <a:rPr lang="ru-RU" dirty="0"/>
              <a:t>П – это повтор.</a:t>
            </a:r>
          </a:p>
          <a:p>
            <a:r>
              <a:rPr lang="ru-RU" dirty="0"/>
              <a:t> У – умозрительно. </a:t>
            </a:r>
          </a:p>
        </p:txBody>
      </p:sp>
    </p:spTree>
    <p:extLst>
      <p:ext uri="{BB962C8B-B14F-4D97-AF65-F5344CB8AC3E}">
        <p14:creationId xmlns:p14="http://schemas.microsoft.com/office/powerpoint/2010/main" val="2715193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49C1C-264E-4E76-A9E3-F5C8F5A6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Лучший в мире фонарик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AD4432-7D22-4C05-93FC-7302426FE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682"/>
            <a:ext cx="10515600" cy="5654351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/>
              <a:t>Есть один фонарик, который дает только световые лучи и не дает тепловых. Этот лучший в мире фонарик вы не раз находили, вероятно, летней ночью в траве. Это – фонарик светлячка. Не удивительно ли, что маленький червячок светит не только лучше наших ламп, но и лучше самого солнца?</a:t>
            </a:r>
          </a:p>
          <a:p>
            <a:r>
              <a:rPr lang="ru-RU" sz="3500" dirty="0"/>
              <a:t>Солнце дает в пять раз больше тепловых лучей, чем световых, а светляк дает только световые. Его свет – холодный. Если бы светляк давал не холодный, а горячий свет, он бы сгорел. Но светляк перещеголял солнце и в другом: его свет гораздо приятнее солнечного. Солнечный свет или свет электрической лампочки кажется нам белым. А на самом деле он состоит из смеси разноцветных лучей – красных, оранжевых, желтых, зеленых, голубых, синих и фиолетовых.</a:t>
            </a:r>
          </a:p>
          <a:p>
            <a:r>
              <a:rPr lang="ru-RU" sz="3500" dirty="0"/>
              <a:t>Иногда солнечный луч рассыпается на отдельные цветные лучи. Всем нам приходилось видеть, как он дробится, проходя через край зеркала: на стене тогда получается разноцветная полоска. Радуга – это тоже раздробившийся солнечный луч. Не все лучи одинаково приятны и полезны для зрения. Красный свет кажется нам тусклым. Поэтому при красном свете никто не работает. Глаз гораздо чувствительнее к зеленому цвету. Поэтому абажуры рабочих ламп делают зеленого цвета.</a:t>
            </a:r>
          </a:p>
          <a:p>
            <a:r>
              <a:rPr lang="ru-RU" sz="3500" dirty="0"/>
              <a:t>При накаливании всегда получается много красных лучей. Когда мы накаливали кочергу, она давала нам сначала красный цвет, потом к нему прибавлялись другие цвета, пока наконец мы не доходили до белого цвета – смеси всех цветов. Чем сильнее накаливание, тем меньше красных тусклых лучей по сравнению с другими. Поэтому, чтобы сделать свет лампы ярче и ярче, изобретатели старались как можно сильнее накаливать волосок в электрической лампочке, сетку Ауэра – в газовой и т. д.</a:t>
            </a:r>
          </a:p>
          <a:p>
            <a:r>
              <a:rPr lang="ru-RU" sz="3500" dirty="0"/>
              <a:t>Свет экономической лампочки белее и ярче света угольной, потому что металлическую нить мы сильнее накаливаем, чем угольную, а угольная лампочка светит приятнее керосиновой, и так – вплоть до красного света костра. Но и экономическая лампочка дает все-таки много красных лучей. Недаром вредно долго работать при электрическом свете.</a:t>
            </a:r>
          </a:p>
          <a:p>
            <a:r>
              <a:rPr lang="ru-RU" sz="3500" dirty="0"/>
              <a:t>Чтобы избавиться не только от тепловых, но и от красных световых лучей, нужно отказаться от накаливания. Светляк дает свой свет без всякого накаливания. Красных лучей он почти не излучает. Поэтому его свет так приятен.</a:t>
            </a:r>
          </a:p>
          <a:p>
            <a:r>
              <a:rPr lang="ru-RU" sz="3500" dirty="0"/>
              <a:t>«Холодным» светом светятся и многие рыбы в глубине океана. Будущим изобретателям придется учиться у этих рыб и у светляка. Если удастся выведать у светящихся животных их тайну, освещение будет гораздо лучше и дешевле, чем сейчас.</a:t>
            </a:r>
          </a:p>
          <a:p>
            <a:r>
              <a:rPr lang="ru-RU" sz="3500" dirty="0"/>
              <a:t>Кое-что ученые уже выведали. В одном журнале промелькнуло сообщение, что химикам удалось добыть из тела светляка два вещества – люциферин и </a:t>
            </a:r>
            <a:r>
              <a:rPr lang="ru-RU" sz="3500" dirty="0" err="1"/>
              <a:t>люциферазу</a:t>
            </a:r>
            <a:r>
              <a:rPr lang="ru-RU" sz="3500" dirty="0"/>
              <a:t>, – которые начинают светиться, когда их смешивают вместе. Кто знает, может быть, в будущем удастся добывать эти вещества в большом количестве. И тогда у нас в комнатах будут не лампы, а искусственные светляки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0821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FDE162-9088-49E5-8BC1-F7E046B11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223" y="186027"/>
            <a:ext cx="6932261" cy="65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1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F1CB6-184E-457B-914E-B7048082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Мнемоника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D3ADE2-06B9-4043-9CC0-E8A5A0732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Термин «</a:t>
            </a:r>
            <a:r>
              <a:rPr lang="ru-RU" i="1" dirty="0"/>
              <a:t>мнемоника</a:t>
            </a:r>
            <a:r>
              <a:rPr lang="ru-RU" dirty="0"/>
              <a:t>» (аналог </a:t>
            </a:r>
            <a:r>
              <a:rPr lang="ru-RU" dirty="0">
                <a:hlinkClick r:id="rId2" tooltip="Пиктограм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пиктограммы</a:t>
            </a:r>
            <a:r>
              <a:rPr lang="ru-RU" dirty="0"/>
              <a:t>) употребляется как обозначение визуализации (в виде изображения, набора </a:t>
            </a:r>
            <a:r>
              <a:rPr lang="ru-RU" dirty="0">
                <a:hlinkClick r:id="rId3" tooltip="Симво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символов</a:t>
            </a:r>
            <a:r>
              <a:rPr lang="ru-RU" dirty="0"/>
              <a:t> либо предметов) некоего объекта, субъекта либо явления, достаточно полно описывающей его и облегчающей его запоминание или идентификацию.</a:t>
            </a:r>
          </a:p>
        </p:txBody>
      </p:sp>
    </p:spTree>
    <p:extLst>
      <p:ext uri="{BB962C8B-B14F-4D97-AF65-F5344CB8AC3E}">
        <p14:creationId xmlns:p14="http://schemas.microsoft.com/office/powerpoint/2010/main" val="2784521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knigi.net/books_files/online_html/132752/i_028.jpg">
            <a:extLst>
              <a:ext uri="{FF2B5EF4-FFF2-40B4-BE49-F238E27FC236}">
                <a16:creationId xmlns:a16="http://schemas.microsoft.com/office/drawing/2014/main" id="{D6A7B1AE-C82D-40E9-BDFB-061447CD7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8"/>
            <a:ext cx="12192000" cy="63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3689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0B04F2-EC9B-4BF6-AECB-892982D7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781050"/>
            <a:ext cx="88677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3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801F5-8EDC-4033-80B5-DE145DE2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«Обмани магическую семерку»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8C06C-BBB1-4F85-ABFD-EE88C87D0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Не стоит засорять мозг лишней информацией. Долой словесный шум и мусор! Мы запоминаем главное, без шелухи.</a:t>
            </a:r>
          </a:p>
          <a:p>
            <a:r>
              <a:rPr lang="ru-RU" dirty="0"/>
              <a:t>Возьмите ручку и вычеркните лишнее. В идеале должно остаться 1 слово.</a:t>
            </a:r>
          </a:p>
          <a:p>
            <a:r>
              <a:rPr lang="ru-RU" dirty="0"/>
              <a:t>1. </a:t>
            </a:r>
            <a:r>
              <a:rPr lang="ru-RU" strike="sngStrike" dirty="0"/>
              <a:t>Записаться на прием к</a:t>
            </a:r>
            <a:r>
              <a:rPr lang="ru-RU" i="1" dirty="0"/>
              <a:t> стоматологу</a:t>
            </a:r>
            <a:endParaRPr lang="ru-RU" dirty="0"/>
          </a:p>
          <a:p>
            <a:r>
              <a:rPr lang="ru-RU" dirty="0"/>
              <a:t>2. </a:t>
            </a:r>
            <a:r>
              <a:rPr lang="ru-RU" strike="sngStrike" dirty="0"/>
              <a:t>Выступить с докладом на</a:t>
            </a:r>
            <a:r>
              <a:rPr lang="ru-RU" i="1" dirty="0"/>
              <a:t> совещании</a:t>
            </a:r>
            <a:endParaRPr lang="ru-RU" dirty="0"/>
          </a:p>
          <a:p>
            <a:r>
              <a:rPr lang="ru-RU" dirty="0"/>
              <a:t>3. Проинструктировать новенькую сотрудницу</a:t>
            </a:r>
          </a:p>
          <a:p>
            <a:r>
              <a:rPr lang="ru-RU" dirty="0"/>
              <a:t>4. Купить букет в честь повышения коллеги</a:t>
            </a:r>
          </a:p>
          <a:p>
            <a:r>
              <a:rPr lang="ru-RU" dirty="0"/>
              <a:t>5. Забрать костюм из химчистки</a:t>
            </a:r>
          </a:p>
          <a:p>
            <a:r>
              <a:rPr lang="ru-RU" dirty="0"/>
              <a:t>6. Перенести на другой день встречу с адвокатом</a:t>
            </a:r>
          </a:p>
          <a:p>
            <a:r>
              <a:rPr lang="ru-RU" dirty="0"/>
              <a:t>7. Заказать торт ко дню рождению дочки</a:t>
            </a:r>
          </a:p>
          <a:p>
            <a:r>
              <a:rPr lang="ru-RU" dirty="0"/>
              <a:t>8. Отогнать машину на техосмотр</a:t>
            </a:r>
          </a:p>
          <a:p>
            <a:r>
              <a:rPr lang="ru-RU" dirty="0"/>
              <a:t>9. Составить списки желающих поехать на корпоративную экскурсию</a:t>
            </a:r>
          </a:p>
          <a:p>
            <a:r>
              <a:rPr lang="ru-RU" dirty="0"/>
              <a:t>10. Обязательно посетить занятие по китайскому языку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284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359DA-FBA6-43DC-9B6B-D7AF84E7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двумя руками</a:t>
            </a:r>
          </a:p>
        </p:txBody>
      </p:sp>
      <p:pic>
        <p:nvPicPr>
          <p:cNvPr id="12290" name="Picture 2" descr="http://1.bp.blogspot.com/-g51vM3Jb0Rw/UBksDrJC9wI/AAAAAAAAOtE/P-jzqxvGkgc/w1200-h630-p-k-no-nu/%D0%9F%D0%B8%D1%88%D0%B5%D0%BC-%D0%9E%D0%B1%D0%B5%D0%B8%D0%BC%D0%B8-%D0%A0%D1%83%D0%BA%D0%B0%D0%BC%D0%B8-1.jpg">
            <a:extLst>
              <a:ext uri="{FF2B5EF4-FFF2-40B4-BE49-F238E27FC236}">
                <a16:creationId xmlns:a16="http://schemas.microsoft.com/office/drawing/2014/main" id="{471F7B9F-E0AA-4710-A398-ED47503C8A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09" y="1825625"/>
            <a:ext cx="83003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73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78CF8-0B0C-4333-A864-45D0AFFB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9551"/>
            <a:ext cx="10515600" cy="151137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/>
              <a:t>Метод смысловых ассоциаций (Метод кроссворда)</a:t>
            </a:r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2F295-1B7E-426D-8473-3863B7F55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Идея метода: найти слово, которое, во-первых, будет подходить по смыслу, а во-вторых, помогать запомнить правильное написание.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EA74D7-52D7-49A2-8790-30EADE648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58" y="2701925"/>
            <a:ext cx="44767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000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AE771-C551-481B-A229-4CBF0663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звуковых ассоциаций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E4C207-9EB4-4C68-8220-842EF94F7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Этот метод хорошо подойдет </a:t>
            </a:r>
            <a:r>
              <a:rPr lang="ru-RU" dirty="0" err="1"/>
              <a:t>аудиалам</a:t>
            </a:r>
            <a:r>
              <a:rPr lang="ru-RU" dirty="0"/>
              <a:t> – людям, настроенным на музыку слов. </a:t>
            </a:r>
          </a:p>
          <a:p>
            <a:r>
              <a:rPr lang="ru-RU" dirty="0"/>
              <a:t>Например, запомнить незатейливую «е» в слове «</a:t>
            </a:r>
            <a:r>
              <a:rPr lang="ru-RU" dirty="0" err="1"/>
              <a:t>жЕсткий</a:t>
            </a:r>
            <a:r>
              <a:rPr lang="ru-RU" dirty="0"/>
              <a:t>» поможет яркое слово с характером «</a:t>
            </a:r>
            <a:r>
              <a:rPr lang="ru-RU" dirty="0" err="1"/>
              <a:t>жЕсть</a:t>
            </a:r>
            <a:r>
              <a:rPr lang="ru-RU" dirty="0"/>
              <a:t>». Как говорят подростки: если человек много «</a:t>
            </a:r>
            <a:r>
              <a:rPr lang="ru-RU" dirty="0" err="1"/>
              <a:t>жестит</a:t>
            </a:r>
            <a:r>
              <a:rPr lang="ru-RU" dirty="0"/>
              <a:t>», то он – «</a:t>
            </a:r>
            <a:r>
              <a:rPr lang="ru-RU" dirty="0" err="1"/>
              <a:t>жЕсткий</a:t>
            </a:r>
            <a:r>
              <a:rPr lang="ru-RU" dirty="0"/>
              <a:t>». Вот и запомнили.</a:t>
            </a:r>
          </a:p>
          <a:p>
            <a:r>
              <a:rPr lang="ru-RU" dirty="0"/>
              <a:t>Примеров может быть много. Главное, расслышать знакомое слово и разыграть мини-сценку в своем головном кинотеатре. Слово: «Гостиная». Все тело чешется, так хочется написать две «</a:t>
            </a:r>
            <a:r>
              <a:rPr lang="ru-RU" dirty="0" err="1"/>
              <a:t>нн</a:t>
            </a:r>
            <a:r>
              <a:rPr lang="ru-RU" dirty="0"/>
              <a:t>». Прогоним неграмотное желание. Услышим голос слова «гости – на – я». Представим картинку «Гости – На диване». Конечно, гости на диване в гостиной, где же им еще быть? Вот и все. О двух «</a:t>
            </a:r>
            <a:r>
              <a:rPr lang="ru-RU" dirty="0" err="1"/>
              <a:t>нн</a:t>
            </a:r>
            <a:r>
              <a:rPr lang="ru-RU" dirty="0"/>
              <a:t>» и речи быть не может. </a:t>
            </a:r>
            <a:r>
              <a:rPr lang="ru-RU" dirty="0" err="1"/>
              <a:t>ГостиНая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1340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CF0A0-04F3-40A1-A714-6B97BB34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 учат слова иностранцы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71987-3A5A-407D-88F0-B4BC50B5C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 </a:t>
            </a:r>
            <a:r>
              <a:rPr lang="en-US" sz="4000" dirty="0"/>
              <a:t>«Yellow Blue Bus» – «Я </a:t>
            </a:r>
            <a:r>
              <a:rPr lang="en-US" sz="4000" dirty="0" err="1"/>
              <a:t>люблю</a:t>
            </a:r>
            <a:r>
              <a:rPr lang="en-US" sz="4000" dirty="0"/>
              <a:t> </a:t>
            </a:r>
            <a:r>
              <a:rPr lang="en-US" sz="4000" dirty="0" err="1"/>
              <a:t>вас</a:t>
            </a:r>
            <a:r>
              <a:rPr lang="en-US" sz="4000" dirty="0"/>
              <a:t>!»</a:t>
            </a:r>
            <a:endParaRPr lang="ru-RU" sz="4000" dirty="0"/>
          </a:p>
          <a:p>
            <a:r>
              <a:rPr lang="en-US" sz="4000" dirty="0"/>
              <a:t> «Horror Show» – «</a:t>
            </a:r>
            <a:r>
              <a:rPr lang="ru-RU" sz="4000" dirty="0"/>
              <a:t>Хорошо»</a:t>
            </a:r>
          </a:p>
        </p:txBody>
      </p:sp>
    </p:spTree>
    <p:extLst>
      <p:ext uri="{BB962C8B-B14F-4D97-AF65-F5344CB8AC3E}">
        <p14:creationId xmlns:p14="http://schemas.microsoft.com/office/powerpoint/2010/main" val="514356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0C34F-1963-4704-B56A-32D6EF37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звуковых ассоциаций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829DD4A-691E-44DD-80E0-E1238CD4E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452" y="1825625"/>
            <a:ext cx="73370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07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339AC-B9C4-4AFA-A4B9-3800E855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Найди общее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6D5DBC2-FC21-4833-8ECA-FF1986FA6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9702" y="1268962"/>
            <a:ext cx="7089708" cy="48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986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BBA5B-F736-46A0-A7B1-F0475711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Найдите и запишите созвучия для словарных слов, представленных ниже: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7709F0-489E-4F8E-80B1-D356541EB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АгенТство</a:t>
            </a:r>
            <a:r>
              <a:rPr lang="ru-RU" dirty="0"/>
              <a:t> (придумайте, как запомнить Т) – ____________________</a:t>
            </a:r>
          </a:p>
          <a:p>
            <a:r>
              <a:rPr lang="ru-RU" b="1" dirty="0" err="1"/>
              <a:t>коннессанс</a:t>
            </a:r>
            <a:r>
              <a:rPr lang="ru-RU" dirty="0"/>
              <a:t>  – ____________________</a:t>
            </a:r>
          </a:p>
          <a:p>
            <a:r>
              <a:rPr lang="ru-RU" b="1" dirty="0"/>
              <a:t>чрезвычайно</a:t>
            </a:r>
            <a:r>
              <a:rPr lang="ru-RU" dirty="0"/>
              <a:t> (сделайте акцент на отсутствие «Е», чтобы писать правильно) – 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6A3EC-95D7-4564-9A5D-FD5AFC24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083686-7180-4E8E-AB07-EA9A46235A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ЛИСТ</a:t>
            </a:r>
          </a:p>
          <a:p>
            <a:r>
              <a:rPr lang="ru-RU" dirty="0"/>
              <a:t>МОРЕ</a:t>
            </a:r>
          </a:p>
          <a:p>
            <a:r>
              <a:rPr lang="ru-RU" dirty="0"/>
              <a:t>ДОМ</a:t>
            </a:r>
          </a:p>
          <a:p>
            <a:r>
              <a:rPr lang="ru-RU" dirty="0"/>
              <a:t>КОСТЕР</a:t>
            </a:r>
          </a:p>
          <a:p>
            <a:r>
              <a:rPr lang="ru-RU" dirty="0"/>
              <a:t>ПАЛЬМА</a:t>
            </a:r>
          </a:p>
          <a:p>
            <a:r>
              <a:rPr lang="ru-RU" dirty="0"/>
              <a:t>ТЕЛЕВИЗОР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36EA8-41F0-48C4-BA7D-34510B6254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КОЛЬЦО</a:t>
            </a:r>
          </a:p>
          <a:p>
            <a:r>
              <a:rPr lang="ru-RU" dirty="0"/>
              <a:t>ШМЕЛЬ</a:t>
            </a:r>
          </a:p>
          <a:p>
            <a:r>
              <a:rPr lang="ru-RU" dirty="0"/>
              <a:t>ЯБЛОКО</a:t>
            </a:r>
          </a:p>
          <a:p>
            <a:r>
              <a:rPr lang="ru-RU" dirty="0"/>
              <a:t>ЗЕРКАЛО</a:t>
            </a:r>
          </a:p>
          <a:p>
            <a:r>
              <a:rPr lang="ru-RU" dirty="0"/>
              <a:t>БАНТ</a:t>
            </a:r>
          </a:p>
          <a:p>
            <a:r>
              <a:rPr lang="ru-RU" dirty="0"/>
              <a:t>САМОВАР</a:t>
            </a:r>
          </a:p>
        </p:txBody>
      </p:sp>
    </p:spTree>
    <p:extLst>
      <p:ext uri="{BB962C8B-B14F-4D97-AF65-F5344CB8AC3E}">
        <p14:creationId xmlns:p14="http://schemas.microsoft.com/office/powerpoint/2010/main" val="35670888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50394-3FCD-4FB1-9813-4D8030B5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зацепок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1A2BB-9CCA-4E94-9D19-B430DA957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  использовании этого приема цифры заменяют на похожие по форме предметы. Например, цифра 0 – бублик, 1 – карандаш, 2 – лебедь и так далее. Для запоминания нескольких цифр на помощь призываем свое воображение и представляете ассоциативную картинку.</a:t>
            </a:r>
          </a:p>
          <a:p>
            <a:r>
              <a:rPr lang="ru-RU" dirty="0"/>
              <a:t>Допустим, вам нужно запомнить № 407, представляем, что цифра 4 – это стул, цифра 0 – арбуз, а цифра 7 – топор. Вырисовывается следующая картинка: на стуле лежал большой арбуз, который разрезали топором.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1516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ilipoc.ru/attaches/posts/puzzles/2013-05-20/na-kakie-tsifryi-pohoji-eti-predmetyi/980242e188b487699f6a08e289e5ec5e.jpg">
            <a:extLst>
              <a:ext uri="{FF2B5EF4-FFF2-40B4-BE49-F238E27FC236}">
                <a16:creationId xmlns:a16="http://schemas.microsoft.com/office/drawing/2014/main" id="{9428C8FE-C90B-4F7B-88F4-A17B383F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7" y="746448"/>
            <a:ext cx="11478887" cy="54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6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b.ru/media/i/1/2/7/8/1/i/12781.jpg">
            <a:extLst>
              <a:ext uri="{FF2B5EF4-FFF2-40B4-BE49-F238E27FC236}">
                <a16:creationId xmlns:a16="http://schemas.microsoft.com/office/drawing/2014/main" id="{5525B7AD-CF41-4B02-94AA-2F97C45D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0"/>
            <a:ext cx="8242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4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AF5F0-C14D-4A2A-886E-27A1643E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Законы памяти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8C99FD-3C78-4898-B215-5D7625075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1) Настройся!</a:t>
            </a:r>
          </a:p>
          <a:p>
            <a:r>
              <a:rPr lang="ru-RU" dirty="0"/>
              <a:t>2) Пойми меня!</a:t>
            </a:r>
          </a:p>
          <a:p>
            <a:r>
              <a:rPr lang="ru-RU" dirty="0"/>
              <a:t>3) Придумай ассоциацию!</a:t>
            </a:r>
          </a:p>
          <a:p>
            <a:r>
              <a:rPr lang="ru-RU" dirty="0"/>
              <a:t>4) Повторяй правильно!</a:t>
            </a:r>
          </a:p>
          <a:p>
            <a:r>
              <a:rPr lang="ru-RU" dirty="0"/>
              <a:t>5) Обмани магическую семерку!</a:t>
            </a:r>
          </a:p>
          <a:p>
            <a:pPr marL="0" indent="0">
              <a:buNone/>
            </a:pPr>
            <a:r>
              <a:rPr lang="ru-RU" dirty="0"/>
              <a:t>Магической семеркой называют константу Миллера. Этот психолог открыл закон работы кратковременной памяти. За единицу времени человек запоминает 7 плюс-минус 2 элемента. Дальше мозг как будто защелкивается и не воспринимает информацию. Сейчас, в эпоху цифровых технологий, некоторые ученые говорят о сокращении числа Миллера. По их мнению, сегодня люди в состоянии запомнить 5 плюс-минус 2 элемента одновременно. И это потому, что мы живем в режиме информационной перегрузки. Вопрос «на засыпку»: как запомнить 15 слов одновременно? Решение есть: сгруппируйте информацию, запоминайте главное и отсекайте лишнее.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48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9478D-AE4A-463E-B3E1-D4B3E00B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Понимание текста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FD123-360C-46E2-B16E-1E0672110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У вас 20 секунд, чтобы просто пробежаться глазами по тексту.</a:t>
            </a:r>
            <a:endParaRPr lang="ru-RU" dirty="0"/>
          </a:p>
          <a:p>
            <a:r>
              <a:rPr lang="ru-RU" dirty="0"/>
              <a:t>Быстро бегите глазами по каждой строчке, цепляйте то, что зацепится.</a:t>
            </a:r>
          </a:p>
          <a:p>
            <a:r>
              <a:rPr lang="ru-RU" dirty="0"/>
              <a:t>Обращайте внимание только на элементы, которые бросаются в глаза:</a:t>
            </a:r>
          </a:p>
          <a:p>
            <a:r>
              <a:rPr lang="ru-RU" dirty="0"/>
              <a:t>• </a:t>
            </a:r>
            <a:r>
              <a:rPr lang="ru-RU" b="1" dirty="0"/>
              <a:t>Имена и фамилии</a:t>
            </a:r>
            <a:endParaRPr lang="ru-RU" dirty="0"/>
          </a:p>
          <a:p>
            <a:r>
              <a:rPr lang="ru-RU" dirty="0"/>
              <a:t>Длинные и трудные слова</a:t>
            </a:r>
          </a:p>
          <a:p>
            <a:r>
              <a:rPr lang="ru-RU" dirty="0"/>
              <a:t>• </a:t>
            </a:r>
            <a:r>
              <a:rPr lang="ru-RU" b="1" dirty="0"/>
              <a:t>Сокращения</a:t>
            </a:r>
            <a:endParaRPr lang="ru-RU" dirty="0"/>
          </a:p>
          <a:p>
            <a:r>
              <a:rPr lang="ru-RU" dirty="0"/>
              <a:t>Слова на иностранных языках</a:t>
            </a:r>
          </a:p>
          <a:p>
            <a:r>
              <a:rPr lang="ru-RU" dirty="0"/>
              <a:t>• </a:t>
            </a:r>
            <a:r>
              <a:rPr lang="ru-RU" b="1" dirty="0"/>
              <a:t>Географические названия</a:t>
            </a:r>
            <a:endParaRPr lang="ru-RU" dirty="0"/>
          </a:p>
          <a:p>
            <a:r>
              <a:rPr lang="ru-RU" dirty="0"/>
              <a:t>Цитаты</a:t>
            </a:r>
          </a:p>
          <a:p>
            <a:r>
              <a:rPr lang="ru-RU" dirty="0"/>
              <a:t>• </a:t>
            </a:r>
            <a:r>
              <a:rPr lang="ru-RU" b="1" dirty="0"/>
              <a:t>Часто повторяющиеся слова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833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1391</Words>
  <Application>Microsoft Office PowerPoint</Application>
  <PresentationFormat>Широкоэкранный</PresentationFormat>
  <Paragraphs>166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6" baseType="lpstr">
      <vt:lpstr>-apple-system</vt:lpstr>
      <vt:lpstr>Arial</vt:lpstr>
      <vt:lpstr>Calibri</vt:lpstr>
      <vt:lpstr>Calibri Light</vt:lpstr>
      <vt:lpstr>Тема Office</vt:lpstr>
      <vt:lpstr>Мнемотехника и эйдетика в ДОУ</vt:lpstr>
      <vt:lpstr>Мнемотехника</vt:lpstr>
      <vt:lpstr>Мнемотехника </vt:lpstr>
      <vt:lpstr>Мнемотехнический прием</vt:lpstr>
      <vt:lpstr>Мнемоника</vt:lpstr>
      <vt:lpstr>Игра 1</vt:lpstr>
      <vt:lpstr>Презентация PowerPoint</vt:lpstr>
      <vt:lpstr>Законы памяти</vt:lpstr>
      <vt:lpstr>Понимание текста</vt:lpstr>
      <vt:lpstr>Презентация PowerPoint</vt:lpstr>
      <vt:lpstr>Презентация PowerPoint</vt:lpstr>
      <vt:lpstr>Придумай ассоциацию!</vt:lpstr>
      <vt:lpstr>Ассоциации  и сложные слова</vt:lpstr>
      <vt:lpstr>Презентация PowerPoint</vt:lpstr>
      <vt:lpstr>Метод оживления</vt:lpstr>
      <vt:lpstr>Презентация PowerPoint</vt:lpstr>
      <vt:lpstr>Презентация PowerPoint</vt:lpstr>
      <vt:lpstr>Метод истории</vt:lpstr>
      <vt:lpstr>Метод соощущений</vt:lpstr>
      <vt:lpstr>Метод соощущений</vt:lpstr>
      <vt:lpstr>Метод соощущений</vt:lpstr>
      <vt:lpstr>«Расскажи стихи руками»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приёмы мнемотехники </vt:lpstr>
      <vt:lpstr>Запоминание иностранных слов с помощью созвучных Нахождение ярких необычных ассоциаций (картинки, фразы), которые соединяются с запоминаемой информацией  </vt:lpstr>
      <vt:lpstr>Метод Айвазовского основан на тренировке зрительной памяти </vt:lpstr>
      <vt:lpstr>Презентация PowerPoint</vt:lpstr>
      <vt:lpstr>Презентация PowerPoint</vt:lpstr>
      <vt:lpstr>Презентация PowerPoint</vt:lpstr>
      <vt:lpstr>Метод Цицерона </vt:lpstr>
      <vt:lpstr>Презентация PowerPoint</vt:lpstr>
      <vt:lpstr>Правила запоминания</vt:lpstr>
      <vt:lpstr>Презентация PowerPoint</vt:lpstr>
      <vt:lpstr>Презентация PowerPoint</vt:lpstr>
      <vt:lpstr>Метод пиктограмм</vt:lpstr>
      <vt:lpstr>Метод пиктограмм</vt:lpstr>
      <vt:lpstr>Метод пиктограмм</vt:lpstr>
      <vt:lpstr>Метод пиктограмм</vt:lpstr>
      <vt:lpstr>Метод пространственной привязки</vt:lpstr>
      <vt:lpstr>Презентация PowerPoint</vt:lpstr>
      <vt:lpstr>Метод пространственной привязки</vt:lpstr>
      <vt:lpstr>Метод мелодий</vt:lpstr>
      <vt:lpstr>Для кого метод мелодий?</vt:lpstr>
      <vt:lpstr>Метод ОГПУ</vt:lpstr>
      <vt:lpstr>Лучший в мире фонарик </vt:lpstr>
      <vt:lpstr>Презентация PowerPoint</vt:lpstr>
      <vt:lpstr>Презентация PowerPoint</vt:lpstr>
      <vt:lpstr>Презентация PowerPoint</vt:lpstr>
      <vt:lpstr>«Обмани магическую семерку»</vt:lpstr>
      <vt:lpstr>Работа двумя руками</vt:lpstr>
      <vt:lpstr> Метод смысловых ассоциаций (Метод кроссворда)   </vt:lpstr>
      <vt:lpstr>Метод звуковых ассоциаций</vt:lpstr>
      <vt:lpstr>Так учат слова иностранцы</vt:lpstr>
      <vt:lpstr>Метод звуковых ассоциаций</vt:lpstr>
      <vt:lpstr>Найди общее</vt:lpstr>
      <vt:lpstr>Найдите и запишите созвучия для словарных слов, представленных ниже: </vt:lpstr>
      <vt:lpstr>Метод зацепок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 и эйдетика в ДОУ</dc:title>
  <dc:creator>ekl</dc:creator>
  <cp:lastModifiedBy>ekl</cp:lastModifiedBy>
  <cp:revision>18</cp:revision>
  <dcterms:created xsi:type="dcterms:W3CDTF">2018-12-24T21:43:57Z</dcterms:created>
  <dcterms:modified xsi:type="dcterms:W3CDTF">2018-12-25T00:38:46Z</dcterms:modified>
</cp:coreProperties>
</file>