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258" r:id="rId2"/>
    <p:sldId id="267" r:id="rId3"/>
    <p:sldId id="261" r:id="rId4"/>
    <p:sldId id="262" r:id="rId5"/>
    <p:sldId id="265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4" autoAdjust="0"/>
  </p:normalViewPr>
  <p:slideViewPr>
    <p:cSldViewPr>
      <p:cViewPr>
        <p:scale>
          <a:sx n="107" d="100"/>
          <a:sy n="107" d="100"/>
        </p:scale>
        <p:origin x="-222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9EB-2E7B-4D16-AEF5-664E2EC003FB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BD349-6B56-479A-9D84-270AD3351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1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BD349-6B56-479A-9D84-270AD33511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1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822816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280" y="160488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1360" y="160488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280" y="368136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1360" y="368136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1423"/>
              </a:spcBef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2520"/>
            <a:ext cx="822816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1423"/>
              </a:spcBef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534680"/>
            <a:ext cx="4038480" cy="638280"/>
          </a:xfrm>
          <a:prstGeom prst="rect">
            <a:avLst/>
          </a:prstGeom>
        </p:spPr>
        <p:txBody>
          <a:bodyPr lIns="90000" tIns="46800" rIns="90000" bIns="46800" anchor="b">
            <a:normAutofit fontScale="1000"/>
          </a:bodyPr>
          <a:lstStyle/>
          <a:p>
            <a:pPr marL="342720" indent="-342720">
              <a:spcBef>
                <a:spcPts val="1423"/>
              </a:spcBef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42720" lvl="1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342720" lvl="2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342720" lvl="3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342720" lvl="4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342720" lvl="5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42720" lvl="6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7200" y="6356160"/>
            <a:ext cx="2131920" cy="3632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defRPr/>
            </a:pPr>
            <a:fld id="{322CFC3E-E379-43C6-B9FD-143514E5B589}" type="datetime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10/8/2023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160"/>
            <a:ext cx="2132280" cy="3632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83D16BAF-DFF8-4470-B598-8454CB5C673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179512" y="301553"/>
            <a:ext cx="8228160" cy="164215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3000"/>
              </a:lnSpc>
              <a:defRPr/>
            </a:pPr>
            <a:endParaRPr lang="ru-RU" sz="1200" spc="-1" dirty="0" smtClean="0">
              <a:solidFill>
                <a:srgbClr val="7030A0"/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r>
              <a:rPr lang="ru-RU" sz="1200" spc="-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ГБДОУ № 34 Василеостровского района Санкт-Петербурга</a:t>
            </a:r>
          </a:p>
          <a:p>
            <a:pPr algn="ctr">
              <a:lnSpc>
                <a:spcPct val="93000"/>
              </a:lnSpc>
              <a:defRPr/>
            </a:pPr>
            <a:r>
              <a:rPr lang="ru-RU" sz="1200" spc="-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Воспитатель </a:t>
            </a:r>
            <a:r>
              <a:rPr lang="ru-RU" sz="1200" spc="-1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Трубайчук</a:t>
            </a:r>
            <a:r>
              <a:rPr lang="ru-RU" sz="1200" spc="-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М.С.</a:t>
            </a:r>
          </a:p>
          <a:p>
            <a:pPr algn="ctr">
              <a:lnSpc>
                <a:spcPct val="93000"/>
              </a:lnSpc>
              <a:defRPr/>
            </a:pPr>
            <a:endParaRPr lang="ru-RU" sz="1200" spc="-1" dirty="0" smtClean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endParaRPr lang="ru-RU" sz="12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endParaRPr lang="ru-RU" sz="1200" b="1" spc="-1" dirty="0" smtClean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r>
              <a:rPr lang="ru-RU" sz="1400" b="1" spc="-1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«</a:t>
            </a:r>
            <a:r>
              <a:rPr lang="ru-RU" sz="1400" b="1" i="1" spc="-1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ЭКСКУРСИЯ ВЫХОДНОГО </a:t>
            </a:r>
            <a:r>
              <a:rPr lang="ru-RU" sz="1400" b="1" i="1" spc="-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ДНЯ .</a:t>
            </a:r>
          </a:p>
          <a:p>
            <a:pPr algn="ctr">
              <a:lnSpc>
                <a:spcPct val="93000"/>
              </a:lnSpc>
              <a:defRPr/>
            </a:pPr>
            <a:r>
              <a:rPr lang="ru-RU" sz="1400" b="1" i="1" spc="-1" dirty="0" smtClean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ЗДАНИЕ ГОРНОГО ИНСТИТУТА НА НАБЕРЕЖНОЙ ЛЕЙТЕНАНТА ШМИДТА»</a:t>
            </a:r>
            <a:endParaRPr lang="ru-RU" sz="1400" b="1" i="1" spc="-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lnSpc>
                <a:spcPct val="93000"/>
              </a:lnSpc>
              <a:defRPr/>
            </a:pPr>
            <a:endParaRPr lang="ru-RU" sz="1200" spc="-1" dirty="0">
              <a:solidFill>
                <a:srgbClr val="7030A0"/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endParaRPr lang="en-US" sz="1200" b="0" strike="noStrike" spc="-1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08" y="2132856"/>
            <a:ext cx="5848767" cy="36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0023"/>
            <a:ext cx="8228160" cy="1107996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1834 году учебное заведение стало именоваться Институтом корпуса горных инженеров, затем — Горным институтом. В 1906 году севернее Офицерского флигеля построен новый корпус для химической лаборатории. В 1936–1937 годах Лабораторный корпус был надстроен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третим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 этажом. В настоящее время учебное заведение именуется Санкт-Петербургским Государственным Горным институтом, является одним из самых престижных в России. С ним связаны имена А.П. Карпинского, В.А. Обручева, П.М. Обухова, Ф.Н.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Чернышова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, Г.В. Плеханова</a:t>
            </a:r>
            <a:r>
              <a:rPr lang="ru-RU" sz="12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979712" y="1801368"/>
            <a:ext cx="5106888" cy="3255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01368"/>
            <a:ext cx="5029200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1687"/>
            <a:ext cx="8228160" cy="184666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Прекрасной вам прогулки по нашему любимому городу!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87624" y="1556792"/>
            <a:ext cx="6240000" cy="4023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0691"/>
            <a:ext cx="8228160" cy="2215991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</a:rPr>
              <a:t/>
            </a:r>
            <a:br>
              <a:rPr lang="ru-RU" sz="1200" b="1" dirty="0" smtClean="0">
                <a:solidFill>
                  <a:srgbClr val="00B050"/>
                </a:solidFill>
              </a:rPr>
            </a:br>
            <a:r>
              <a:rPr lang="ru-RU" sz="1200" b="1" dirty="0" smtClean="0">
                <a:solidFill>
                  <a:srgbClr val="00B050"/>
                </a:solidFill>
              </a:rPr>
              <a:t/>
            </a:r>
            <a:br>
              <a:rPr lang="ru-RU" sz="1200" b="1" dirty="0" smtClean="0">
                <a:solidFill>
                  <a:srgbClr val="00B050"/>
                </a:solidFill>
              </a:rPr>
            </a:br>
            <a:r>
              <a:rPr lang="ru-RU" sz="1200" b="1" dirty="0">
                <a:solidFill>
                  <a:srgbClr val="00B050"/>
                </a:solidFill>
              </a:rPr>
              <a:t/>
            </a:r>
            <a:br>
              <a:rPr lang="ru-RU" sz="1200" b="1" dirty="0">
                <a:solidFill>
                  <a:srgbClr val="00B050"/>
                </a:solidFill>
              </a:rPr>
            </a:br>
            <a:r>
              <a:rPr lang="ru-RU" sz="1200" b="1" dirty="0" smtClean="0">
                <a:solidFill>
                  <a:srgbClr val="00B050"/>
                </a:solidFill>
              </a:rPr>
              <a:t/>
            </a:r>
            <a:br>
              <a:rPr lang="ru-RU" sz="1200" b="1" dirty="0" smtClean="0">
                <a:solidFill>
                  <a:srgbClr val="00B050"/>
                </a:solidFill>
              </a:rPr>
            </a:br>
            <a:r>
              <a:rPr lang="ru-RU" sz="1200" b="1" dirty="0">
                <a:solidFill>
                  <a:srgbClr val="00B050"/>
                </a:solidFill>
              </a:rPr>
              <a:t/>
            </a:r>
            <a:br>
              <a:rPr lang="ru-RU" sz="1200" b="1" dirty="0">
                <a:solidFill>
                  <a:srgbClr val="00B050"/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Этой осенью знаменитому Горному институту исполняется 250 лет! В честь этого события давайте прогуляемся до набережной лейтенанта Шмидта и полюбуемся на здание Горного!</a:t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Горный университет – первое высшее техническое учебное заведение России. Указ о его создании в 1773 году подписала императрица Екатерина II, а величественный архитектурный ансамбль, предназначенный специально для учащихся Горного училища, как тогда назывался вуз, построил великий российский зодчий Андрей Воронихин. </a:t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75829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6307"/>
            <a:ext cx="8228160" cy="2400657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Здание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Горного института на набережной Лейтенанта Шмидта занимает первый от Финского залива квартал, застроенный в 1720х годах жилыми домами по типовому проекту Д.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Трезини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. Здесь были построены пять двухэтажных жилых зданий на подвалах с высоким крыльцом. Основанное в 1773 году Екатериной II Горное училище разместили в выкупленных у графа П.Б. Шереметева двух домах. К этому времени они были объединены в одно здание, находящееся на углу набережной и 22-й линии. В 1773–1774 годах эти дома были перепланированы для нужд учебного заведения.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92" y="2822448"/>
            <a:ext cx="4928616" cy="1213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443711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В 1720-е годы этот квартал занимали пять жилых домов в ступенчатой застройке, возведенных по типовым проектам</a:t>
            </a:r>
          </a:p>
        </p:txBody>
      </p:sp>
    </p:spTree>
    <p:extLst>
      <p:ext uri="{BB962C8B-B14F-4D97-AF65-F5344CB8AC3E}">
        <p14:creationId xmlns:p14="http://schemas.microsoft.com/office/powerpoint/2010/main" val="7396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95372"/>
            <a:ext cx="8228160" cy="923330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 1787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году со стороны 22-й линии к училищу был пристроен двухэтажный с мезонином Музейный флигель. Здесь разместился Колонный зал, где выставили образцы минералов. Второе название Колонного зала — Минеральный кабинет. В 1800х годах территорию училища расширили за счёт других зданий на набережной между училищем и 21-й линией. Их выкупили у купца Е.И. Неймана и Фурсовой. В 1804 году по повелению Александра I училище было преобразовано в Горный кадетский корпус.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5346" y="580098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Николаевская набережная (ныне Набережная Лейтенанта Шмидта), где расположено здание Горного института</a:t>
            </a:r>
            <a:endParaRPr lang="ru-RU" sz="1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30260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1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90021"/>
            <a:ext cx="8228160" cy="1107996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1800х годах территорию училища расширили за счёт других зданий на набережной между училищем и 21-й линией. Их выкупили у купца Е.И. Неймана и Фурсовой. В 1804 году по повелению Александра I училище было преобразовано в Горный кадетский корпус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234786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Здание Горного института, конец 19 века</a:t>
            </a:r>
            <a:endParaRPr lang="ru-RU" sz="1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60" y="1911785"/>
            <a:ext cx="5800604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5733256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Здание Горного, конец 19 века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419441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357"/>
            <a:ext cx="8228160" cy="147732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Главный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вход в новое здание был выделен классическим портиком. Рядом с ним были установлены скульптуры «Геракл,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удущающий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 Антея» и «Похищение Прозерпины» работы С.С. Пименова и В.И.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Демут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-Малиновского соответственно. Их выполнила в Музей Горного института1809–1811 годах артель мастера С.К. Суханова. Сбоку от портика размещены барельефы скульптора В.И.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Демут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-Малиновского «Аполлон, приходящий к Вулкану за колесницей» и «Венера, требующая у Вулкана доспехи Марса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76872"/>
            <a:ext cx="47625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1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7021"/>
            <a:ext cx="8228160" cy="553998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краям широкой парадной лестницы скульптурные барельефы украшают стены здания — «Венера приходит к Вулкану за военными доспехами Марса» и «Аполлон приходит к Вулкану за изготовленной для него колесницей» работы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Демут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-Малиновского.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032448" cy="2880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032448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8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8160" cy="1952016"/>
          </a:xfrm>
        </p:spPr>
        <p:txBody>
          <a:bodyPr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Скульптура ««Геракл,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удущающий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 Антея»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работы С.С.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Пименова. Первая обращает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нас к древнему мифу, по которому греческий герой Геракл, сын могущественного Зевса, вступил в единоборство с Антеем, сыном земли. Мать-земля придавала ему силы, и как только Антей оказался оторванным от земли, Геракл одолел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его. К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образу Геракла не раз обращались мастера искусства XVIII века, когда нужно было аллегорически передать силу, мощь и величие. Обратились к нему и авторы Горного института, желая в напряженный исторический момент, когда приближались события Отечественной войны 1812 года, снова напомнить современникам о доблести, гражданственности и патриотическом долге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Геракл мощным объятием сковал своего врага. Сила и напряженность чувствуются в крепко поставленной фигуре героя; голова его упрямо наклонена - нелегко дается ему эта победа. Отчаяние и полное бессилие передано в запрокинутой голове Антея; страдание написано на лице, предсмертный крик готов сорваться с уст.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547664" y="1988840"/>
            <a:ext cx="3102248" cy="36145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673520" y="1988840"/>
            <a:ext cx="2455251" cy="3591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00924"/>
            <a:ext cx="2484763" cy="43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00" y="2000924"/>
            <a:ext cx="288746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0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25641"/>
            <a:ext cx="8228160" cy="3139321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Иначе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решена вторая группа "Похищение Прозерпины Плутоном", созданная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Демутом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-Малиновским. По античному мифу Прозерпина, дочь богини плодородия Деметры, была похищена Плутоном, богом подземного царства. В этой группе силы неравноценны - сравнительно легко далась Плутону победа. Борьба не требовала большого напряжения сил. Плутон легко устремился вперед со своей ношей. Мощи и силе, присущим фигуре Геракла, противопоставлены динамика и стремительность Плутона.</a:t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Обе скульптурные группы, передающие различные по силе драматизма и напряженности сцены борьбы, согласованы не только друг с другом, но и со всем зданием. Ракурсы и повороты фигур, общая композиция групп строго симметричны и обеспечивают удивительную уравновешенность центральной части фасада. Выполненные из </a:t>
            </a:r>
            <a:r>
              <a:rPr lang="ru-RU" sz="1200" i="1" dirty="0" err="1">
                <a:solidFill>
                  <a:schemeClr val="tx2">
                    <a:lumMod val="75000"/>
                  </a:schemeClr>
                </a:solidFill>
              </a:rPr>
              <a:t>пудостского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 камня, того же материала, что и колонны портика, они отличаются большой обобщенностью художественного языка.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835696" y="2420888"/>
            <a:ext cx="2636584" cy="3744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673520" y="2420888"/>
            <a:ext cx="3209476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2631472" cy="43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323898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591</TotalTime>
  <Words>246</Words>
  <Application>Microsoft Office PowerPoint</Application>
  <DocSecurity>0</DocSecurity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     Этой осенью знаменитому Горному институту исполняется 250 лет! В честь этого события давайте прогуляемся до набережной лейтенанта Шмидта и полюбуемся на здание Горного! Горный университет – первое высшее техническое учебное заведение России. Указ о его создании в 1773 году подписала императрица Екатерина II, а величественный архитектурный ансамбль, предназначенный специально для учащихся Горного училища, как тогда назывался вуз, построил великий российский зодчий Андрей Воронихин.  </vt:lpstr>
      <vt:lpstr>       Здание Горного института на набережной Лейтенанта Шмидта занимает первый от Финского залива квартал, застроенный в 1720х годах жилыми домами по типовому проекту Д. Трезини. Здесь были построены пять двухэтажных жилых зданий на подвалах с высоким крыльцом. Основанное в 1773 году Екатериной II Горное училище разместили в выкупленных у графа П.Б. Шереметева двух домах. К этому времени они были объединены в одно здание, находящееся на углу набережной и 22-й линии. В 1773–1774 годах эти дома были перепланированы для нужд учебного заведения.</vt:lpstr>
      <vt:lpstr>В 1787 году со стороны 22-й линии к училищу был пристроен двухэтажный с мезонином Музейный флигель. Здесь разместился Колонный зал, где выставили образцы минералов. Второе название Колонного зала — Минеральный кабинет. В 1800х годах территорию училища расширили за счёт других зданий на набережной между училищем и 21-й линией. Их выкупили у купца Е.И. Неймана и Фурсовой. В 1804 году по повелению Александра I училище было преобразовано в Горный кадетский корпус.</vt:lpstr>
      <vt:lpstr>   В 1800х годах территорию училища расширили за счёт других зданий на набережной между училищем и 21-й линией. Их выкупили у купца Е.И. Неймана и Фурсовой. В 1804 году по повелению Александра I училище было преобразовано в Горный кадетский корпус.</vt:lpstr>
      <vt:lpstr>  Главный вход в новое здание был выделен классическим портиком. Рядом с ним были установлены скульптуры «Геракл, удущающий Антея» и «Похищение Прозерпины» работы С.С. Пименова и В.И. Демут-Малиновского соответственно. Их выполнила в Музей Горного института1809–1811 годах артель мастера С.К. Суханова. Сбоку от портика размещены барельефы скульптора В.И. Демут-Малиновского «Аполлон, приходящий к Вулкану за колесницей» и «Венера, требующая у Вулкана доспехи Марса».</vt:lpstr>
      <vt:lpstr>По краям широкой парадной лестницы скульптурные барельефы украшают стены здания — «Венера приходит к Вулкану за военными доспехами Марса» и «Аполлон приходит к Вулкану за изготовленной для него колесницей» работы Демут-Малиновского. </vt:lpstr>
      <vt:lpstr> Скульптура ««Геракл, удущающий Антея» работы С.С. Пименова. Первая обращает нас к древнему мифу, по которому греческий герой Геракл, сын могущественного Зевса, вступил в единоборство с Антеем, сыном земли. Мать-земля придавала ему силы, и как только Антей оказался оторванным от земли, Геракл одолел его. К образу Геракла не раз обращались мастера искусства XVIII века, когда нужно было аллегорически передать силу, мощь и величие. Обратились к нему и авторы Горного института, желая в напряженный исторический момент, когда приближались события Отечественной войны 1812 года, снова напомнить современникам о доблести, гражданственности и патриотическом долге. Геракл мощным объятием сковал своего врага. Сила и напряженность чувствуются в крепко поставленной фигуре героя; голова его упрямо наклонена - нелегко дается ему эта победа. Отчаяние и полное бессилие передано в запрокинутой голове Антея; страдание написано на лице, предсмертный крик готов сорваться с уст. </vt:lpstr>
      <vt:lpstr>      Иначе решена вторая группа "Похищение Прозерпины Плутоном", созданная Демутом-Малиновским. По античному мифу Прозерпина, дочь богини плодородия Деметры, была похищена Плутоном, богом подземного царства. В этой группе силы неравноценны - сравнительно легко далась Плутону победа. Борьба не требовала большого напряжения сил. Плутон легко устремился вперед со своей ношей. Мощи и силе, присущим фигуре Геракла, противопоставлены динамика и стремительность Плутона. Обе скульптурные группы, передающие различные по силе драматизма и напряженности сцены борьбы, согласованы не только друг с другом, но и со всем зданием. Ракурсы и повороты фигур, общая композиция групп строго симметричны и обеспечивают удивительную уравновешенность центральной части фасада. Выполненные из пудостского камня, того же материала, что и колонны портика, они отличаются большой обобщенностью художественного языка. </vt:lpstr>
      <vt:lpstr>С 1834 году учебное заведение стало именоваться Институтом корпуса горных инженеров, затем — Горным институтом. В 1906 году севернее Офицерского флигеля построен новый корпус для химической лаборатории. В 1936–1937 годах Лабораторный корпус был надстроен третим этажом. В настоящее время учебное заведение именуется Санкт-Петербургским Государственным Горным институтом, является одним из самых престижных в России. С ним связаны имена А.П. Карпинского, В.А. Обручева, П.М. Обухова, Ф.Н. Чернышова, Г.В. Плеханова.</vt:lpstr>
      <vt:lpstr>Прекрасной вам прогулки по нашему любимому городу!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Marina</cp:lastModifiedBy>
  <cp:revision>65</cp:revision>
  <dcterms:created xsi:type="dcterms:W3CDTF">2022-01-20T08:37:10Z</dcterms:created>
  <dcterms:modified xsi:type="dcterms:W3CDTF">2023-10-08T18:28:51Z</dcterms:modified>
  <dc:identifier/>
  <dc:language>en-US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