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9" r:id="rId8"/>
    <p:sldId id="268" r:id="rId9"/>
    <p:sldId id="270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99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1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07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6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93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6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25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0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99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EEF0F3B-87E8-41BE-8422-C684A245CE8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3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B7E75FF-CC92-4365-A01F-CA6714CB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" y="114306"/>
            <a:ext cx="2020433" cy="14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12D80B1-3CF3-4565-BAFE-C2234F40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812" y="114306"/>
            <a:ext cx="2016979" cy="146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D60EE-0860-4283-80D3-BE0E8CA6A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9398"/>
            <a:ext cx="8934189" cy="312211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«Ознакомление дошкольников с растительным орнаментом витражей доходных домов Василеостровского района»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809BD8-E39C-4D35-8A82-1C48BB8B3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429000"/>
            <a:ext cx="6801612" cy="1343416"/>
          </a:xfr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r>
              <a:rPr lang="ru-RU" sz="16000" b="1" dirty="0">
                <a:latin typeface="Comic Sans MS" panose="030F0702030302020204" pitchFamily="66" charset="0"/>
              </a:rPr>
              <a:t>Доходный дом Смирнова</a:t>
            </a:r>
          </a:p>
          <a:p>
            <a:r>
              <a:rPr lang="ru-RU" sz="16000" b="1" i="1" dirty="0">
                <a:latin typeface="Comic Sans MS" panose="030F0702030302020204" pitchFamily="66" charset="0"/>
              </a:rPr>
              <a:t>2-я линия В. О., д. 29</a:t>
            </a:r>
          </a:p>
          <a:p>
            <a:endParaRPr lang="ru-RU" sz="16000" b="1" i="1" dirty="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</a:pPr>
            <a:r>
              <a:rPr lang="ru-RU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Иванова Ольга Сергеевна</a:t>
            </a:r>
          </a:p>
          <a:p>
            <a:pPr>
              <a:spcBef>
                <a:spcPts val="0"/>
              </a:spcBef>
            </a:pPr>
            <a:r>
              <a:rPr lang="ru-RU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Воспитатель, ГБДОУ детский сад №2</a:t>
            </a:r>
          </a:p>
          <a:p>
            <a:pPr>
              <a:spcBef>
                <a:spcPts val="0"/>
              </a:spcBef>
            </a:pPr>
            <a:r>
              <a:rPr lang="ru-RU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 «Светлячок»</a:t>
            </a:r>
          </a:p>
          <a:p>
            <a:pPr>
              <a:spcBef>
                <a:spcPts val="0"/>
              </a:spcBef>
            </a:pPr>
            <a:r>
              <a:rPr lang="ru-RU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Василеостровского района</a:t>
            </a:r>
            <a:endParaRPr lang="ru-RU" sz="8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15CF51-C2CB-41E7-B17B-8ABEAC05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" y="5083995"/>
            <a:ext cx="2020433" cy="16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D694EA-52AE-41DF-9402-3BD5438ED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812" y="5083995"/>
            <a:ext cx="2020433" cy="16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21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94FC5AB-0A06-4391-93A4-1275E9B67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29770" r="17961" b="7032"/>
          <a:stretch/>
        </p:blipFill>
        <p:spPr bwMode="auto">
          <a:xfrm>
            <a:off x="2538608" y="2311052"/>
            <a:ext cx="7114784" cy="42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147BDF-47A9-4DEA-90FA-AE1D999A1CBB}"/>
              </a:ext>
            </a:extLst>
          </p:cNvPr>
          <p:cNvSpPr/>
          <p:nvPr/>
        </p:nvSpPr>
        <p:spPr>
          <a:xfrm>
            <a:off x="3048000" y="6757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Наш «витраж» готов.</a:t>
            </a:r>
            <a:b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37EF8D-0630-42A8-A1E9-48EB472B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000" y="-1"/>
            <a:ext cx="1313880" cy="3429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51DB6C3-C44F-4109-B62D-4C7BC447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000" y="3428999"/>
            <a:ext cx="131388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C50C38-F960-483F-8213-C06ACDFA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5" y="73552"/>
            <a:ext cx="4440514" cy="246726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F58CC73-B5F6-474C-89BB-A244DFB16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08" y="2617549"/>
            <a:ext cx="3106453" cy="249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7C7E91-ACF4-4390-AB66-09397D81C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84" y="73552"/>
            <a:ext cx="3106454" cy="246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12D5A5-295D-4725-8875-D7D3DD9D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374" y="73552"/>
            <a:ext cx="1811966" cy="246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DEC9633-DAA9-4B6F-BCBB-36A971C1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58" y="2604237"/>
            <a:ext cx="3069268" cy="24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845BD6A-A03F-4299-810B-E198DEB7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80" y="2604237"/>
            <a:ext cx="2544707" cy="246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82BE4-A180-42C7-94D9-0C01ED148047}"/>
              </a:ext>
            </a:extLst>
          </p:cNvPr>
          <p:cNvSpPr txBox="1"/>
          <p:nvPr/>
        </p:nvSpPr>
        <p:spPr>
          <a:xfrm>
            <a:off x="246345" y="5109674"/>
            <a:ext cx="11699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Сегодня мы идем по 2-ой линии к дому №29. Это Доходный дом купца Ивана Смирнова.(Доходный- это дом, построенный,  богатым купцом на свои деньги, для сдачи квартир в аренду, чтобы получить прибыль).  В 1906-1907 гг., по заказу  купца Смирнова, архитектор Федор Федорович фон </a:t>
            </a:r>
            <a:r>
              <a:rPr lang="ru-RU" sz="1400" b="1" dirty="0" err="1">
                <a:solidFill>
                  <a:srgbClr val="333333"/>
                </a:solidFill>
                <a:latin typeface="Comic Sans MS" panose="030F0702030302020204" pitchFamily="66" charset="0"/>
              </a:rPr>
              <a:t>Постельс</a:t>
            </a:r>
            <a:r>
              <a:rPr lang="ru-RU" sz="1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 возвел каменный шестиэтажный дом в стиле модерн на месте старого деревянного. (Модерн в архитектуре - отказ от прямых и угловатых линий в пользу более естественных, отсылающих к природе. Используются новые материалы - стекло, железобетон, керамика для облицовки зданий). 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До наших дней сохранились элементы архитектурного убранства фасада - львиная маска, растительный орнамент, кованые решетки балконов. Частично сохранились уникальные цветные витражи с растительной тематикой на окнах парадной лестницы, выходящих во двор.  </a:t>
            </a:r>
          </a:p>
        </p:txBody>
      </p:sp>
    </p:spTree>
    <p:extLst>
      <p:ext uri="{BB962C8B-B14F-4D97-AF65-F5344CB8AC3E}">
        <p14:creationId xmlns:p14="http://schemas.microsoft.com/office/powerpoint/2010/main" val="214120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67280F-45DE-467D-9583-977B476CF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8" y="168504"/>
            <a:ext cx="5137274" cy="4786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10DB00-5F22-42E6-9071-A4A5F8583059}"/>
              </a:ext>
            </a:extLst>
          </p:cNvPr>
          <p:cNvSpPr txBox="1"/>
          <p:nvPr/>
        </p:nvSpPr>
        <p:spPr>
          <a:xfrm>
            <a:off x="715698" y="5070579"/>
            <a:ext cx="10344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Comic Sans MS" panose="030F0702030302020204" pitchFamily="66" charset="0"/>
              </a:rPr>
              <a:t>Вид с парадной лестницы во двор закрывали прекрасные цветные витражи. До сих пор еще остались их фрагменты с растительным орнаментом, разным на каждой площадке. Все витражи сохранились в верхних частях окон. Оконные рамы - исторические деревянные, фурнитура не сохранилась.</a:t>
            </a:r>
          </a:p>
          <a:p>
            <a:r>
              <a:rPr lang="ru-RU" b="1" dirty="0">
                <a:solidFill>
                  <a:srgbClr val="333333"/>
                </a:solidFill>
                <a:latin typeface="Comic Sans MS" panose="030F0702030302020204" pitchFamily="66" charset="0"/>
              </a:rPr>
              <a:t>На межэтажной площадке 1-2-го этажа - рисунок орешника с зелеными листьями и коричневыми плодами.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FB7D7-A73F-47E5-8130-582A6C7F3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581" y="1052186"/>
            <a:ext cx="4456693" cy="33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9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5F6DE4-FED4-4DE7-89E9-8AB5C5E75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04" y="319386"/>
            <a:ext cx="5198301" cy="4833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52B10C-5B28-4932-B185-5C2C85844F62}"/>
              </a:ext>
            </a:extLst>
          </p:cNvPr>
          <p:cNvSpPr txBox="1"/>
          <p:nvPr/>
        </p:nvSpPr>
        <p:spPr>
          <a:xfrm>
            <a:off x="641244" y="5476088"/>
            <a:ext cx="1056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На межэтажной площадке 2–3-го этажа - желто-белые лилии с зелеными листьями. Обратите внимание, все витражи мозаичные, использованы различные стекла: цветное и бесцветное, гладкое, фактурное, рифленое, опаловое (полупрозрачное или непрозрачное стекло молочно-белого цвета).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DC82404-BA30-441F-8977-B69A7BC8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86" y="1185272"/>
            <a:ext cx="4626278" cy="324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3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356443-424C-46CA-9379-79E43ADBD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/>
          <a:stretch/>
        </p:blipFill>
        <p:spPr>
          <a:xfrm>
            <a:off x="733663" y="207065"/>
            <a:ext cx="5185776" cy="4722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83BD36-8AB9-4D1D-B3D2-45F63A5AB248}"/>
              </a:ext>
            </a:extLst>
          </p:cNvPr>
          <p:cNvSpPr txBox="1"/>
          <p:nvPr/>
        </p:nvSpPr>
        <p:spPr>
          <a:xfrm>
            <a:off x="613775" y="5221082"/>
            <a:ext cx="11073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На межэтажной площадке 3-4-го этажа - розовые розы. Большинство витражей в старом петербургском фонде имеют скромный геометрический или растительный рисунок. Они находятся на лестницах бывших доходных домов. Витражи, как и другие элементы внутреннего оформления этой общественной зоны, играли роль своего рода визитной карточки дома, демонстрируя съемщикам квартир качество жилья и заботы домовладельцев.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6FBCC1-902F-4273-B851-E1F4293E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61" y="1064711"/>
            <a:ext cx="4815402" cy="34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62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2ACB2F-9386-4FA5-B41F-5226C373D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607" y="478993"/>
            <a:ext cx="5007977" cy="4559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81D5A5-5416-4E10-9952-D5216A82C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5555" r="5370" b="23580"/>
          <a:stretch/>
        </p:blipFill>
        <p:spPr>
          <a:xfrm rot="5400000">
            <a:off x="4629912" y="1475132"/>
            <a:ext cx="3926244" cy="1917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66505-B438-4296-964B-999D49B0F0CF}"/>
              </a:ext>
            </a:extLst>
          </p:cNvPr>
          <p:cNvSpPr txBox="1"/>
          <p:nvPr/>
        </p:nvSpPr>
        <p:spPr>
          <a:xfrm>
            <a:off x="610989" y="5380672"/>
            <a:ext cx="11082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На межэтажной площадке 4-5-го этажа - лиловые цветы душистого горошка. Витражное полотно в центральной части фрамуги утрачено. К настоящему времени сохранившиеся фрагменты витражного полотна имеются в основном только во фрамугах, верхних частях оконных рам. Сегодня трудно представить, что изначально эти окна целиком были заполнены разноцветными узорами из стекла и металла.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99163E-99F8-4BCA-8267-A490F030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66" y="1693606"/>
            <a:ext cx="3454851" cy="30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29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924CA-9681-4F91-9F1C-AF3BB15E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285" y="0"/>
            <a:ext cx="1313880" cy="3429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3B53F3-A68D-4D5A-86AA-0E88A92FF427}"/>
              </a:ext>
            </a:extLst>
          </p:cNvPr>
          <p:cNvSpPr/>
          <p:nvPr/>
        </p:nvSpPr>
        <p:spPr>
          <a:xfrm>
            <a:off x="1052186" y="438411"/>
            <a:ext cx="963583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Мастер-класс по изготовлению имитации техники «Накладной витраж» для дошкольников, родителей и воспитателей.</a:t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Нам потребуется: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пластиковая прозрачная основа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контурный рисунок на бумаге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 перманентный фломастер 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разноцветные полиэтиленовые листы (пластиковые офисные папки разного цвета) 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ножницы 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клей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623124-3182-481C-B53C-7B6CFF1FF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285" y="3429000"/>
            <a:ext cx="131685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1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7B540E-1DC6-44E6-9AF5-4651691AB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8" t="24886" r="33195" b="5343"/>
          <a:stretch/>
        </p:blipFill>
        <p:spPr>
          <a:xfrm>
            <a:off x="2999504" y="2085786"/>
            <a:ext cx="6192991" cy="462127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9E8436-9A38-4829-BA67-A1A1639ACAC7}"/>
              </a:ext>
            </a:extLst>
          </p:cNvPr>
          <p:cNvSpPr/>
          <p:nvPr/>
        </p:nvSpPr>
        <p:spPr>
          <a:xfrm>
            <a:off x="776614" y="516126"/>
            <a:ext cx="98204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1. Накладываем пластиковую основу на рисунок и перманентным маркером повторяем его на прозрачной основе</a:t>
            </a:r>
            <a:r>
              <a:rPr lang="ru-RU" sz="3200" dirty="0">
                <a:latin typeface="Comic Sans MS" panose="030F0702030302020204" pitchFamily="66" charset="0"/>
              </a:rPr>
              <a:t>.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6DB00C-6D97-4558-9EB3-66CA2C8B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921" y="-6690"/>
            <a:ext cx="1316850" cy="34323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735667-D3B2-4CE4-B3AC-C246DEAB2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921" y="3425655"/>
            <a:ext cx="131685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48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3C178A-A576-4704-8B91-D870961C8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024" y="0"/>
            <a:ext cx="1313880" cy="3429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1642F8-074C-4A40-9DB1-CA999E0AC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3" t="39630" r="22829" b="4613"/>
          <a:stretch/>
        </p:blipFill>
        <p:spPr>
          <a:xfrm>
            <a:off x="3144033" y="2910389"/>
            <a:ext cx="5619224" cy="37401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D819B1-E4C6-40D7-9441-62808B500140}"/>
              </a:ext>
            </a:extLst>
          </p:cNvPr>
          <p:cNvSpPr/>
          <p:nvPr/>
        </p:nvSpPr>
        <p:spPr>
          <a:xfrm>
            <a:off x="576197" y="360495"/>
            <a:ext cx="10584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2. Вырезаем детали для нашего «витража» из цветной пленки (для детей младшего дошкольного возраста можно вырезать заготовки заранее).</a:t>
            </a:r>
            <a:br>
              <a:rPr lang="ru-RU" sz="3200" dirty="0"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3. Наклеиваем детали последовательно, в соответствии с рисунком.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EFFE65-5156-4565-96DC-97574BEB7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024" y="3425655"/>
            <a:ext cx="131685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3577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756</TotalTime>
  <Words>500</Words>
  <Application>Microsoft Office PowerPoint</Application>
  <PresentationFormat>Широкоэкранный</PresentationFormat>
  <Paragraphs>25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Comic Sans MS</vt:lpstr>
      <vt:lpstr>Corbel</vt:lpstr>
      <vt:lpstr>Gill Sans MT</vt:lpstr>
      <vt:lpstr>Monotype Corsiva</vt:lpstr>
      <vt:lpstr>Посылка</vt:lpstr>
      <vt:lpstr>«Ознакомление дошкольников с растительным орнаментом витражей доходных домов Василеостровского района»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Ольга</cp:lastModifiedBy>
  <cp:revision>64</cp:revision>
  <dcterms:created xsi:type="dcterms:W3CDTF">2022-09-25T16:29:46Z</dcterms:created>
  <dcterms:modified xsi:type="dcterms:W3CDTF">2026-05-18T08:11:01Z</dcterms:modified>
</cp:coreProperties>
</file>