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6" r:id="rId3"/>
    <p:sldId id="261" r:id="rId4"/>
    <p:sldId id="262" r:id="rId5"/>
    <p:sldId id="263" r:id="rId6"/>
    <p:sldId id="264" r:id="rId7"/>
    <p:sldId id="267" r:id="rId8"/>
    <p:sldId id="265" r:id="rId9"/>
    <p:sldId id="266" r:id="rId10"/>
    <p:sldId id="269" r:id="rId11"/>
    <p:sldId id="270" r:id="rId12"/>
    <p:sldId id="276" r:id="rId13"/>
    <p:sldId id="271" r:id="rId14"/>
    <p:sldId id="273" r:id="rId15"/>
    <p:sldId id="289" r:id="rId16"/>
    <p:sldId id="284" r:id="rId17"/>
    <p:sldId id="290" r:id="rId18"/>
    <p:sldId id="279" r:id="rId19"/>
    <p:sldId id="282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40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9E75D-A980-4BA1-8835-FA14E6B06762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25623-B8D6-40BA-95B7-A3D8EECD8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03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25623-B8D6-40BA-95B7-A3D8EECD84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3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25623-B8D6-40BA-95B7-A3D8EECD84E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36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25623-B8D6-40BA-95B7-A3D8EECD84E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36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1EDB-4E77-45F5-AC4D-12BF5FC49DA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04AB-D419-48EF-BB9B-9DB637551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40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1EDB-4E77-45F5-AC4D-12BF5FC49DA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04AB-D419-48EF-BB9B-9DB637551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34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1EDB-4E77-45F5-AC4D-12BF5FC49DA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04AB-D419-48EF-BB9B-9DB637551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79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1EDB-4E77-45F5-AC4D-12BF5FC49DA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04AB-D419-48EF-BB9B-9DB637551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84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1EDB-4E77-45F5-AC4D-12BF5FC49DA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04AB-D419-48EF-BB9B-9DB637551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1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1EDB-4E77-45F5-AC4D-12BF5FC49DA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04AB-D419-48EF-BB9B-9DB637551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9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1EDB-4E77-45F5-AC4D-12BF5FC49DA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04AB-D419-48EF-BB9B-9DB637551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1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1EDB-4E77-45F5-AC4D-12BF5FC49DA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04AB-D419-48EF-BB9B-9DB637551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85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1EDB-4E77-45F5-AC4D-12BF5FC49DA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04AB-D419-48EF-BB9B-9DB637551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66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1EDB-4E77-45F5-AC4D-12BF5FC49DA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04AB-D419-48EF-BB9B-9DB637551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14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1EDB-4E77-45F5-AC4D-12BF5FC49DA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04AB-D419-48EF-BB9B-9DB637551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1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91EDB-4E77-45F5-AC4D-12BF5FC49DA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E04AB-D419-48EF-BB9B-9DB637551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10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0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4819A7"/>
                </a:solidFill>
              </a:rPr>
              <a:t>д</a:t>
            </a:r>
            <a:r>
              <a:rPr lang="ru-RU" b="1" dirty="0" smtClean="0">
                <a:solidFill>
                  <a:srgbClr val="4819A7"/>
                </a:solidFill>
              </a:rPr>
              <a:t>етско-родительский проект</a:t>
            </a:r>
            <a:br>
              <a:rPr lang="ru-RU" b="1" dirty="0" smtClean="0">
                <a:solidFill>
                  <a:srgbClr val="4819A7"/>
                </a:solidFill>
              </a:rPr>
            </a:br>
            <a:r>
              <a:rPr lang="ru-RU" b="1" dirty="0" smtClean="0">
                <a:solidFill>
                  <a:srgbClr val="4819A7"/>
                </a:solidFill>
              </a:rPr>
              <a:t>«Моя семья»</a:t>
            </a:r>
            <a:endParaRPr lang="ru-RU" b="1" dirty="0">
              <a:solidFill>
                <a:srgbClr val="4819A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6679" y="476672"/>
            <a:ext cx="6559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Государственное бюджетное дошкольное образовательное учреждение </a:t>
            </a:r>
          </a:p>
          <a:p>
            <a:pPr algn="ctr"/>
            <a:r>
              <a:rPr lang="ru-RU" sz="1600" dirty="0" smtClean="0"/>
              <a:t>детский сад №19 комбинированного вида </a:t>
            </a:r>
          </a:p>
          <a:p>
            <a:pPr algn="ctr"/>
            <a:r>
              <a:rPr lang="ru-RU" sz="1600" dirty="0" smtClean="0"/>
              <a:t>Василеостровского района Санкт-Петербурга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684608" y="4581128"/>
            <a:ext cx="38227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Презентацию подготовили </a:t>
            </a:r>
          </a:p>
          <a:p>
            <a:r>
              <a:rPr lang="ru-RU" sz="1600" dirty="0" smtClean="0"/>
              <a:t>воспитатели  группы для детей</a:t>
            </a:r>
          </a:p>
          <a:p>
            <a:r>
              <a:rPr lang="ru-RU" sz="1600" dirty="0" smtClean="0"/>
              <a:t>младшего </a:t>
            </a:r>
            <a:r>
              <a:rPr lang="ru-RU" sz="1600" dirty="0" smtClean="0"/>
              <a:t>дошкольного возраста с НОДА</a:t>
            </a:r>
          </a:p>
          <a:p>
            <a:r>
              <a:rPr lang="ru-RU" sz="1600" dirty="0" smtClean="0"/>
              <a:t>Гриненко Ольга Александровна</a:t>
            </a:r>
          </a:p>
          <a:p>
            <a:r>
              <a:rPr lang="ru-RU" sz="1600" dirty="0" smtClean="0"/>
              <a:t>Васильева Татьяна Викторовна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54289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94421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b="1" dirty="0" smtClean="0">
                <a:ea typeface="Calibri"/>
                <a:cs typeface="Times New Roman"/>
              </a:rPr>
              <a:t>Рисование </a:t>
            </a:r>
            <a:r>
              <a:rPr lang="ru-RU" sz="2400" b="1" dirty="0" smtClean="0">
                <a:ea typeface="Calibri"/>
                <a:cs typeface="Times New Roman"/>
              </a:rPr>
              <a:t/>
            </a:r>
            <a:br>
              <a:rPr lang="ru-RU" sz="2400" b="1" dirty="0" smtClean="0">
                <a:ea typeface="Calibri"/>
                <a:cs typeface="Times New Roman"/>
              </a:rPr>
            </a:br>
            <a:r>
              <a:rPr lang="ru-RU" sz="2400" b="1" dirty="0" smtClean="0">
                <a:ea typeface="Calibri"/>
                <a:cs typeface="Times New Roman"/>
              </a:rPr>
              <a:t>«</a:t>
            </a:r>
            <a:r>
              <a:rPr lang="ru-RU" sz="2400" b="1" dirty="0">
                <a:ea typeface="Calibri"/>
                <a:cs typeface="Times New Roman"/>
              </a:rPr>
              <a:t>Нарисуем бусы для бабушки</a:t>
            </a:r>
            <a:r>
              <a:rPr lang="ru-RU" sz="2400" b="1" dirty="0" smtClean="0">
                <a:ea typeface="Calibri"/>
                <a:cs typeface="Times New Roman"/>
              </a:rPr>
              <a:t>»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13961" r="7715" b="3687"/>
          <a:stretch/>
        </p:blipFill>
        <p:spPr>
          <a:xfrm>
            <a:off x="755576" y="1556792"/>
            <a:ext cx="6768752" cy="47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4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700" b="1" dirty="0" smtClean="0">
                <a:ea typeface="Calibri"/>
              </a:rPr>
              <a:t>Рисование</a:t>
            </a:r>
            <a:br>
              <a:rPr lang="ru-RU" sz="2700" b="1" dirty="0" smtClean="0">
                <a:ea typeface="Calibri"/>
              </a:rPr>
            </a:br>
            <a:r>
              <a:rPr lang="ru-RU" sz="2700" b="1" dirty="0" smtClean="0">
                <a:ea typeface="Calibri"/>
              </a:rPr>
              <a:t> </a:t>
            </a:r>
            <a:r>
              <a:rPr lang="ru-RU" sz="2700" b="1" dirty="0">
                <a:ea typeface="Calibri"/>
              </a:rPr>
              <a:t>«Цветы для мамочки</a:t>
            </a:r>
            <a:r>
              <a:rPr lang="ru-RU" sz="2700" b="1" dirty="0" smtClean="0">
                <a:ea typeface="Calibri"/>
              </a:rPr>
              <a:t>»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4000" b="1" dirty="0" smtClean="0"/>
              <a:t> 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6" b="12576"/>
          <a:stretch/>
        </p:blipFill>
        <p:spPr>
          <a:xfrm>
            <a:off x="1259632" y="1435995"/>
            <a:ext cx="6408712" cy="2989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9411"/>
          <a:stretch/>
        </p:blipFill>
        <p:spPr>
          <a:xfrm rot="5400000">
            <a:off x="905756" y="3566848"/>
            <a:ext cx="2219913" cy="35283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5" t="11294"/>
          <a:stretch/>
        </p:blipFill>
        <p:spPr>
          <a:xfrm rot="5400000">
            <a:off x="4860178" y="3824897"/>
            <a:ext cx="2231956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5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a typeface="Calibri"/>
                <a:cs typeface="Times New Roman"/>
              </a:rPr>
              <a:t>Аппликация </a:t>
            </a:r>
            <a:r>
              <a:rPr lang="ru-RU" sz="2400" b="1" dirty="0" smtClean="0">
                <a:ea typeface="Calibri"/>
                <a:cs typeface="Times New Roman"/>
              </a:rPr>
              <a:t/>
            </a:r>
            <a:br>
              <a:rPr lang="ru-RU" sz="2400" b="1" dirty="0" smtClean="0">
                <a:ea typeface="Calibri"/>
                <a:cs typeface="Times New Roman"/>
              </a:rPr>
            </a:br>
            <a:r>
              <a:rPr lang="ru-RU" sz="2400" b="1" dirty="0" smtClean="0">
                <a:ea typeface="Calibri"/>
                <a:cs typeface="Times New Roman"/>
              </a:rPr>
              <a:t>«</a:t>
            </a:r>
            <a:r>
              <a:rPr lang="ru-RU" sz="2400" b="1" dirty="0">
                <a:ea typeface="Calibri"/>
                <a:cs typeface="Times New Roman"/>
              </a:rPr>
              <a:t>Открытка для любимой мамочки</a:t>
            </a:r>
            <a:r>
              <a:rPr lang="ru-RU" sz="2400" b="1" dirty="0" smtClean="0">
                <a:ea typeface="Calibri"/>
                <a:cs typeface="Times New Roman"/>
              </a:rPr>
              <a:t>»</a:t>
            </a:r>
            <a:endParaRPr lang="ru-RU" sz="1800" dirty="0"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4" r="4189" b="19444"/>
          <a:stretch/>
        </p:blipFill>
        <p:spPr>
          <a:xfrm>
            <a:off x="107504" y="1700808"/>
            <a:ext cx="7704856" cy="414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05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383" y="83592"/>
            <a:ext cx="8003232" cy="129614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a typeface="Calibri"/>
                <a:cs typeface="Times New Roman"/>
              </a:rPr>
              <a:t>Коллективная аппликация </a:t>
            </a:r>
            <a:r>
              <a:rPr lang="ru-RU" sz="2400" b="1" dirty="0" smtClean="0">
                <a:ea typeface="Calibri"/>
                <a:cs typeface="Times New Roman"/>
              </a:rPr>
              <a:t/>
            </a:r>
            <a:br>
              <a:rPr lang="ru-RU" sz="2400" b="1" dirty="0" smtClean="0">
                <a:ea typeface="Calibri"/>
                <a:cs typeface="Times New Roman"/>
              </a:rPr>
            </a:br>
            <a:r>
              <a:rPr lang="ru-RU" sz="2400" b="1" dirty="0" smtClean="0">
                <a:ea typeface="Calibri"/>
                <a:cs typeface="Times New Roman"/>
              </a:rPr>
              <a:t>«</a:t>
            </a:r>
            <a:r>
              <a:rPr lang="ru-RU" sz="2400" b="1" dirty="0">
                <a:ea typeface="Calibri"/>
                <a:cs typeface="Times New Roman"/>
              </a:rPr>
              <a:t>Дом, в котором мы живём</a:t>
            </a:r>
            <a:r>
              <a:rPr lang="ru-RU" sz="2400" b="1" dirty="0" smtClean="0">
                <a:ea typeface="Calibri"/>
                <a:cs typeface="Times New Roman"/>
              </a:rPr>
              <a:t>»</a:t>
            </a:r>
            <a:endParaRPr lang="ru-RU" sz="1800" dirty="0"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3608" r="2019"/>
          <a:stretch/>
        </p:blipFill>
        <p:spPr>
          <a:xfrm>
            <a:off x="179512" y="1556792"/>
            <a:ext cx="7687525" cy="43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82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375" y="476672"/>
            <a:ext cx="8147248" cy="92211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b="1" dirty="0" smtClean="0"/>
              <a:t> </a:t>
            </a:r>
            <a:r>
              <a:rPr lang="ru-RU" sz="2700" b="1" dirty="0">
                <a:ea typeface="Calibri"/>
                <a:cs typeface="Times New Roman"/>
              </a:rPr>
              <a:t>Коллективная фотогазета ко Дню </a:t>
            </a:r>
            <a:r>
              <a:rPr lang="ru-RU" sz="2700" b="1" dirty="0" smtClean="0">
                <a:ea typeface="Calibri"/>
                <a:cs typeface="Times New Roman"/>
              </a:rPr>
              <a:t>Матери</a:t>
            </a:r>
            <a:br>
              <a:rPr lang="ru-RU" sz="2700" b="1" dirty="0" smtClean="0">
                <a:ea typeface="Calibri"/>
                <a:cs typeface="Times New Roman"/>
              </a:rPr>
            </a:br>
            <a:r>
              <a:rPr lang="ru-RU" sz="2700" b="1" dirty="0" smtClean="0">
                <a:ea typeface="Calibri"/>
                <a:cs typeface="Times New Roman"/>
              </a:rPr>
              <a:t> </a:t>
            </a:r>
            <a:r>
              <a:rPr lang="ru-RU" sz="2700" b="1" dirty="0">
                <a:ea typeface="Calibri"/>
                <a:cs typeface="Times New Roman"/>
              </a:rPr>
              <a:t>«Мама солнышко мое</a:t>
            </a:r>
            <a:r>
              <a:rPr lang="ru-RU" sz="2700" b="1" dirty="0" smtClean="0">
                <a:ea typeface="Calibri"/>
                <a:cs typeface="Times New Roman"/>
              </a:rPr>
              <a:t>»</a:t>
            </a:r>
            <a:r>
              <a:rPr lang="ru-RU" sz="2700" dirty="0">
                <a:ea typeface="Calibri"/>
                <a:cs typeface="Times New Roman"/>
              </a:rPr>
              <a:t/>
            </a:r>
            <a:br>
              <a:rPr lang="ru-RU" sz="2700" dirty="0">
                <a:ea typeface="Calibri"/>
                <a:cs typeface="Times New Roman"/>
              </a:rPr>
            </a:br>
            <a:endParaRPr lang="ru-RU" sz="27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1" b="2407"/>
          <a:stretch/>
        </p:blipFill>
        <p:spPr>
          <a:xfrm>
            <a:off x="107504" y="1628800"/>
            <a:ext cx="7500134" cy="464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25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" y="339924"/>
            <a:ext cx="8219256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a typeface="Calibri"/>
                <a:cs typeface="Times New Roman"/>
              </a:rPr>
              <a:t>Настольно – </a:t>
            </a:r>
            <a:r>
              <a:rPr lang="ru-RU" sz="2400" b="1" dirty="0" smtClean="0">
                <a:ea typeface="Calibri"/>
                <a:cs typeface="Times New Roman"/>
              </a:rPr>
              <a:t>печатная игра </a:t>
            </a:r>
            <a:r>
              <a:rPr lang="ru-RU" sz="2400" b="1" dirty="0" smtClean="0">
                <a:ea typeface="Calibri"/>
                <a:cs typeface="Times New Roman"/>
              </a:rPr>
              <a:t/>
            </a:r>
            <a:br>
              <a:rPr lang="ru-RU" sz="2400" b="1" dirty="0" smtClean="0">
                <a:ea typeface="Calibri"/>
                <a:cs typeface="Times New Roman"/>
              </a:rPr>
            </a:br>
            <a:r>
              <a:rPr lang="ru-RU" sz="2400" b="1" dirty="0" smtClean="0">
                <a:ea typeface="Calibri"/>
                <a:cs typeface="Times New Roman"/>
              </a:rPr>
              <a:t>«</a:t>
            </a:r>
            <a:r>
              <a:rPr lang="ru-RU" sz="2400" b="1" dirty="0" smtClean="0">
                <a:ea typeface="Calibri"/>
                <a:cs typeface="Times New Roman"/>
              </a:rPr>
              <a:t>Чей </a:t>
            </a:r>
            <a:r>
              <a:rPr lang="ru-RU" sz="2400" b="1" dirty="0">
                <a:ea typeface="Calibri"/>
                <a:cs typeface="Times New Roman"/>
              </a:rPr>
              <a:t>малыш</a:t>
            </a:r>
            <a:r>
              <a:rPr lang="ru-RU" sz="2400" b="1" dirty="0" smtClean="0">
                <a:ea typeface="Calibri"/>
                <a:cs typeface="Times New Roman"/>
              </a:rPr>
              <a:t>?» </a:t>
            </a:r>
            <a:endParaRPr lang="ru-RU" sz="18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" t="2593" r="8187"/>
          <a:stretch/>
        </p:blipFill>
        <p:spPr>
          <a:xfrm>
            <a:off x="2411760" y="1988840"/>
            <a:ext cx="5277529" cy="45817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1182" y="1083115"/>
            <a:ext cx="2448272" cy="325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40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1" y="404664"/>
            <a:ext cx="8219256" cy="96321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a typeface="Calibri"/>
                <a:cs typeface="Times New Roman"/>
              </a:rPr>
              <a:t>Настольно – </a:t>
            </a:r>
            <a:r>
              <a:rPr lang="ru-RU" sz="2400" b="1" dirty="0" smtClean="0">
                <a:ea typeface="Calibri"/>
                <a:cs typeface="Times New Roman"/>
              </a:rPr>
              <a:t>печатная </a:t>
            </a:r>
            <a:r>
              <a:rPr lang="ru-RU" sz="2400" b="1" dirty="0" smtClean="0">
                <a:ea typeface="Calibri"/>
                <a:cs typeface="Times New Roman"/>
              </a:rPr>
              <a:t>игра </a:t>
            </a:r>
            <a:br>
              <a:rPr lang="ru-RU" sz="2400" b="1" dirty="0" smtClean="0">
                <a:ea typeface="Calibri"/>
                <a:cs typeface="Times New Roman"/>
              </a:rPr>
            </a:br>
            <a:r>
              <a:rPr lang="ru-RU" sz="2400" b="1" dirty="0" smtClean="0">
                <a:ea typeface="Calibri"/>
                <a:cs typeface="Times New Roman"/>
              </a:rPr>
              <a:t>«Ужин </a:t>
            </a:r>
            <a:r>
              <a:rPr lang="ru-RU" sz="2400" b="1" dirty="0">
                <a:ea typeface="Calibri"/>
                <a:cs typeface="Times New Roman"/>
              </a:rPr>
              <a:t>подан».</a:t>
            </a:r>
            <a:endParaRPr lang="ru-RU" sz="1800" dirty="0"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" b="5930"/>
          <a:stretch/>
        </p:blipFill>
        <p:spPr>
          <a:xfrm>
            <a:off x="1115616" y="1628800"/>
            <a:ext cx="6442626" cy="47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68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1" y="332656"/>
            <a:ext cx="8219256" cy="963213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a typeface="Calibri"/>
                <a:cs typeface="Times New Roman"/>
              </a:rPr>
              <a:t>Итоговое мероприятие: Выставка совместного творчества родителей с детьми «Герб моей семьи».</a:t>
            </a:r>
            <a:endParaRPr lang="ru-RU" sz="18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" t="10511" r="5279" b="12187"/>
          <a:stretch/>
        </p:blipFill>
        <p:spPr>
          <a:xfrm>
            <a:off x="179512" y="1556791"/>
            <a:ext cx="7505701" cy="480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14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9289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Работа с родителями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400" b="1" dirty="0"/>
              <a:t>Приобщение родителей к детско-родительскому проекту.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Анкетирование родителей по теме проекта. </a:t>
            </a:r>
            <a:br>
              <a:rPr lang="ru-RU" sz="2400" b="1" dirty="0"/>
            </a:br>
            <a:r>
              <a:rPr lang="ru-RU" sz="2400" b="1" dirty="0"/>
              <a:t>Помощь родителей в подборке </a:t>
            </a:r>
            <a:r>
              <a:rPr lang="ru-RU" sz="2400" b="1" dirty="0" smtClean="0"/>
              <a:t>материала по теме проекта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 smtClean="0"/>
              <a:t>Предоставление фотоматериалов из семейных архивов.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24944"/>
            <a:ext cx="4745412" cy="3573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7811" y="3140968"/>
            <a:ext cx="4171598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25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65618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Работа с родителями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Консультации для родителей.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3" t="17817" r="37238" b="19644"/>
          <a:stretch/>
        </p:blipFill>
        <p:spPr bwMode="auto">
          <a:xfrm>
            <a:off x="179509" y="1340768"/>
            <a:ext cx="4595141" cy="33618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10881" t="18155" r="36326" b="15434"/>
          <a:stretch/>
        </p:blipFill>
        <p:spPr bwMode="auto">
          <a:xfrm>
            <a:off x="3203848" y="3459832"/>
            <a:ext cx="4595257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790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1622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Цель проекта:</a:t>
            </a:r>
            <a:br>
              <a:rPr lang="ru-RU" sz="3200" b="1" dirty="0" smtClean="0"/>
            </a:br>
            <a:r>
              <a:rPr lang="ru-RU" sz="2800" b="1" dirty="0"/>
              <a:t>Формирование у детей младшего дошкольного возраста представление о семье, членах семьи, семейных традициях.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2708920"/>
            <a:ext cx="5359869" cy="401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48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6" y="2924944"/>
            <a:ext cx="8229600" cy="221825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4819A7"/>
                </a:solidFill>
              </a:rPr>
              <a:t>СПАСИБО </a:t>
            </a:r>
            <a:br>
              <a:rPr lang="ru-RU" sz="5400" b="1" dirty="0" smtClean="0">
                <a:solidFill>
                  <a:srgbClr val="4819A7"/>
                </a:solidFill>
              </a:rPr>
            </a:br>
            <a:r>
              <a:rPr lang="ru-RU" sz="5400" b="1" dirty="0" smtClean="0">
                <a:solidFill>
                  <a:srgbClr val="4819A7"/>
                </a:solidFill>
              </a:rPr>
              <a:t>ЗА </a:t>
            </a:r>
            <a:br>
              <a:rPr lang="ru-RU" sz="5400" b="1" dirty="0" smtClean="0">
                <a:solidFill>
                  <a:srgbClr val="4819A7"/>
                </a:solidFill>
              </a:rPr>
            </a:br>
            <a:r>
              <a:rPr lang="ru-RU" sz="5400" b="1" dirty="0" smtClean="0">
                <a:solidFill>
                  <a:srgbClr val="4819A7"/>
                </a:solidFill>
              </a:rPr>
              <a:t>ВНИМАНИЕ</a:t>
            </a:r>
            <a:endParaRPr lang="ru-RU" sz="5400" b="1" dirty="0">
              <a:solidFill>
                <a:srgbClr val="4819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9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>                                            </a:t>
            </a:r>
            <a:r>
              <a:rPr lang="ru-RU" sz="3100" b="1" dirty="0" smtClean="0"/>
              <a:t>Задачи</a:t>
            </a:r>
            <a:r>
              <a:rPr lang="ru-RU" sz="3100" b="1" dirty="0" smtClean="0"/>
              <a:t>:</a:t>
            </a:r>
            <a:br>
              <a:rPr lang="ru-RU" sz="3100" b="1" dirty="0" smtClean="0"/>
            </a:br>
            <a:r>
              <a:rPr lang="ru-RU" sz="3100" b="1" dirty="0" smtClean="0"/>
              <a:t>            </a:t>
            </a:r>
            <a:r>
              <a:rPr lang="ru-RU" sz="2200" b="1" u="sng" dirty="0" smtClean="0"/>
              <a:t>Образовательные: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•	Познакомить  </a:t>
            </a:r>
            <a:r>
              <a:rPr lang="ru-RU" sz="2200" b="1" dirty="0"/>
              <a:t>детей с понятием «семейные ценности».</a:t>
            </a:r>
            <a:br>
              <a:rPr lang="ru-RU" sz="2200" b="1" dirty="0"/>
            </a:br>
            <a:r>
              <a:rPr lang="ru-RU" sz="2200" b="1" dirty="0"/>
              <a:t>•	Закрепить понятия «семья», «члены семьи», «фамилия».</a:t>
            </a:r>
            <a:br>
              <a:rPr lang="ru-RU" sz="2200" b="1" dirty="0"/>
            </a:br>
            <a:r>
              <a:rPr lang="ru-RU" sz="2200" b="1" dirty="0"/>
              <a:t>•	Формировать у детей умение слушать и понимать </a:t>
            </a:r>
            <a:r>
              <a:rPr lang="ru-RU" sz="2200" b="1" dirty="0" smtClean="0"/>
              <a:t>   художественный </a:t>
            </a:r>
            <a:r>
              <a:rPr lang="ru-RU" sz="2200" b="1" dirty="0"/>
              <a:t>текст.</a:t>
            </a:r>
            <a:br>
              <a:rPr lang="ru-RU" sz="2200" b="1" dirty="0"/>
            </a:br>
            <a:r>
              <a:rPr lang="ru-RU" sz="2200" b="1" dirty="0"/>
              <a:t>•	Обогащать и расширять словарный запас детей.</a:t>
            </a:r>
            <a:br>
              <a:rPr lang="ru-RU" sz="2200" b="1" dirty="0"/>
            </a:br>
            <a:r>
              <a:rPr lang="ru-RU" sz="2200" b="1" dirty="0"/>
              <a:t>•	Формировать умение применять свои знания в беседе.</a:t>
            </a:r>
            <a:br>
              <a:rPr lang="ru-RU" sz="2200" b="1" dirty="0"/>
            </a:br>
            <a:r>
              <a:rPr lang="ru-RU" sz="2200" b="1" dirty="0"/>
              <a:t>                 </a:t>
            </a:r>
            <a:r>
              <a:rPr lang="ru-RU" sz="2200" b="1" u="sng" dirty="0" smtClean="0"/>
              <a:t>Развивающие: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•	Развивать </a:t>
            </a:r>
            <a:r>
              <a:rPr lang="ru-RU" sz="2200" b="1" dirty="0"/>
              <a:t>коммуникативные навыки детей.</a:t>
            </a:r>
            <a:br>
              <a:rPr lang="ru-RU" sz="2200" b="1" dirty="0"/>
            </a:br>
            <a:r>
              <a:rPr lang="ru-RU" sz="2200" b="1" dirty="0"/>
              <a:t>•	Развивать творческие способности, мелкую моторику, фантазию и образное мышление.</a:t>
            </a:r>
            <a:br>
              <a:rPr lang="ru-RU" sz="2200" b="1" dirty="0"/>
            </a:br>
            <a:r>
              <a:rPr lang="ru-RU" sz="2200" b="1" dirty="0"/>
              <a:t>                </a:t>
            </a:r>
            <a:r>
              <a:rPr lang="ru-RU" sz="2200" b="1" u="sng" dirty="0" smtClean="0"/>
              <a:t>Воспитательные: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•	Воспитывать </a:t>
            </a:r>
            <a:r>
              <a:rPr lang="ru-RU" sz="2200" b="1" dirty="0"/>
              <a:t>умение слушать и понимать литературные произведения, эмоционально откликаться на них.</a:t>
            </a:r>
            <a:br>
              <a:rPr lang="ru-RU" sz="2200" b="1" dirty="0"/>
            </a:br>
            <a:r>
              <a:rPr lang="ru-RU" sz="2200" b="1" dirty="0"/>
              <a:t>•	Воспитывать любовь и уважение к членам семьи, учить проявлять заботу о родных людях.</a:t>
            </a:r>
            <a:br>
              <a:rPr lang="ru-RU" sz="2200" b="1" dirty="0"/>
            </a:br>
            <a:r>
              <a:rPr lang="ru-RU" sz="2200" b="1" dirty="0"/>
              <a:t>•	Привлечь родителей к совместной деятельности с ребёнком в условиях семьи и детского сада.</a:t>
            </a:r>
            <a:br>
              <a:rPr lang="ru-RU" sz="2200" b="1" dirty="0"/>
            </a:b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33479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725544" cy="351440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ЭТАПЫ</a:t>
            </a:r>
            <a:br>
              <a:rPr lang="ru-RU" b="1" dirty="0" smtClean="0"/>
            </a:br>
            <a:r>
              <a:rPr lang="ru-RU" b="1" dirty="0" smtClean="0"/>
              <a:t>РЕАЛИЗАЦИИ</a:t>
            </a:r>
            <a:br>
              <a:rPr lang="ru-RU" b="1" dirty="0" smtClean="0"/>
            </a:br>
            <a:r>
              <a:rPr lang="ru-RU" b="1" dirty="0" smtClean="0"/>
              <a:t>ПРОЕКТНОЙ</a:t>
            </a:r>
            <a:br>
              <a:rPr lang="ru-RU" b="1" dirty="0" smtClean="0"/>
            </a:br>
            <a:r>
              <a:rPr lang="ru-RU" b="1" dirty="0" smtClean="0"/>
              <a:t>ДЕЯТЕЛЬНОСТИ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953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45861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>            </a:t>
            </a:r>
            <a:r>
              <a:rPr lang="ru-RU" sz="5300" b="1" dirty="0" smtClean="0"/>
              <a:t>Подготовительный этап</a:t>
            </a:r>
            <a:br>
              <a:rPr lang="ru-RU" sz="53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-Приобщение родителей к детско-родительскому проекту. </a:t>
            </a:r>
            <a:br>
              <a:rPr lang="ru-RU" sz="3100" b="1" dirty="0" smtClean="0"/>
            </a:br>
            <a:r>
              <a:rPr lang="ru-RU" sz="3100" b="1" dirty="0" smtClean="0"/>
              <a:t>-Анкетирование родителей по теме проекта. </a:t>
            </a:r>
            <a:br>
              <a:rPr lang="ru-RU" sz="3100" b="1" dirty="0" smtClean="0"/>
            </a:br>
            <a:r>
              <a:rPr lang="ru-RU" sz="3100" b="1" dirty="0" smtClean="0"/>
              <a:t>-Изучение методической литературы. </a:t>
            </a:r>
            <a:br>
              <a:rPr lang="ru-RU" sz="3100" b="1" dirty="0" smtClean="0"/>
            </a:br>
            <a:r>
              <a:rPr lang="ru-RU" sz="3100" b="1" dirty="0" smtClean="0"/>
              <a:t>-Создать развивающую среду: подобрать материалы для творческой деятельности, дидактические  и развивающие игры, иллюстрированный материал, художественную литературу по теме «Моя семья». </a:t>
            </a:r>
            <a:br>
              <a:rPr lang="ru-RU" sz="31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30164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79" y="188640"/>
            <a:ext cx="8075240" cy="4392488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dirty="0" smtClean="0"/>
              <a:t>                  Основной этап</a:t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3100" b="1" dirty="0" smtClean="0"/>
              <a:t>«Познавательное развитие»</a:t>
            </a:r>
            <a:br>
              <a:rPr lang="ru-RU" sz="3100" b="1" dirty="0" smtClean="0"/>
            </a:br>
            <a:r>
              <a:rPr lang="ru-RU" sz="3100" b="1" dirty="0">
                <a:solidFill>
                  <a:prstClr val="black"/>
                </a:solidFill>
              </a:rPr>
              <a:t>«Речевое развитие»</a:t>
            </a:r>
            <a:br>
              <a:rPr lang="ru-RU" sz="3100" b="1" dirty="0">
                <a:solidFill>
                  <a:prstClr val="black"/>
                </a:solidFill>
              </a:rPr>
            </a:br>
            <a:r>
              <a:rPr lang="ru-RU" sz="3100" b="1" dirty="0">
                <a:solidFill>
                  <a:prstClr val="black"/>
                </a:solidFill>
              </a:rPr>
              <a:t>«Социально-коммуникативное развитие»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«Социально-коммуникативное развитие»</a:t>
            </a:r>
            <a:br>
              <a:rPr lang="ru-RU" sz="3100" b="1" dirty="0" smtClean="0"/>
            </a:br>
            <a:r>
              <a:rPr lang="ru-RU" sz="3100" b="1" dirty="0" smtClean="0">
                <a:solidFill>
                  <a:prstClr val="black"/>
                </a:solidFill>
              </a:rPr>
              <a:t>«</a:t>
            </a:r>
            <a:r>
              <a:rPr lang="ru-RU" sz="3100" b="1" dirty="0">
                <a:solidFill>
                  <a:prstClr val="black"/>
                </a:solidFill>
              </a:rPr>
              <a:t>Художественно-эстетическое развитие»</a:t>
            </a:r>
            <a:br>
              <a:rPr lang="ru-RU" sz="3100" b="1" dirty="0">
                <a:solidFill>
                  <a:prstClr val="black"/>
                </a:solidFill>
              </a:rPr>
            </a:br>
            <a:r>
              <a:rPr lang="ru-RU" sz="3100" b="1" dirty="0">
                <a:solidFill>
                  <a:prstClr val="black"/>
                </a:solidFill>
              </a:rPr>
              <a:t>«Физическое развитие»</a:t>
            </a:r>
            <a:br>
              <a:rPr lang="ru-RU" sz="3100" b="1" dirty="0">
                <a:solidFill>
                  <a:prstClr val="black"/>
                </a:solidFill>
              </a:rPr>
            </a:br>
            <a:endParaRPr lang="ru-RU" sz="3100" b="1" dirty="0"/>
          </a:p>
        </p:txBody>
      </p:sp>
    </p:spTree>
    <p:extLst>
      <p:ext uri="{BB962C8B-B14F-4D97-AF65-F5344CB8AC3E}">
        <p14:creationId xmlns:p14="http://schemas.microsoft.com/office/powerpoint/2010/main" val="293722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859216" cy="201622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Беседа </a:t>
            </a:r>
            <a:r>
              <a:rPr lang="ru-RU" sz="2400" b="1" dirty="0">
                <a:solidFill>
                  <a:prstClr val="black"/>
                </a:solidFill>
                <a:ea typeface="Calibri"/>
                <a:cs typeface="Times New Roman"/>
              </a:rPr>
              <a:t>«Моя семья</a:t>
            </a:r>
            <a:r>
              <a:rPr lang="ru-RU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».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400" b="1" dirty="0">
                <a:solidFill>
                  <a:prstClr val="black"/>
                </a:solidFill>
                <a:ea typeface="Calibri"/>
                <a:cs typeface="Times New Roman"/>
              </a:rPr>
              <a:t>Рассматривание картинок и иллюстраций по теме </a:t>
            </a:r>
            <a:r>
              <a:rPr lang="ru-RU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проекта.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6228184" cy="46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0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39"/>
            <a:ext cx="8229600" cy="288032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700" b="1" dirty="0" smtClean="0">
                <a:ea typeface="Calibri"/>
                <a:cs typeface="Times New Roman"/>
              </a:rPr>
              <a:t>Беседа </a:t>
            </a:r>
            <a:r>
              <a:rPr lang="ru-RU" sz="2700" b="1" dirty="0">
                <a:ea typeface="Calibri"/>
                <a:cs typeface="Times New Roman"/>
              </a:rPr>
              <a:t>«Как мы помогаем дома» </a:t>
            </a:r>
            <a:r>
              <a:rPr lang="ru-RU" sz="2700" dirty="0">
                <a:ea typeface="Calibri"/>
                <a:cs typeface="Times New Roman"/>
              </a:rPr>
              <a:t>с рассматриванием фотографий из семейного архива.</a:t>
            </a:r>
            <a:br>
              <a:rPr lang="ru-RU" sz="2700" dirty="0">
                <a:ea typeface="Calibri"/>
                <a:cs typeface="Times New Roman"/>
              </a:rPr>
            </a:br>
            <a:r>
              <a:rPr lang="ru-RU" sz="2700" b="1" dirty="0">
                <a:ea typeface="Calibri"/>
                <a:cs typeface="Times New Roman"/>
              </a:rPr>
              <a:t>Рассматривание фотографии из семейного архива.</a:t>
            </a:r>
            <a:r>
              <a:rPr lang="ru-RU" sz="2700" dirty="0">
                <a:ea typeface="Calibri"/>
                <a:cs typeface="Times New Roman"/>
              </a:rPr>
              <a:t/>
            </a:r>
            <a:br>
              <a:rPr lang="ru-RU" sz="2700" dirty="0">
                <a:ea typeface="Calibri"/>
                <a:cs typeface="Times New Roman"/>
              </a:rPr>
            </a:br>
            <a:r>
              <a:rPr lang="ru-RU" sz="2700" b="1" dirty="0" smtClean="0">
                <a:ea typeface="Calibri"/>
                <a:cs typeface="Times New Roman"/>
              </a:rPr>
              <a:t>Загадки </a:t>
            </a:r>
            <a:r>
              <a:rPr lang="ru-RU" sz="2700" b="1" dirty="0">
                <a:ea typeface="Calibri"/>
                <a:cs typeface="Times New Roman"/>
              </a:rPr>
              <a:t>по теме «Семья».</a:t>
            </a:r>
            <a:r>
              <a:rPr lang="ru-RU" sz="2700" dirty="0">
                <a:ea typeface="Calibri"/>
                <a:cs typeface="Times New Roman"/>
              </a:rPr>
              <a:t/>
            </a:r>
            <a:br>
              <a:rPr lang="ru-RU" sz="2700" dirty="0">
                <a:ea typeface="Calibri"/>
                <a:cs typeface="Times New Roman"/>
              </a:rPr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r="3387" b="1804"/>
          <a:stretch/>
        </p:blipFill>
        <p:spPr>
          <a:xfrm>
            <a:off x="135973" y="1977132"/>
            <a:ext cx="2294887" cy="3219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" r="-26" b="23000"/>
          <a:stretch/>
        </p:blipFill>
        <p:spPr>
          <a:xfrm>
            <a:off x="2411760" y="2348880"/>
            <a:ext cx="5174124" cy="436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1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869560" cy="122413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700" b="1" dirty="0" smtClean="0">
                <a:ea typeface="Calibri"/>
                <a:cs typeface="Times New Roman"/>
              </a:rPr>
              <a:t>Конструирование </a:t>
            </a:r>
            <a:r>
              <a:rPr lang="ru-RU" sz="2700" b="1" dirty="0">
                <a:ea typeface="Calibri"/>
                <a:cs typeface="Times New Roman"/>
              </a:rPr>
              <a:t>«Дом для семьи</a:t>
            </a:r>
            <a:r>
              <a:rPr lang="ru-RU" sz="2700" b="1" dirty="0" smtClean="0">
                <a:ea typeface="Calibri"/>
                <a:cs typeface="Times New Roman"/>
              </a:rPr>
              <a:t>».</a:t>
            </a:r>
            <a:br>
              <a:rPr lang="ru-RU" sz="2700" b="1" dirty="0" smtClean="0">
                <a:ea typeface="Calibri"/>
                <a:cs typeface="Times New Roman"/>
              </a:rPr>
            </a:br>
            <a:r>
              <a:rPr lang="ru-RU" sz="2700" b="1" dirty="0" smtClean="0">
                <a:ea typeface="Calibri"/>
                <a:cs typeface="Times New Roman"/>
              </a:rPr>
              <a:t>Конструирование </a:t>
            </a:r>
            <a:r>
              <a:rPr lang="ru-RU" sz="2700" b="1" dirty="0">
                <a:ea typeface="Calibri"/>
                <a:cs typeface="Times New Roman"/>
              </a:rPr>
              <a:t>«Дома, в которых мы живем».</a:t>
            </a:r>
            <a:r>
              <a:rPr lang="ru-RU" sz="2700" dirty="0">
                <a:ea typeface="Calibri"/>
                <a:cs typeface="Times New Roman"/>
              </a:rPr>
              <a:t/>
            </a:r>
            <a:br>
              <a:rPr lang="ru-RU" sz="2700" dirty="0">
                <a:ea typeface="Calibri"/>
                <a:cs typeface="Times New Roman"/>
              </a:rPr>
            </a:br>
            <a:r>
              <a:rPr lang="ru-RU" sz="2700" dirty="0">
                <a:ea typeface="Calibri"/>
                <a:cs typeface="Times New Roman"/>
              </a:rPr>
              <a:t/>
            </a:r>
            <a:br>
              <a:rPr lang="ru-RU" sz="2700" dirty="0">
                <a:ea typeface="Calibri"/>
                <a:cs typeface="Times New Roman"/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40714"/>
            <a:ext cx="2941876" cy="39071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8" r="12291" b="17430"/>
          <a:stretch/>
        </p:blipFill>
        <p:spPr>
          <a:xfrm>
            <a:off x="107504" y="4186878"/>
            <a:ext cx="2475988" cy="24547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5" b="26117"/>
          <a:stretch/>
        </p:blipFill>
        <p:spPr>
          <a:xfrm>
            <a:off x="4178548" y="2348880"/>
            <a:ext cx="3528392" cy="39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731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353</TotalTime>
  <Words>107</Words>
  <Application>Microsoft Office PowerPoint</Application>
  <PresentationFormat>Экран (4:3)</PresentationFormat>
  <Paragraphs>31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детско-родительский проект «Моя семья»</vt:lpstr>
      <vt:lpstr>Цель проекта: Формирование у детей младшего дошкольного возраста представление о семье, членах семьи, семейных традициях.</vt:lpstr>
      <vt:lpstr>                                            Задачи:             Образовательные: • Познакомить  детей с понятием «семейные ценности». • Закрепить понятия «семья», «члены семьи», «фамилия». • Формировать у детей умение слушать и понимать    художественный текст. • Обогащать и расширять словарный запас детей. • Формировать умение применять свои знания в беседе.                  Развивающие: • Развивать коммуникативные навыки детей. • Развивать творческие способности, мелкую моторику, фантазию и образное мышление.                 Воспитательные: • Воспитывать умение слушать и понимать литературные произведения, эмоционально откликаться на них. • Воспитывать любовь и уважение к членам семьи, учить проявлять заботу о родных людях. • Привлечь родителей к совместной деятельности с ребёнком в условиях семьи и детского сада. </vt:lpstr>
      <vt:lpstr>ЭТАПЫ РЕАЛИЗАЦИИ ПРОЕКТНОЙ ДЕЯТЕЛЬНОСТИ</vt:lpstr>
      <vt:lpstr>            Подготовительный этап  -Приобщение родителей к детско-родительскому проекту.  -Анкетирование родителей по теме проекта.  -Изучение методической литературы.  -Создать развивающую среду: подобрать материалы для творческой деятельности, дидактические  и развивающие игры, иллюстрированный материал, художественную литературу по теме «Моя семья».   </vt:lpstr>
      <vt:lpstr>                  Основной этап  «Познавательное развитие» «Речевое развитие» «Социально-коммуникативное развитие» «Социально-коммуникативное развитие» «Художественно-эстетическое развитие» «Физическое развитие» </vt:lpstr>
      <vt:lpstr>Беседа «Моя семья». Рассматривание картинок и иллюстраций по теме проекта. </vt:lpstr>
      <vt:lpstr>Беседа «Как мы помогаем дома» с рассматриванием фотографий из семейного архива. Рассматривание фотографии из семейного архива. Загадки по теме «Семья».  </vt:lpstr>
      <vt:lpstr> Конструирование «Дом для семьи». Конструирование «Дома, в которых мы живем».   </vt:lpstr>
      <vt:lpstr>Рисование  «Нарисуем бусы для бабушки»  </vt:lpstr>
      <vt:lpstr> Рисование  «Цветы для мамочки»  </vt:lpstr>
      <vt:lpstr>Аппликация  «Открытка для любимой мамочки»</vt:lpstr>
      <vt:lpstr>Коллективная аппликация  «Дом, в котором мы живём»</vt:lpstr>
      <vt:lpstr> Коллективная фотогазета ко Дню Матери  «Мама солнышко мое» </vt:lpstr>
      <vt:lpstr>Настольно – печатная игра  «Чей малыш?» </vt:lpstr>
      <vt:lpstr>Настольно – печатная игра  «Ужин подан».</vt:lpstr>
      <vt:lpstr>Итоговое мероприятие: Выставка совместного творчества родителей с детьми «Герб моей семьи».</vt:lpstr>
      <vt:lpstr>Работа с родителями Приобщение родителей к детско-родительскому проекту.  Анкетирование родителей по теме проекта.  Помощь родителей в подборке материала по теме проекта. Предоставление фотоматериалов из семейных архивов.</vt:lpstr>
      <vt:lpstr>Работа с родителями Консультации для родителей. </vt:lpstr>
      <vt:lpstr>СПАСИБО  ЗА 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Детско-родите «В ГОСТИ К А.С. ПУШКИНУ»</dc:title>
  <dc:creator>skorpiosha_lelik@mail.ru</dc:creator>
  <cp:lastModifiedBy>skorpiosha_lelik@mail.ru</cp:lastModifiedBy>
  <cp:revision>41</cp:revision>
  <dcterms:created xsi:type="dcterms:W3CDTF">2024-01-21T17:40:55Z</dcterms:created>
  <dcterms:modified xsi:type="dcterms:W3CDTF">2025-01-22T19:42:05Z</dcterms:modified>
</cp:coreProperties>
</file>