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F5EB-5B78-4FDC-9DFB-87A8E097BF71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BC2A-C03C-48D5-9FE9-0F88645A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33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F5EB-5B78-4FDC-9DFB-87A8E097BF71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BC2A-C03C-48D5-9FE9-0F88645A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315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F5EB-5B78-4FDC-9DFB-87A8E097BF71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BC2A-C03C-48D5-9FE9-0F88645A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54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F5EB-5B78-4FDC-9DFB-87A8E097BF71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BC2A-C03C-48D5-9FE9-0F88645A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68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F5EB-5B78-4FDC-9DFB-87A8E097BF71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BC2A-C03C-48D5-9FE9-0F88645A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26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F5EB-5B78-4FDC-9DFB-87A8E097BF71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BC2A-C03C-48D5-9FE9-0F88645A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580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F5EB-5B78-4FDC-9DFB-87A8E097BF71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BC2A-C03C-48D5-9FE9-0F88645A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61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F5EB-5B78-4FDC-9DFB-87A8E097BF71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BC2A-C03C-48D5-9FE9-0F88645A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31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F5EB-5B78-4FDC-9DFB-87A8E097BF71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BC2A-C03C-48D5-9FE9-0F88645A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77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F5EB-5B78-4FDC-9DFB-87A8E097BF71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BC2A-C03C-48D5-9FE9-0F88645A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6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F5EB-5B78-4FDC-9DFB-87A8E097BF71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BC2A-C03C-48D5-9FE9-0F88645A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76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1F5EB-5B78-4FDC-9DFB-87A8E097BF71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0BC2A-C03C-48D5-9FE9-0F88645A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11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3356279" y="2764565"/>
            <a:ext cx="5763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АМУРСКИЙ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ТИГР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119" y="5550663"/>
            <a:ext cx="112254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СПб ГБПОУ «Академия ледовых видов спорта «Динамо Санкт-Петербург»</a:t>
            </a:r>
          </a:p>
          <a:p>
            <a:pPr lvl="0" algn="ctr" defTabSz="457200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Трошкова Анастасия Петровна, воспитатель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  <a:p>
            <a:pPr algn="ctr"/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8763" y="270856"/>
            <a:ext cx="1159447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ea typeface="+mj-ea"/>
                <a:cs typeface="+mj-cs"/>
              </a:rPr>
              <a:t>Мастер-класс </a:t>
            </a:r>
            <a:r>
              <a:rPr lang="ru-RU" sz="3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ea typeface="+mj-ea"/>
                <a:cs typeface="+mj-cs"/>
              </a:rPr>
              <a:t>«</a:t>
            </a:r>
            <a:r>
              <a:rPr lang="ru-RU" sz="3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ea typeface="+mj-ea"/>
                <a:cs typeface="+mj-cs"/>
              </a:rPr>
              <a:t>Ознакомление дошкольников с природными зонами в соответствии с ФОП ДО: Тайга»</a:t>
            </a:r>
            <a:endParaRPr lang="ru-RU" sz="3400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5038630" y="528277"/>
            <a:ext cx="1327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Цель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9928" y="1677238"/>
            <a:ext cx="10818891" cy="350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дошкольников с понятием природная зона: что это такое, сколько их, какие есть в нашей стране, чем </a:t>
            </a:r>
            <a:r>
              <a:rPr lang="ru-RU" b="1" dirty="0" smtClean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отличаются</a:t>
            </a:r>
            <a:r>
              <a:rPr lang="ru-RU" sz="2000" b="1" dirty="0" smtClean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Подробное </a:t>
            </a:r>
            <a:r>
              <a:rPr lang="ru-RU" sz="2000" b="1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с природной зоной </a:t>
            </a:r>
            <a:r>
              <a:rPr lang="ru-RU" sz="2000" b="1" dirty="0" smtClean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тайга; </a:t>
            </a:r>
            <a:r>
              <a:rPr lang="ru-RU" sz="2000" b="1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расширение знаний о многообразии флоры и фауны тайги</a:t>
            </a:r>
            <a:r>
              <a:rPr lang="ru-RU" sz="2000" b="1" dirty="0" smtClean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Расширение </a:t>
            </a:r>
            <a:r>
              <a:rPr lang="ru-RU" sz="2000" b="1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знаний об </a:t>
            </a:r>
            <a:r>
              <a:rPr lang="ru-RU" sz="2000" b="1" dirty="0" smtClean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УССУРИЙСКОМ ТИГРЕ, </a:t>
            </a:r>
            <a:r>
              <a:rPr lang="ru-RU" sz="2000" b="1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о животном, занесенном в Красную </a:t>
            </a:r>
            <a:r>
              <a:rPr lang="ru-RU" sz="2000" b="1" dirty="0" smtClean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книгу.</a:t>
            </a:r>
          </a:p>
          <a:p>
            <a:pPr marL="285750" indent="-285750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2000" b="1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любознательности.</a:t>
            </a:r>
          </a:p>
          <a:p>
            <a:pPr marL="285750" indent="-285750" algn="just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Патриотическое воспитание.</a:t>
            </a:r>
          </a:p>
          <a:p>
            <a:pPr marL="285750" indent="-285750" algn="just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ru-RU" sz="2000" b="1" dirty="0"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2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4549743" y="523875"/>
            <a:ext cx="3092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ОПИСАНИЕ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002" y="3979333"/>
            <a:ext cx="2969398" cy="2878667"/>
          </a:xfrm>
          <a:prstGeom prst="rect">
            <a:avLst/>
          </a:prstGeom>
          <a:ln>
            <a:noFill/>
          </a:ln>
          <a:effectLst>
            <a:softEdge rad="381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54" y="1205094"/>
            <a:ext cx="4262793" cy="2841862"/>
          </a:xfrm>
          <a:prstGeom prst="rect">
            <a:avLst/>
          </a:prstGeom>
          <a:ln>
            <a:noFill/>
          </a:ln>
          <a:effectLst>
            <a:softEdge rad="381000"/>
          </a:effectLst>
        </p:spPr>
      </p:pic>
      <p:sp>
        <p:nvSpPr>
          <p:cNvPr id="7" name="TextBox 6"/>
          <p:cNvSpPr txBox="1"/>
          <p:nvPr/>
        </p:nvSpPr>
        <p:spPr>
          <a:xfrm>
            <a:off x="686402" y="1255501"/>
            <a:ext cx="111061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В России живет самая крупная и северная в мире хищная кошка - </a:t>
            </a:r>
            <a:r>
              <a:rPr lang="ru-RU" b="1" spc="15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АМУРСКИЙ ТИГР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. 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		      В народе животное окрестили по названию тайги - УССУРИЙСКИМ или по      			    названию региона - ДАЛЬНЕВОСТОЧНЫМ, а иностранцы 	            				называют животное СИБИРСКИМ тигром. На латыни подвид 				обозначают panthera tigris altaica.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			              АМУРСКИЙ ТИГР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- хищник из семейства кошачьих, рода  			              пантер, класса млекопитающих, принадлежит к виду тигров, 		                         составляет отдельный подвид.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АМУРСКИЙ ТИГР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- самый крупный тигр на планете. Вес крупного млекопитающего  может превышать 300 килограммов. Длина тела 160 - 290 см, хвоста - 110 см. У редкого зверя густая длинная шерсть - она защищает от таежных морозов, а черные полосы на ней маскируют от недругов. По рыжеватому фону идут поперечные тёмные полосы. Рисунок на шкуре тигра уникален, как отпечатки пальца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у человека: вы не найдёте двух тигров с одинаковым узором. Это единственный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подвид, имеющий на брюхе пятисантиметровый слой жира, защищающий от 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леденящего ветра при крайне низких температурах. Широкие лапы тигра 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помогают ходить по глубокому снегу.</a:t>
            </a:r>
          </a:p>
          <a:p>
            <a:pPr algn="just"/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28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04159" y="578483"/>
            <a:ext cx="47836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МЕСТООБИТАНИЕ</a:t>
            </a:r>
            <a:endParaRPr lang="ru-RU" sz="36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7952" y="1320121"/>
            <a:ext cx="65724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АМУРСКИЙ ТИГР 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обитает в южной части Дальнего Востока. Основные ареалы обитания на берегах рек Амур и Уссури в Хабаровском крае и у подножия гор Сихотэ-Алиня в Приморском крае. Также часть животных разместилась в Еврейской автономной области.</a:t>
            </a: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Century" panose="02040604050505020304" pitchFamily="18" charset="0"/>
              </a:rPr>
              <a:t>Н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а территории нашей страны сосредоточено 95% общей популяции амурских тигров, и именно поэтому Россия несет ответственность за сохранение амурского тигра в мировом масштабе.</a:t>
            </a:r>
            <a:r>
              <a:rPr lang="ru-RU" b="1" dirty="0">
                <a:latin typeface="Century" panose="02040604050505020304" pitchFamily="18" charset="0"/>
              </a:rPr>
              <a:t> </a:t>
            </a:r>
            <a:r>
              <a:rPr lang="ru-RU" b="1" dirty="0" smtClean="0">
                <a:latin typeface="Century" panose="02040604050505020304" pitchFamily="18" charset="0"/>
              </a:rPr>
              <a:t>Продолжительность жизни зависит от условий. В неволе животное проживёт до 20 лет, потому что у него есть безопасный дом, еда и ветеринары. В дикой тайге нередко бывает наоборот: мороз -40°С, отсутствие животных для пропитания, борьба за свободную территорию, браконьерство. На свободе тигры проживают счастливую жизнь, но вдвое короче — примерно 10 лет. Дальневосточные тигры выбирают для жизни кедрово-широколиственные леса уссурийской тайги.</a:t>
            </a:r>
            <a:endParaRPr lang="ru-RU" b="1" dirty="0">
              <a:latin typeface="Century" panose="020406040505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1"/>
          <a:stretch/>
        </p:blipFill>
        <p:spPr>
          <a:xfrm>
            <a:off x="6885309" y="1110970"/>
            <a:ext cx="4870625" cy="5147595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262625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256"/>
            <a:ext cx="12192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30950" y="409145"/>
            <a:ext cx="7055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ПИТАНИЕ И ОБРАЗ ЖИЗНИ</a:t>
            </a:r>
            <a:endParaRPr lang="ru-RU" sz="36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b="5110"/>
          <a:stretch/>
        </p:blipFill>
        <p:spPr>
          <a:xfrm>
            <a:off x="327258" y="3551722"/>
            <a:ext cx="5007385" cy="3051208"/>
          </a:xfrm>
          <a:prstGeom prst="rect">
            <a:avLst/>
          </a:prstGeom>
          <a:ln>
            <a:noFill/>
          </a:ln>
          <a:effectLst>
            <a:softEdge rad="381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86" y="1230347"/>
            <a:ext cx="4259481" cy="2836104"/>
          </a:xfrm>
          <a:prstGeom prst="rect">
            <a:avLst/>
          </a:prstGeom>
          <a:ln>
            <a:noFill/>
          </a:ln>
          <a:effectLst>
            <a:softEdge rad="254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94931" y="1196658"/>
            <a:ext cx="66143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АМУРСКИЙ ТИГР 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- властелин огромных территорий,</a:t>
            </a: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Century" panose="02040604050505020304" pitchFamily="18" charset="0"/>
              </a:rPr>
              <a:t>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бходя свою территорию, они ищут добычу.</a:t>
            </a:r>
          </a:p>
          <a:p>
            <a:pPr algn="just"/>
            <a:r>
              <a:rPr lang="ru-RU" b="1" i="0" dirty="0" smtClean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Основной рацион — это кабаны, пятнистые олени, изюбри и косули. Если этих животных не хватает, тигры питаются барсуками, енотами, зайцами, рыбой, а иногда заваливают медведей. В сильный голод амурские тигры нападают на домашний скот и собак. Для благополучного существования одного тигра необходимо порядка 50-70 копытных в год.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48707" y="3923164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latin typeface="Century" panose="02040604050505020304" pitchFamily="18" charset="0"/>
              </a:rPr>
              <a:t>П</a:t>
            </a:r>
            <a:r>
              <a:rPr lang="ru-RU" b="1" dirty="0" smtClean="0">
                <a:latin typeface="Century" panose="02040604050505020304" pitchFamily="18" charset="0"/>
              </a:rPr>
              <a:t>о образу жизни тигры — одиночки.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АМУРСКИЙ ТИГРЫ</a:t>
            </a:r>
            <a:r>
              <a:rPr lang="ru-RU" b="1" dirty="0" smtClean="0">
                <a:latin typeface="Century" panose="02040604050505020304" pitchFamily="18" charset="0"/>
              </a:rPr>
              <a:t> размножаются раз в два года. Самец встречается с самкой на пару дней, в воспитании тигрят не участвует, а самка по достижению </a:t>
            </a:r>
          </a:p>
          <a:p>
            <a:pPr algn="just"/>
            <a:r>
              <a:rPr lang="ru-RU" b="1" dirty="0" smtClean="0">
                <a:latin typeface="Century" panose="02040604050505020304" pitchFamily="18" charset="0"/>
              </a:rPr>
              <a:t>половой зрелости потомства тоже живет своей жизнью. Зрелыми тигрята становятся к 3 - 4 годам.</a:t>
            </a:r>
          </a:p>
          <a:p>
            <a:pPr algn="just"/>
            <a:r>
              <a:rPr lang="ru-RU" b="1" dirty="0" smtClean="0">
                <a:latin typeface="Century" panose="02040604050505020304" pitchFamily="18" charset="0"/>
              </a:rPr>
              <a:t>У одного самца может быть до трёх самок с тигрятами. Свои эмоции животные показывают звуками и прикосновениями.</a:t>
            </a:r>
            <a:endParaRPr lang="ru-RU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0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93" y="3294247"/>
            <a:ext cx="4818232" cy="3212154"/>
          </a:xfrm>
          <a:prstGeom prst="rect">
            <a:avLst/>
          </a:prstGeom>
          <a:ln>
            <a:noFill/>
          </a:ln>
          <a:effectLst>
            <a:softEdge rad="254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7003" y="410761"/>
            <a:ext cx="121149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СОХРАНЕНИЕ БЕСЦЕННОГО ДОСТОЯНИЯ </a:t>
            </a: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РОССИИ – АМУРСКОГО ТИГРА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44696" y="1487979"/>
            <a:ext cx="36319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Georgia" panose="02040502050405020303" pitchFamily="18" charset="0"/>
              </a:rPr>
              <a:t>Человек должен почувствовать</a:t>
            </a:r>
          </a:p>
          <a:p>
            <a:r>
              <a:rPr lang="ru-RU" sz="1400" i="1" dirty="0" smtClean="0">
                <a:latin typeface="Georgia" panose="02040502050405020303" pitchFamily="18" charset="0"/>
              </a:rPr>
              <a:t>свою близость и свой долг в отношении</a:t>
            </a:r>
          </a:p>
          <a:p>
            <a:r>
              <a:rPr lang="ru-RU" sz="1400" i="1" dirty="0" smtClean="0">
                <a:latin typeface="Georgia" panose="02040502050405020303" pitchFamily="18" charset="0"/>
              </a:rPr>
              <a:t>любой формы жизни, с которой</a:t>
            </a:r>
          </a:p>
          <a:p>
            <a:r>
              <a:rPr lang="ru-RU" sz="1400" i="1" dirty="0" smtClean="0">
                <a:latin typeface="Georgia" panose="02040502050405020303" pitchFamily="18" charset="0"/>
              </a:rPr>
              <a:t>он входит в соприкосновение.</a:t>
            </a:r>
          </a:p>
          <a:p>
            <a:r>
              <a:rPr lang="ru-RU" sz="1400" i="1" dirty="0" smtClean="0">
                <a:latin typeface="Georgia" panose="02040502050405020303" pitchFamily="18" charset="0"/>
              </a:rPr>
              <a:t>                                                   Френсис Бэкон</a:t>
            </a:r>
            <a:endParaRPr lang="ru-RU" sz="1400" i="1" dirty="0"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015" y="2336335"/>
            <a:ext cx="112376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/>
            <a:endParaRPr lang="ru-RU" dirty="0" smtClean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indent="450850" algn="just" fontAlgn="base"/>
            <a:r>
              <a:rPr lang="ru-RU" b="1" dirty="0" smtClean="0">
                <a:solidFill>
                  <a:srgbClr val="000000"/>
                </a:solidFill>
                <a:latin typeface="Century" panose="02040604050505020304" pitchFamily="18" charset="0"/>
              </a:rPr>
              <a:t>Сохранение </a:t>
            </a:r>
            <a:r>
              <a:rPr lang="ru-RU" b="1" dirty="0">
                <a:solidFill>
                  <a:srgbClr val="000000"/>
                </a:solidFill>
                <a:latin typeface="Century" panose="02040604050505020304" pitchFamily="18" charset="0"/>
              </a:rPr>
              <a:t>жизнеспособной популяции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АМУСКОГО ТИГРА </a:t>
            </a:r>
            <a:r>
              <a:rPr lang="ru-RU" b="1" dirty="0" smtClean="0">
                <a:solidFill>
                  <a:srgbClr val="000000"/>
                </a:solidFill>
                <a:latin typeface="Century" panose="02040604050505020304" pitchFamily="18" charset="0"/>
              </a:rPr>
              <a:t>в </a:t>
            </a:r>
            <a:r>
              <a:rPr lang="ru-RU" b="1" dirty="0">
                <a:solidFill>
                  <a:srgbClr val="000000"/>
                </a:solidFill>
                <a:latin typeface="Century" panose="02040604050505020304" pitchFamily="18" charset="0"/>
              </a:rPr>
              <a:t>естественной среде обитания неразрывно связано с сохранением леса, столь необходимых для выживания самого человечества.</a:t>
            </a:r>
            <a:endParaRPr lang="ru-RU" b="1" i="0" dirty="0" smtClean="0">
              <a:solidFill>
                <a:srgbClr val="000000"/>
              </a:solidFill>
              <a:effectLst/>
              <a:latin typeface="Century" panose="02040604050505020304" pitchFamily="18" charset="0"/>
            </a:endParaRPr>
          </a:p>
          <a:p>
            <a:pPr indent="450850" algn="just" fontAlgn="base"/>
            <a:r>
              <a:rPr lang="ru-RU" b="1" dirty="0">
                <a:solidFill>
                  <a:srgbClr val="000000"/>
                </a:solidFill>
                <a:latin typeface="Century" panose="02040604050505020304" pitchFamily="18" charset="0"/>
              </a:rPr>
              <a:t>Необходимость сохранения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АМУРСКОГО ТИГРА </a:t>
            </a:r>
            <a:r>
              <a:rPr lang="ru-RU" b="1" dirty="0">
                <a:solidFill>
                  <a:srgbClr val="000000"/>
                </a:solidFill>
                <a:latin typeface="Century" panose="02040604050505020304" pitchFamily="18" charset="0"/>
              </a:rPr>
              <a:t>закреплена </a:t>
            </a:r>
            <a:r>
              <a:rPr lang="ru-RU" b="1" dirty="0" smtClean="0">
                <a:solidFill>
                  <a:srgbClr val="000000"/>
                </a:solidFill>
                <a:latin typeface="Century" panose="02040604050505020304" pitchFamily="18" charset="0"/>
              </a:rPr>
              <a:t>законом.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АМУРСКИЙ ТИГР</a:t>
            </a:r>
            <a:r>
              <a:rPr lang="ru-RU" b="1" dirty="0" smtClean="0">
                <a:solidFill>
                  <a:srgbClr val="000000"/>
                </a:solidFill>
                <a:latin typeface="Century" panose="02040604050505020304" pitchFamily="18" charset="0"/>
              </a:rPr>
              <a:t> 						занесен </a:t>
            </a:r>
            <a:r>
              <a:rPr lang="ru-RU" b="1" dirty="0">
                <a:solidFill>
                  <a:srgbClr val="000000"/>
                </a:solidFill>
                <a:latin typeface="Century" panose="02040604050505020304" pitchFamily="18" charset="0"/>
              </a:rPr>
              <a:t>в </a:t>
            </a:r>
            <a:r>
              <a:rPr lang="ru-RU" b="1" dirty="0" smtClean="0">
                <a:solidFill>
                  <a:srgbClr val="000000"/>
                </a:solidFill>
                <a:latin typeface="Century" panose="02040604050505020304" pitchFamily="18" charset="0"/>
              </a:rPr>
              <a:t>Красную </a:t>
            </a:r>
            <a:r>
              <a:rPr lang="ru-RU" b="1" dirty="0">
                <a:solidFill>
                  <a:srgbClr val="000000"/>
                </a:solidFill>
                <a:latin typeface="Century" panose="02040604050505020304" pitchFamily="18" charset="0"/>
              </a:rPr>
              <a:t>книгу </a:t>
            </a:r>
            <a:r>
              <a:rPr lang="ru-RU" b="1" dirty="0" smtClean="0">
                <a:solidFill>
                  <a:srgbClr val="000000"/>
                </a:solidFill>
                <a:latin typeface="Century" panose="02040604050505020304" pitchFamily="18" charset="0"/>
              </a:rPr>
              <a:t>Российской Федерации. 						Сохраняя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АМУРСКОГО ТИГРА </a:t>
            </a:r>
            <a:r>
              <a:rPr lang="ru-RU" b="1" dirty="0" smtClean="0">
                <a:solidFill>
                  <a:srgbClr val="000000"/>
                </a:solidFill>
                <a:latin typeface="Century" panose="02040604050505020304" pitchFamily="18" charset="0"/>
              </a:rPr>
              <a:t>в естественных 				</a:t>
            </a:r>
            <a:r>
              <a:rPr lang="ru-RU" b="1" dirty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entury" panose="02040604050505020304" pitchFamily="18" charset="0"/>
              </a:rPr>
              <a:t>           			условиях обитания, мы сохраним уникальные экосистемы 				</a:t>
            </a:r>
            <a:r>
              <a:rPr lang="ru-RU" b="1" dirty="0">
                <a:solidFill>
                  <a:srgbClr val="000000"/>
                </a:solidFill>
                <a:latin typeface="Century" panose="02040604050505020304" pitchFamily="18" charset="0"/>
              </a:rPr>
              <a:t>  </a:t>
            </a:r>
            <a:r>
              <a:rPr lang="ru-RU" b="1" dirty="0" smtClean="0">
                <a:solidFill>
                  <a:srgbClr val="000000"/>
                </a:solidFill>
                <a:latin typeface="Century" panose="02040604050505020304" pitchFamily="18" charset="0"/>
              </a:rPr>
              <a:t>            Дальнего Востока России. Бережное отношение к природе 					должно стать нормой поведения у каждого человека.</a:t>
            </a:r>
          </a:p>
          <a:p>
            <a:pPr indent="450850" algn="just" fontAlgn="base"/>
            <a:r>
              <a:rPr lang="ru-RU" b="1" dirty="0">
                <a:solidFill>
                  <a:srgbClr val="000000"/>
                </a:solidFill>
                <a:latin typeface="Century" panose="02040604050505020304" pitchFamily="18" charset="0"/>
              </a:rPr>
              <a:t>	</a:t>
            </a:r>
            <a:r>
              <a:rPr lang="ru-RU" b="1" dirty="0" smtClean="0">
                <a:solidFill>
                  <a:srgbClr val="000000"/>
                </a:solidFill>
                <a:latin typeface="Century" panose="02040604050505020304" pitchFamily="18" charset="0"/>
              </a:rPr>
              <a:t>			              Люди привыкли покорять природу, а она нуждается в 					              нашей защите.</a:t>
            </a:r>
          </a:p>
          <a:p>
            <a:pPr indent="450850" algn="just" fontAlgn="base"/>
            <a:endParaRPr lang="ru-RU" b="1" dirty="0" smtClean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indent="450850" algn="just" fontAlgn="base"/>
            <a:endParaRPr lang="ru-RU" b="1" i="0" dirty="0">
              <a:solidFill>
                <a:srgbClr val="000000"/>
              </a:solidFill>
              <a:effectLst/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7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7003" y="410761"/>
            <a:ext cx="121149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44696" y="1487979"/>
            <a:ext cx="36319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i="1" dirty="0"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015" y="2336335"/>
            <a:ext cx="112376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/>
            <a:endParaRPr lang="ru-RU" dirty="0" smtClean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indent="450850" algn="just" fontAlgn="base"/>
            <a:endParaRPr lang="ru-RU" b="1" dirty="0" smtClean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indent="450850" algn="just" fontAlgn="base"/>
            <a:endParaRPr lang="ru-RU" b="1" i="0" dirty="0">
              <a:solidFill>
                <a:srgbClr val="000000"/>
              </a:solidFill>
              <a:effectLst/>
              <a:latin typeface="Century" panose="020406040505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4749" y="2798000"/>
            <a:ext cx="6526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СПАСИБО ЗА ВНИМАНИЕ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65895"/>
          <a:stretch/>
        </p:blipFill>
        <p:spPr>
          <a:xfrm>
            <a:off x="3568369" y="3367949"/>
            <a:ext cx="4569910" cy="1424539"/>
          </a:xfrm>
          <a:prstGeom prst="rect">
            <a:avLst/>
          </a:prstGeom>
          <a:ln>
            <a:noFill/>
          </a:ln>
          <a:effectLst>
            <a:softEdge rad="381000"/>
          </a:effectLst>
        </p:spPr>
      </p:pic>
    </p:spTree>
    <p:extLst>
      <p:ext uri="{BB962C8B-B14F-4D97-AF65-F5344CB8AC3E}">
        <p14:creationId xmlns:p14="http://schemas.microsoft.com/office/powerpoint/2010/main" val="3177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462</Words>
  <Application>Microsoft Office PowerPoint</Application>
  <PresentationFormat>Широкоэкранный</PresentationFormat>
  <Paragraphs>40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Century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35</cp:revision>
  <dcterms:created xsi:type="dcterms:W3CDTF">2022-01-23T07:48:17Z</dcterms:created>
  <dcterms:modified xsi:type="dcterms:W3CDTF">2023-10-10T14:17:50Z</dcterms:modified>
</cp:coreProperties>
</file>