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4" r:id="rId5"/>
    <p:sldId id="263" r:id="rId6"/>
    <p:sldId id="261" r:id="rId7"/>
    <p:sldId id="25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D69299-9988-4B25-9A4E-6B808B899B2C}" v="205" dt="2024-01-04T13:13:58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777" y="1023751"/>
            <a:ext cx="9072283" cy="157181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hames"/>
              </a:rPr>
              <a:t>Мастер-класс "Знакомим дошкольника с природными зонами в соответствии с ФОП ДО. Смешанные и широколиственные леса.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23907" y="3302882"/>
            <a:ext cx="2841038" cy="157109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algn="l"/>
            <a:r>
              <a:rPr lang="ru-RU" sz="1800" dirty="0">
                <a:solidFill>
                  <a:schemeClr val="bg1"/>
                </a:solidFill>
                <a:latin typeface="Segoe UI"/>
                <a:cs typeface="Segoe UI"/>
              </a:rPr>
              <a:t>Выполнили: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algn="l"/>
            <a:r>
              <a:rPr lang="ru-RU" sz="1800" dirty="0">
                <a:solidFill>
                  <a:schemeClr val="bg1"/>
                </a:solidFill>
                <a:latin typeface="Segoe UI"/>
                <a:cs typeface="Segoe UI"/>
              </a:rPr>
              <a:t>Воспитатели ГЮДОУ №31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algn="l"/>
            <a:r>
              <a:rPr lang="ru-RU" sz="1800" dirty="0">
                <a:solidFill>
                  <a:schemeClr val="bg1"/>
                </a:solidFill>
                <a:latin typeface="Segoe UI"/>
                <a:cs typeface="Segoe UI"/>
              </a:rPr>
              <a:t>Василеостровского района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algn="l"/>
            <a:r>
              <a:rPr lang="ru-RU" sz="1800" dirty="0">
                <a:solidFill>
                  <a:schemeClr val="bg1"/>
                </a:solidFill>
                <a:latin typeface="Segoe UI"/>
                <a:cs typeface="Segoe UI"/>
              </a:rPr>
              <a:t>Панкратьева И.А.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pPr algn="l"/>
            <a:r>
              <a:rPr lang="ru-RU" sz="1800" dirty="0">
                <a:solidFill>
                  <a:schemeClr val="bg1"/>
                </a:solidFill>
                <a:latin typeface="Segoe UI"/>
                <a:cs typeface="Segoe UI"/>
              </a:rPr>
              <a:t>Половцева О.Ю.</a:t>
            </a:r>
            <a:endParaRPr lang="en-US" sz="180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31570-76EA-7C9D-EFB5-47D3DBBD9A7A}"/>
              </a:ext>
            </a:extLst>
          </p:cNvPr>
          <p:cNvSpPr txBox="1"/>
          <p:nvPr/>
        </p:nvSpPr>
        <p:spPr>
          <a:xfrm>
            <a:off x="4724400" y="606910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Санкт-Петербург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F6EFC9-2ECC-022E-8575-6A23F113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hames"/>
                <a:ea typeface="+mj-lt"/>
                <a:cs typeface="+mj-lt"/>
              </a:rPr>
              <a:t>Природные условия зоны смешанных и широколиственных лесов</a:t>
            </a:r>
            <a:endParaRPr lang="ru-RU" sz="2400" dirty="0">
              <a:latin typeface="Thame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0CB42-2FB2-812A-C48E-E2A9498F6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400" dirty="0">
                <a:latin typeface="Thames"/>
                <a:ea typeface="+mn-lt"/>
                <a:cs typeface="+mn-lt"/>
              </a:rPr>
              <a:t>Территория Российской Федерации состоит из разных природных зон, которые сильно отличаются друг от друга. У каждой природной зоны свой климат, растительный и животный мир. </a:t>
            </a:r>
            <a:endParaRPr lang="ru-RU"/>
          </a:p>
          <a:p>
            <a:pPr marL="0" indent="0">
              <a:buNone/>
            </a:pPr>
            <a:r>
              <a:rPr lang="ru-RU" sz="1400" dirty="0">
                <a:latin typeface="Thames"/>
                <a:ea typeface="+mn-lt"/>
                <a:cs typeface="+mn-lt"/>
              </a:rPr>
              <a:t>В зоне смешанных и широколиственных лесов зимы умеренно холодные и снежные, а лето тёплое. Выпадает умеренное количество осадков в виде дождя и снега. На Дальнем Востоке климат зоны смешанных лесов отличается: зимой почти не бывает осадков, а лето тёплое и очень влажное.</a:t>
            </a:r>
          </a:p>
          <a:p>
            <a:pPr marL="0" indent="0">
              <a:buNone/>
            </a:pPr>
            <a:endParaRPr lang="ru-RU" sz="1400" dirty="0">
              <a:latin typeface="Thames"/>
            </a:endParaRPr>
          </a:p>
        </p:txBody>
      </p:sp>
      <p:pic>
        <p:nvPicPr>
          <p:cNvPr id="5" name="Рисунок 4" descr="Изображение выглядит как на открытом воздухе, падение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E9D577B9-919E-DBFC-51C5-F4A300DF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386592"/>
            <a:ext cx="6155141" cy="41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B74BAD7-F0FC-4719-A31F-1ABDB621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3E6A90-46A7-C614-ADED-878725705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590" y="440266"/>
            <a:ext cx="6836927" cy="1322888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hames"/>
                <a:ea typeface="+mj-lt"/>
                <a:cs typeface="+mj-lt"/>
              </a:rPr>
              <a:t>Растительный и животный мир зоны смешанных и широколиственных лесов</a:t>
            </a:r>
            <a:endParaRPr lang="ru-RU" sz="2800">
              <a:latin typeface="Thame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FA48A1-1853-1B0C-7960-C4F5ADACF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69" y="2077560"/>
            <a:ext cx="6433805" cy="3970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hames"/>
                <a:ea typeface="+mn-lt"/>
                <a:cs typeface="+mn-lt"/>
              </a:rPr>
              <a:t>В зоне </a:t>
            </a:r>
            <a:r>
              <a:rPr lang="ru-RU" sz="2000" b="1" dirty="0">
                <a:latin typeface="Thames"/>
                <a:ea typeface="+mn-lt"/>
                <a:cs typeface="+mn-lt"/>
              </a:rPr>
              <a:t>смешанных лесов</a:t>
            </a:r>
            <a:r>
              <a:rPr lang="ru-RU" sz="2000" dirty="0">
                <a:latin typeface="Thames"/>
                <a:ea typeface="+mn-lt"/>
                <a:cs typeface="+mn-lt"/>
              </a:rPr>
              <a:t> произрастают в основном </a:t>
            </a:r>
            <a:r>
              <a:rPr lang="ru-RU" sz="2000" b="1" dirty="0">
                <a:latin typeface="Thames"/>
                <a:ea typeface="+mn-lt"/>
                <a:cs typeface="+mn-lt"/>
              </a:rPr>
              <a:t>хвойные и лиственные деревья:</a:t>
            </a:r>
            <a:r>
              <a:rPr lang="ru-RU" sz="2000" dirty="0">
                <a:latin typeface="Thames"/>
                <a:ea typeface="+mn-lt"/>
                <a:cs typeface="+mn-lt"/>
              </a:rPr>
              <a:t> </a:t>
            </a:r>
            <a:r>
              <a:rPr lang="ru-RU" sz="2000" i="1" dirty="0">
                <a:latin typeface="Thames"/>
                <a:ea typeface="+mn-lt"/>
                <a:cs typeface="+mn-lt"/>
              </a:rPr>
              <a:t>ели, сосны, берёзы, осины, липы, дубы и клёны</a:t>
            </a:r>
            <a:r>
              <a:rPr lang="ru-RU" sz="2000" dirty="0">
                <a:latin typeface="Thames"/>
                <a:ea typeface="+mn-lt"/>
                <a:cs typeface="+mn-lt"/>
              </a:rPr>
              <a:t>. Чем южнее расположен лес, тем больше в нём лиственных деревьев. </a:t>
            </a:r>
          </a:p>
          <a:p>
            <a:pPr marL="0" indent="0">
              <a:buNone/>
            </a:pPr>
            <a:r>
              <a:rPr lang="ru-RU" sz="2000" b="1" dirty="0">
                <a:latin typeface="Thames"/>
                <a:ea typeface="+mn-lt"/>
                <a:cs typeface="+mn-lt"/>
              </a:rPr>
              <a:t>В широколиственных лесах</a:t>
            </a:r>
            <a:r>
              <a:rPr lang="ru-RU" sz="2000" dirty="0">
                <a:latin typeface="Thames"/>
                <a:ea typeface="+mn-lt"/>
                <a:cs typeface="+mn-lt"/>
              </a:rPr>
              <a:t> преобладают </a:t>
            </a:r>
            <a:r>
              <a:rPr lang="ru-RU" sz="2000" b="1" dirty="0">
                <a:latin typeface="Thames"/>
                <a:ea typeface="+mn-lt"/>
                <a:cs typeface="+mn-lt"/>
              </a:rPr>
              <a:t>лиственные</a:t>
            </a:r>
            <a:r>
              <a:rPr lang="ru-RU" sz="2000" dirty="0">
                <a:latin typeface="Thames"/>
                <a:ea typeface="+mn-lt"/>
                <a:cs typeface="+mn-lt"/>
              </a:rPr>
              <a:t> деревья: </a:t>
            </a:r>
            <a:r>
              <a:rPr lang="ru-RU" sz="2000" i="1" dirty="0">
                <a:latin typeface="Thames"/>
                <a:ea typeface="+mn-lt"/>
                <a:cs typeface="+mn-lt"/>
              </a:rPr>
              <a:t>дуб, клён, ясень, бук, граб, липа</a:t>
            </a:r>
            <a:r>
              <a:rPr lang="ru-RU" sz="2000" dirty="0">
                <a:latin typeface="Thames"/>
                <a:ea typeface="+mn-lt"/>
                <a:cs typeface="+mn-lt"/>
              </a:rPr>
              <a:t>. Много кустарников: </a:t>
            </a:r>
            <a:r>
              <a:rPr lang="ru-RU" sz="2000" i="1" dirty="0">
                <a:latin typeface="Thames"/>
                <a:ea typeface="+mn-lt"/>
                <a:cs typeface="+mn-lt"/>
              </a:rPr>
              <a:t>орешник, малина, шиповник, бересклет</a:t>
            </a:r>
            <a:r>
              <a:rPr lang="ru-RU" sz="2000" dirty="0">
                <a:latin typeface="Thames"/>
                <a:ea typeface="+mn-lt"/>
                <a:cs typeface="+mn-lt"/>
              </a:rPr>
              <a:t>. Среди травянистых растений часто встречаются </a:t>
            </a:r>
            <a:r>
              <a:rPr lang="ru-RU" sz="2000" i="1" dirty="0">
                <a:latin typeface="Thames"/>
                <a:ea typeface="+mn-lt"/>
                <a:cs typeface="+mn-lt"/>
              </a:rPr>
              <a:t>ландыш, ветреница, копытень</a:t>
            </a:r>
            <a:r>
              <a:rPr lang="ru-RU" sz="2000" dirty="0">
                <a:latin typeface="Thames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ru-RU" sz="2000" dirty="0">
              <a:latin typeface="Thames"/>
            </a:endParaRPr>
          </a:p>
        </p:txBody>
      </p:sp>
      <p:pic>
        <p:nvPicPr>
          <p:cNvPr id="5" name="Рисунок 4" descr="Изображение выглядит как растение, трава, на открытом воздух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7025132-AD95-F894-6B28-9492BC2C4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489" y="826780"/>
            <a:ext cx="2149801" cy="1602944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астение, на открытом воздухе, трава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168D2F43-E86C-C1CA-095E-130F523B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216" y="2669970"/>
            <a:ext cx="2263237" cy="1527685"/>
          </a:xfrm>
          <a:prstGeom prst="rect">
            <a:avLst/>
          </a:prstGeom>
        </p:spPr>
      </p:pic>
      <p:pic>
        <p:nvPicPr>
          <p:cNvPr id="4" name="Рисунок 3" descr="Изображение выглядит как на открытом воздухе, трава, растени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67309AF-C3F0-7332-4C7E-C7C0E7C62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98" y="4513160"/>
            <a:ext cx="2297270" cy="15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6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C4161AE-11A2-4436-A7FB-443345865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8229D1-C16F-4EBF-AA2C-B7ECDCC85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млекопитающее, на открытом воздухе, олень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3400C393-60F6-0BA0-E756-841B9430E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59" r="6" b="14199"/>
          <a:stretch/>
        </p:blipFill>
        <p:spPr>
          <a:xfrm>
            <a:off x="8610600" y="10"/>
            <a:ext cx="3581400" cy="1677587"/>
          </a:xfrm>
          <a:custGeom>
            <a:avLst/>
            <a:gdLst/>
            <a:ahLst/>
            <a:cxnLst/>
            <a:rect l="l" t="t" r="r" b="b"/>
            <a:pathLst>
              <a:path w="3581400" h="1677597">
                <a:moveTo>
                  <a:pt x="161395" y="0"/>
                </a:moveTo>
                <a:lnTo>
                  <a:pt x="3581400" y="0"/>
                </a:lnTo>
                <a:lnTo>
                  <a:pt x="3581400" y="1677597"/>
                </a:lnTo>
                <a:lnTo>
                  <a:pt x="16028" y="1677597"/>
                </a:lnTo>
                <a:lnTo>
                  <a:pt x="14520" y="1674742"/>
                </a:lnTo>
                <a:cubicBezTo>
                  <a:pt x="19077" y="1661158"/>
                  <a:pt x="13236" y="1655969"/>
                  <a:pt x="11870" y="1634532"/>
                </a:cubicBezTo>
                <a:cubicBezTo>
                  <a:pt x="15960" y="1627315"/>
                  <a:pt x="14857" y="1619871"/>
                  <a:pt x="12123" y="1611974"/>
                </a:cubicBezTo>
                <a:cubicBezTo>
                  <a:pt x="14601" y="1592532"/>
                  <a:pt x="11088" y="1572641"/>
                  <a:pt x="10881" y="1549670"/>
                </a:cubicBezTo>
                <a:lnTo>
                  <a:pt x="1421" y="1487568"/>
                </a:lnTo>
                <a:lnTo>
                  <a:pt x="2231" y="1428268"/>
                </a:lnTo>
                <a:cubicBezTo>
                  <a:pt x="3846" y="1420887"/>
                  <a:pt x="5650" y="1413843"/>
                  <a:pt x="7559" y="1407245"/>
                </a:cubicBezTo>
                <a:cubicBezTo>
                  <a:pt x="2335" y="1397680"/>
                  <a:pt x="12971" y="1375400"/>
                  <a:pt x="1223" y="1371658"/>
                </a:cubicBezTo>
                <a:cubicBezTo>
                  <a:pt x="3461" y="1362565"/>
                  <a:pt x="8956" y="1359484"/>
                  <a:pt x="1070" y="1358381"/>
                </a:cubicBezTo>
                <a:cubicBezTo>
                  <a:pt x="1593" y="1355266"/>
                  <a:pt x="1218" y="1352935"/>
                  <a:pt x="412" y="1350955"/>
                </a:cubicBezTo>
                <a:lnTo>
                  <a:pt x="0" y="1350276"/>
                </a:lnTo>
                <a:lnTo>
                  <a:pt x="5162" y="1330155"/>
                </a:lnTo>
                <a:lnTo>
                  <a:pt x="4981" y="1326976"/>
                </a:lnTo>
                <a:lnTo>
                  <a:pt x="9454" y="1314508"/>
                </a:lnTo>
                <a:lnTo>
                  <a:pt x="17855" y="1287115"/>
                </a:lnTo>
                <a:cubicBezTo>
                  <a:pt x="19212" y="1284856"/>
                  <a:pt x="26250" y="1256761"/>
                  <a:pt x="28140" y="1255674"/>
                </a:cubicBezTo>
                <a:cubicBezTo>
                  <a:pt x="23472" y="1220662"/>
                  <a:pt x="37878" y="1249642"/>
                  <a:pt x="40706" y="1216246"/>
                </a:cubicBezTo>
                <a:cubicBezTo>
                  <a:pt x="29115" y="1194325"/>
                  <a:pt x="44888" y="1197089"/>
                  <a:pt x="48102" y="1147300"/>
                </a:cubicBezTo>
                <a:cubicBezTo>
                  <a:pt x="54707" y="1121708"/>
                  <a:pt x="50727" y="1107942"/>
                  <a:pt x="63890" y="1070753"/>
                </a:cubicBezTo>
                <a:cubicBezTo>
                  <a:pt x="68816" y="1034410"/>
                  <a:pt x="75171" y="958324"/>
                  <a:pt x="77661" y="929239"/>
                </a:cubicBezTo>
                <a:cubicBezTo>
                  <a:pt x="69046" y="901681"/>
                  <a:pt x="78084" y="919168"/>
                  <a:pt x="78834" y="896242"/>
                </a:cubicBezTo>
                <a:cubicBezTo>
                  <a:pt x="88537" y="908295"/>
                  <a:pt x="76451" y="866480"/>
                  <a:pt x="88448" y="872205"/>
                </a:cubicBezTo>
                <a:cubicBezTo>
                  <a:pt x="88206" y="867852"/>
                  <a:pt x="87591" y="863453"/>
                  <a:pt x="86885" y="858997"/>
                </a:cubicBezTo>
                <a:cubicBezTo>
                  <a:pt x="86765" y="858219"/>
                  <a:pt x="86642" y="857442"/>
                  <a:pt x="86522" y="856664"/>
                </a:cubicBezTo>
                <a:lnTo>
                  <a:pt x="87113" y="848522"/>
                </a:lnTo>
                <a:lnTo>
                  <a:pt x="84722" y="844735"/>
                </a:lnTo>
                <a:lnTo>
                  <a:pt x="83780" y="831413"/>
                </a:lnTo>
                <a:cubicBezTo>
                  <a:pt x="83822" y="826652"/>
                  <a:pt x="84330" y="821802"/>
                  <a:pt x="85585" y="816845"/>
                </a:cubicBezTo>
                <a:cubicBezTo>
                  <a:pt x="94144" y="803184"/>
                  <a:pt x="85848" y="765821"/>
                  <a:pt x="97019" y="749378"/>
                </a:cubicBezTo>
                <a:cubicBezTo>
                  <a:pt x="100233" y="742498"/>
                  <a:pt x="104715" y="716106"/>
                  <a:pt x="102234" y="708014"/>
                </a:cubicBezTo>
                <a:cubicBezTo>
                  <a:pt x="102481" y="701872"/>
                  <a:pt x="104818" y="696611"/>
                  <a:pt x="101661" y="690731"/>
                </a:cubicBezTo>
                <a:cubicBezTo>
                  <a:pt x="98063" y="682521"/>
                  <a:pt x="108190" y="669704"/>
                  <a:pt x="102578" y="667652"/>
                </a:cubicBezTo>
                <a:cubicBezTo>
                  <a:pt x="105340" y="642306"/>
                  <a:pt x="115874" y="560911"/>
                  <a:pt x="118234" y="538657"/>
                </a:cubicBezTo>
                <a:cubicBezTo>
                  <a:pt x="117638" y="537302"/>
                  <a:pt x="117131" y="535775"/>
                  <a:pt x="116730" y="534128"/>
                </a:cubicBezTo>
                <a:cubicBezTo>
                  <a:pt x="114402" y="524544"/>
                  <a:pt x="116056" y="512942"/>
                  <a:pt x="120423" y="508217"/>
                </a:cubicBezTo>
                <a:cubicBezTo>
                  <a:pt x="135842" y="482476"/>
                  <a:pt x="140032" y="452305"/>
                  <a:pt x="146490" y="425691"/>
                </a:cubicBezTo>
                <a:cubicBezTo>
                  <a:pt x="152632" y="394798"/>
                  <a:pt x="137378" y="407838"/>
                  <a:pt x="153347" y="374828"/>
                </a:cubicBezTo>
                <a:cubicBezTo>
                  <a:pt x="149818" y="367784"/>
                  <a:pt x="150382" y="362614"/>
                  <a:pt x="153662" y="355448"/>
                </a:cubicBezTo>
                <a:cubicBezTo>
                  <a:pt x="156334" y="340231"/>
                  <a:pt x="145653" y="334489"/>
                  <a:pt x="154323" y="323061"/>
                </a:cubicBezTo>
                <a:cubicBezTo>
                  <a:pt x="148259" y="322134"/>
                  <a:pt x="156546" y="292315"/>
                  <a:pt x="149604" y="295584"/>
                </a:cubicBezTo>
                <a:cubicBezTo>
                  <a:pt x="145978" y="282129"/>
                  <a:pt x="155190" y="282737"/>
                  <a:pt x="152223" y="269800"/>
                </a:cubicBezTo>
                <a:cubicBezTo>
                  <a:pt x="152875" y="257840"/>
                  <a:pt x="157283" y="280242"/>
                  <a:pt x="159574" y="268040"/>
                </a:cubicBezTo>
                <a:cubicBezTo>
                  <a:pt x="161332" y="252572"/>
                  <a:pt x="171677" y="259420"/>
                  <a:pt x="160187" y="239084"/>
                </a:cubicBezTo>
                <a:cubicBezTo>
                  <a:pt x="165715" y="225322"/>
                  <a:pt x="160228" y="218349"/>
                  <a:pt x="160377" y="194696"/>
                </a:cubicBezTo>
                <a:lnTo>
                  <a:pt x="162286" y="188429"/>
                </a:lnTo>
                <a:lnTo>
                  <a:pt x="156932" y="180431"/>
                </a:lnTo>
                <a:cubicBezTo>
                  <a:pt x="154788" y="175986"/>
                  <a:pt x="153490" y="170658"/>
                  <a:pt x="154246" y="163556"/>
                </a:cubicBezTo>
                <a:cubicBezTo>
                  <a:pt x="168756" y="121106"/>
                  <a:pt x="144558" y="160910"/>
                  <a:pt x="153818" y="90171"/>
                </a:cubicBezTo>
                <a:cubicBezTo>
                  <a:pt x="155960" y="86805"/>
                  <a:pt x="154719" y="77320"/>
                  <a:pt x="152128" y="77275"/>
                </a:cubicBezTo>
                <a:cubicBezTo>
                  <a:pt x="153243" y="72994"/>
                  <a:pt x="158878" y="63894"/>
                  <a:pt x="154912" y="61293"/>
                </a:cubicBezTo>
                <a:cubicBezTo>
                  <a:pt x="155507" y="49699"/>
                  <a:pt x="156808" y="38400"/>
                  <a:pt x="158770" y="27665"/>
                </a:cubicBezTo>
                <a:lnTo>
                  <a:pt x="164401" y="5871"/>
                </a:lnTo>
                <a:lnTo>
                  <a:pt x="161421" y="241"/>
                </a:lnTo>
                <a:cubicBezTo>
                  <a:pt x="161412" y="161"/>
                  <a:pt x="161403" y="80"/>
                  <a:pt x="161395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8497061-1CEF-8C44-927A-D6528EFDF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71" y="1017853"/>
            <a:ext cx="6650302" cy="39089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900" dirty="0">
                <a:latin typeface="Thames"/>
                <a:ea typeface="+mn-lt"/>
                <a:cs typeface="+mn-lt"/>
              </a:rPr>
              <a:t>Лес создаёт благоприятные условия для животных. Деревья защищают их от резких перемен погоды и сильного ветра. Здесь много удобных мест для устройства жилищ: дупла, корни деревьев, густые заросли кустарников и травы. Кроме того, в лесу можно найти разную пищу: листья, плоды, семена растений, грибы, насекомых и других животных.</a:t>
            </a:r>
            <a:endParaRPr lang="ru-RU" sz="1900" dirty="0">
              <a:latin typeface="Thames"/>
            </a:endParaRPr>
          </a:p>
          <a:p>
            <a:pPr marL="0" indent="0">
              <a:buNone/>
            </a:pPr>
            <a:r>
              <a:rPr lang="ru-RU" sz="1900" dirty="0">
                <a:latin typeface="Thames"/>
                <a:ea typeface="+mn-lt"/>
                <a:cs typeface="+mn-lt"/>
              </a:rPr>
              <a:t>Поэтому животный мир смешанных и широколиственных лесов очень богат и разнообразен. Здесь встречаются и таёжные виды: </a:t>
            </a:r>
            <a:r>
              <a:rPr lang="ru-RU" sz="1900" i="1" dirty="0">
                <a:latin typeface="Thames"/>
                <a:ea typeface="+mn-lt"/>
                <a:cs typeface="+mn-lt"/>
              </a:rPr>
              <a:t>лось, заяц-беляк, белка, глухарь</a:t>
            </a:r>
            <a:r>
              <a:rPr lang="ru-RU" sz="1900" dirty="0">
                <a:latin typeface="Thames"/>
                <a:ea typeface="+mn-lt"/>
                <a:cs typeface="+mn-lt"/>
              </a:rPr>
              <a:t>, — и типичные для широколиственного леса животные: </a:t>
            </a:r>
            <a:r>
              <a:rPr lang="ru-RU" sz="1900" i="1" dirty="0">
                <a:latin typeface="Thames"/>
                <a:ea typeface="+mn-lt"/>
                <a:cs typeface="+mn-lt"/>
              </a:rPr>
              <a:t>кабан, благородный олень, косуля, зубр, тетерев</a:t>
            </a:r>
            <a:r>
              <a:rPr lang="ru-RU" sz="1900" dirty="0">
                <a:latin typeface="Thames"/>
                <a:ea typeface="+mn-lt"/>
                <a:cs typeface="+mn-lt"/>
              </a:rPr>
              <a:t>. В лесах часто можно увидеть и степного жителя — </a:t>
            </a:r>
            <a:r>
              <a:rPr lang="ru-RU" sz="1900" i="1" dirty="0">
                <a:latin typeface="Thames"/>
                <a:ea typeface="+mn-lt"/>
                <a:cs typeface="+mn-lt"/>
              </a:rPr>
              <a:t>зайца-русака</a:t>
            </a:r>
            <a:r>
              <a:rPr lang="ru-RU" sz="1900" dirty="0">
                <a:latin typeface="Thames"/>
                <a:ea typeface="+mn-lt"/>
                <a:cs typeface="+mn-lt"/>
              </a:rPr>
              <a:t>.</a:t>
            </a:r>
            <a:endParaRPr lang="ru-RU" sz="1900" dirty="0">
              <a:latin typeface="Thames"/>
            </a:endParaRPr>
          </a:p>
          <a:p>
            <a:pPr marL="0" indent="0">
              <a:buNone/>
            </a:pPr>
            <a:endParaRPr lang="ru-RU" sz="1900" dirty="0">
              <a:latin typeface="Thames"/>
            </a:endParaRPr>
          </a:p>
        </p:txBody>
      </p:sp>
      <p:pic>
        <p:nvPicPr>
          <p:cNvPr id="6" name="Рисунок 5" descr="Изображение выглядит как млекопитающее, лиса, на открытом воздух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8CE55070-0F99-5633-3313-ED1517C6E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12" r="4" b="1238"/>
          <a:stretch/>
        </p:blipFill>
        <p:spPr>
          <a:xfrm>
            <a:off x="8617346" y="1657844"/>
            <a:ext cx="3574654" cy="1752443"/>
          </a:xfrm>
          <a:custGeom>
            <a:avLst/>
            <a:gdLst/>
            <a:ahLst/>
            <a:cxnLst/>
            <a:rect l="l" t="t" r="r" b="b"/>
            <a:pathLst>
              <a:path w="3574654" h="1752443">
                <a:moveTo>
                  <a:pt x="8656" y="0"/>
                </a:moveTo>
                <a:lnTo>
                  <a:pt x="3574654" y="0"/>
                </a:lnTo>
                <a:lnTo>
                  <a:pt x="3574654" y="1752443"/>
                </a:lnTo>
                <a:lnTo>
                  <a:pt x="174206" y="1752443"/>
                </a:lnTo>
                <a:lnTo>
                  <a:pt x="173520" y="1742722"/>
                </a:lnTo>
                <a:cubicBezTo>
                  <a:pt x="166693" y="1740806"/>
                  <a:pt x="168850" y="1709464"/>
                  <a:pt x="158494" y="1720158"/>
                </a:cubicBezTo>
                <a:cubicBezTo>
                  <a:pt x="157707" y="1709842"/>
                  <a:pt x="161192" y="1700765"/>
                  <a:pt x="154638" y="1709133"/>
                </a:cubicBezTo>
                <a:cubicBezTo>
                  <a:pt x="154175" y="1705884"/>
                  <a:pt x="153224" y="1704360"/>
                  <a:pt x="152028" y="1703639"/>
                </a:cubicBezTo>
                <a:lnTo>
                  <a:pt x="151510" y="1703552"/>
                </a:lnTo>
                <a:lnTo>
                  <a:pt x="149939" y="1680484"/>
                </a:lnTo>
                <a:lnTo>
                  <a:pt x="148900" y="1678015"/>
                </a:lnTo>
                <a:cubicBezTo>
                  <a:pt x="148913" y="1672749"/>
                  <a:pt x="148924" y="1667484"/>
                  <a:pt x="148936" y="1662218"/>
                </a:cubicBezTo>
                <a:lnTo>
                  <a:pt x="148390" y="1654463"/>
                </a:lnTo>
                <a:lnTo>
                  <a:pt x="149402" y="1651435"/>
                </a:lnTo>
                <a:cubicBezTo>
                  <a:pt x="149846" y="1648628"/>
                  <a:pt x="149650" y="1645207"/>
                  <a:pt x="148002" y="1640413"/>
                </a:cubicBezTo>
                <a:lnTo>
                  <a:pt x="147401" y="1639463"/>
                </a:lnTo>
                <a:lnTo>
                  <a:pt x="147883" y="1629196"/>
                </a:lnTo>
                <a:cubicBezTo>
                  <a:pt x="148324" y="1625687"/>
                  <a:pt x="149076" y="1622319"/>
                  <a:pt x="150267" y="1619175"/>
                </a:cubicBezTo>
                <a:cubicBezTo>
                  <a:pt x="136723" y="1595128"/>
                  <a:pt x="139317" y="1561402"/>
                  <a:pt x="132165" y="1529881"/>
                </a:cubicBezTo>
                <a:cubicBezTo>
                  <a:pt x="133186" y="1488865"/>
                  <a:pt x="141785" y="1480519"/>
                  <a:pt x="131022" y="1453616"/>
                </a:cubicBezTo>
                <a:cubicBezTo>
                  <a:pt x="127310" y="1440813"/>
                  <a:pt x="129541" y="1421555"/>
                  <a:pt x="120754" y="1389024"/>
                </a:cubicBezTo>
                <a:cubicBezTo>
                  <a:pt x="114227" y="1358388"/>
                  <a:pt x="111705" y="1330175"/>
                  <a:pt x="105496" y="1302691"/>
                </a:cubicBezTo>
                <a:cubicBezTo>
                  <a:pt x="99430" y="1269937"/>
                  <a:pt x="99163" y="1277652"/>
                  <a:pt x="95268" y="1258284"/>
                </a:cubicBezTo>
                <a:cubicBezTo>
                  <a:pt x="93851" y="1254897"/>
                  <a:pt x="86672" y="1222305"/>
                  <a:pt x="84858" y="1219376"/>
                </a:cubicBezTo>
                <a:cubicBezTo>
                  <a:pt x="80520" y="1201736"/>
                  <a:pt x="73502" y="1179721"/>
                  <a:pt x="69245" y="1152443"/>
                </a:cubicBezTo>
                <a:cubicBezTo>
                  <a:pt x="72181" y="1130820"/>
                  <a:pt x="55102" y="1109065"/>
                  <a:pt x="59323" y="1082021"/>
                </a:cubicBezTo>
                <a:cubicBezTo>
                  <a:pt x="59933" y="1072426"/>
                  <a:pt x="56059" y="1044866"/>
                  <a:pt x="51817" y="1040962"/>
                </a:cubicBezTo>
                <a:cubicBezTo>
                  <a:pt x="50286" y="1035485"/>
                  <a:pt x="50657" y="1028293"/>
                  <a:pt x="46503" y="1027051"/>
                </a:cubicBezTo>
                <a:cubicBezTo>
                  <a:pt x="41346" y="1024363"/>
                  <a:pt x="45759" y="1001606"/>
                  <a:pt x="40736" y="1006491"/>
                </a:cubicBezTo>
                <a:cubicBezTo>
                  <a:pt x="43694" y="990397"/>
                  <a:pt x="32609" y="982630"/>
                  <a:pt x="28654" y="971512"/>
                </a:cubicBezTo>
                <a:cubicBezTo>
                  <a:pt x="30316" y="964989"/>
                  <a:pt x="28253" y="959112"/>
                  <a:pt x="25191" y="951644"/>
                </a:cubicBezTo>
                <a:lnTo>
                  <a:pt x="21142" y="941381"/>
                </a:lnTo>
                <a:cubicBezTo>
                  <a:pt x="21020" y="939810"/>
                  <a:pt x="20896" y="938238"/>
                  <a:pt x="20773" y="936667"/>
                </a:cubicBezTo>
                <a:cubicBezTo>
                  <a:pt x="19874" y="928278"/>
                  <a:pt x="16398" y="900629"/>
                  <a:pt x="15745" y="891045"/>
                </a:cubicBezTo>
                <a:lnTo>
                  <a:pt x="16852" y="879166"/>
                </a:lnTo>
                <a:cubicBezTo>
                  <a:pt x="16064" y="875445"/>
                  <a:pt x="11752" y="871879"/>
                  <a:pt x="11024" y="868721"/>
                </a:cubicBezTo>
                <a:lnTo>
                  <a:pt x="12485" y="860219"/>
                </a:lnTo>
                <a:cubicBezTo>
                  <a:pt x="8271" y="861111"/>
                  <a:pt x="11740" y="851094"/>
                  <a:pt x="11850" y="843525"/>
                </a:cubicBezTo>
                <a:cubicBezTo>
                  <a:pt x="11730" y="828022"/>
                  <a:pt x="11612" y="812518"/>
                  <a:pt x="11493" y="797015"/>
                </a:cubicBezTo>
                <a:lnTo>
                  <a:pt x="9000" y="768303"/>
                </a:lnTo>
                <a:lnTo>
                  <a:pt x="10494" y="759507"/>
                </a:lnTo>
                <a:cubicBezTo>
                  <a:pt x="10852" y="740351"/>
                  <a:pt x="4936" y="719172"/>
                  <a:pt x="9764" y="705570"/>
                </a:cubicBezTo>
                <a:cubicBezTo>
                  <a:pt x="10332" y="700041"/>
                  <a:pt x="10202" y="695038"/>
                  <a:pt x="9638" y="690388"/>
                </a:cubicBezTo>
                <a:lnTo>
                  <a:pt x="7047" y="677974"/>
                </a:lnTo>
                <a:lnTo>
                  <a:pt x="0" y="653388"/>
                </a:lnTo>
                <a:cubicBezTo>
                  <a:pt x="12182" y="652146"/>
                  <a:pt x="-4668" y="595337"/>
                  <a:pt x="6127" y="601549"/>
                </a:cubicBezTo>
                <a:cubicBezTo>
                  <a:pt x="3933" y="578838"/>
                  <a:pt x="25694" y="557816"/>
                  <a:pt x="13968" y="535919"/>
                </a:cubicBezTo>
                <a:cubicBezTo>
                  <a:pt x="14926" y="501851"/>
                  <a:pt x="11016" y="453329"/>
                  <a:pt x="11875" y="420166"/>
                </a:cubicBezTo>
                <a:cubicBezTo>
                  <a:pt x="6938" y="426282"/>
                  <a:pt x="8070" y="396529"/>
                  <a:pt x="8209" y="392858"/>
                </a:cubicBezTo>
                <a:cubicBezTo>
                  <a:pt x="10678" y="370586"/>
                  <a:pt x="9897" y="351343"/>
                  <a:pt x="13049" y="312846"/>
                </a:cubicBezTo>
                <a:cubicBezTo>
                  <a:pt x="11510" y="278783"/>
                  <a:pt x="19654" y="249172"/>
                  <a:pt x="10752" y="217790"/>
                </a:cubicBezTo>
                <a:cubicBezTo>
                  <a:pt x="12418" y="215662"/>
                  <a:pt x="13704" y="213034"/>
                  <a:pt x="14712" y="210066"/>
                </a:cubicBezTo>
                <a:lnTo>
                  <a:pt x="16900" y="200849"/>
                </a:lnTo>
                <a:lnTo>
                  <a:pt x="16484" y="199564"/>
                </a:lnTo>
                <a:cubicBezTo>
                  <a:pt x="15715" y="194009"/>
                  <a:pt x="16101" y="190699"/>
                  <a:pt x="16998" y="188389"/>
                </a:cubicBezTo>
                <a:lnTo>
                  <a:pt x="18474" y="186250"/>
                </a:lnTo>
                <a:lnTo>
                  <a:pt x="19253" y="178676"/>
                </a:lnTo>
                <a:lnTo>
                  <a:pt x="23738" y="138548"/>
                </a:lnTo>
                <a:lnTo>
                  <a:pt x="23258" y="138123"/>
                </a:lnTo>
                <a:cubicBezTo>
                  <a:pt x="22237" y="136655"/>
                  <a:pt x="21585" y="134605"/>
                  <a:pt x="21688" y="131277"/>
                </a:cubicBezTo>
                <a:cubicBezTo>
                  <a:pt x="14019" y="134681"/>
                  <a:pt x="18874" y="128568"/>
                  <a:pt x="19855" y="118460"/>
                </a:cubicBezTo>
                <a:cubicBezTo>
                  <a:pt x="8164" y="121490"/>
                  <a:pt x="15490" y="93803"/>
                  <a:pt x="9287" y="87467"/>
                </a:cubicBezTo>
                <a:cubicBezTo>
                  <a:pt x="10272" y="79974"/>
                  <a:pt x="11100" y="72101"/>
                  <a:pt x="11706" y="64012"/>
                </a:cubicBezTo>
                <a:cubicBezTo>
                  <a:pt x="11774" y="62414"/>
                  <a:pt x="11844" y="60817"/>
                  <a:pt x="11913" y="59219"/>
                </a:cubicBezTo>
                <a:lnTo>
                  <a:pt x="11800" y="59091"/>
                </a:lnTo>
                <a:cubicBezTo>
                  <a:pt x="11601" y="57983"/>
                  <a:pt x="11577" y="56382"/>
                  <a:pt x="11792" y="53973"/>
                </a:cubicBezTo>
                <a:lnTo>
                  <a:pt x="12291" y="50475"/>
                </a:lnTo>
                <a:lnTo>
                  <a:pt x="12694" y="41175"/>
                </a:lnTo>
                <a:lnTo>
                  <a:pt x="12068" y="37768"/>
                </a:lnTo>
                <a:lnTo>
                  <a:pt x="10718" y="36122"/>
                </a:lnTo>
                <a:cubicBezTo>
                  <a:pt x="10782" y="35853"/>
                  <a:pt x="10846" y="35583"/>
                  <a:pt x="10911" y="35314"/>
                </a:cubicBezTo>
                <a:cubicBezTo>
                  <a:pt x="13618" y="29654"/>
                  <a:pt x="17224" y="28942"/>
                  <a:pt x="7774" y="16898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млекопитающее, волк, на открытом воздухе, собачьи&#10;&#10;Автоматически созданное описание">
            <a:extLst>
              <a:ext uri="{FF2B5EF4-FFF2-40B4-BE49-F238E27FC236}">
                <a16:creationId xmlns:a16="http://schemas.microsoft.com/office/drawing/2014/main" id="{4099A12C-2204-07BD-0EF4-D7C01F112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21" r="6" b="11498"/>
          <a:stretch/>
        </p:blipFill>
        <p:spPr>
          <a:xfrm>
            <a:off x="8786988" y="3390534"/>
            <a:ext cx="3405012" cy="1752443"/>
          </a:xfrm>
          <a:custGeom>
            <a:avLst/>
            <a:gdLst/>
            <a:ahLst/>
            <a:cxnLst/>
            <a:rect l="l" t="t" r="r" b="b"/>
            <a:pathLst>
              <a:path w="3405012" h="1752443">
                <a:moveTo>
                  <a:pt x="0" y="0"/>
                </a:moveTo>
                <a:lnTo>
                  <a:pt x="3405012" y="0"/>
                </a:lnTo>
                <a:lnTo>
                  <a:pt x="3405012" y="1752443"/>
                </a:lnTo>
                <a:lnTo>
                  <a:pt x="150701" y="1752443"/>
                </a:lnTo>
                <a:lnTo>
                  <a:pt x="151133" y="1747002"/>
                </a:lnTo>
                <a:cubicBezTo>
                  <a:pt x="148082" y="1720397"/>
                  <a:pt x="138162" y="1706976"/>
                  <a:pt x="141124" y="1679782"/>
                </a:cubicBezTo>
                <a:cubicBezTo>
                  <a:pt x="138233" y="1654888"/>
                  <a:pt x="132497" y="1634841"/>
                  <a:pt x="132620" y="1612573"/>
                </a:cubicBezTo>
                <a:cubicBezTo>
                  <a:pt x="129044" y="1605219"/>
                  <a:pt x="127104" y="1597620"/>
                  <a:pt x="130223" y="1587920"/>
                </a:cubicBezTo>
                <a:lnTo>
                  <a:pt x="118649" y="1517306"/>
                </a:lnTo>
                <a:cubicBezTo>
                  <a:pt x="118727" y="1504116"/>
                  <a:pt x="126587" y="1522582"/>
                  <a:pt x="125184" y="1510721"/>
                </a:cubicBezTo>
                <a:cubicBezTo>
                  <a:pt x="120254" y="1500337"/>
                  <a:pt x="128918" y="1494774"/>
                  <a:pt x="123286" y="1484337"/>
                </a:cubicBezTo>
                <a:cubicBezTo>
                  <a:pt x="117384" y="1492089"/>
                  <a:pt x="120076" y="1448204"/>
                  <a:pt x="114286" y="1451361"/>
                </a:cubicBezTo>
                <a:cubicBezTo>
                  <a:pt x="120422" y="1434659"/>
                  <a:pt x="109532" y="1426428"/>
                  <a:pt x="109458" y="1410107"/>
                </a:cubicBezTo>
                <a:cubicBezTo>
                  <a:pt x="111304" y="1401070"/>
                  <a:pt x="116414" y="1379312"/>
                  <a:pt x="111952" y="1374933"/>
                </a:cubicBezTo>
                <a:cubicBezTo>
                  <a:pt x="121247" y="1332742"/>
                  <a:pt x="111990" y="1355376"/>
                  <a:pt x="112507" y="1321763"/>
                </a:cubicBezTo>
                <a:cubicBezTo>
                  <a:pt x="114038" y="1292024"/>
                  <a:pt x="104680" y="1296583"/>
                  <a:pt x="114684" y="1261703"/>
                </a:cubicBezTo>
                <a:cubicBezTo>
                  <a:pt x="117951" y="1254272"/>
                  <a:pt x="117538" y="1242085"/>
                  <a:pt x="113764" y="1234482"/>
                </a:cubicBezTo>
                <a:cubicBezTo>
                  <a:pt x="113115" y="1233173"/>
                  <a:pt x="112388" y="1232054"/>
                  <a:pt x="111607" y="1231156"/>
                </a:cubicBezTo>
                <a:cubicBezTo>
                  <a:pt x="119170" y="1209268"/>
                  <a:pt x="112520" y="1202536"/>
                  <a:pt x="118230" y="1191103"/>
                </a:cubicBezTo>
                <a:cubicBezTo>
                  <a:pt x="116952" y="1164152"/>
                  <a:pt x="106928" y="1147748"/>
                  <a:pt x="111866" y="1137301"/>
                </a:cubicBezTo>
                <a:cubicBezTo>
                  <a:pt x="109070" y="1117917"/>
                  <a:pt x="103766" y="1087902"/>
                  <a:pt x="101461" y="1074796"/>
                </a:cubicBezTo>
                <a:cubicBezTo>
                  <a:pt x="97539" y="1071283"/>
                  <a:pt x="98827" y="1064698"/>
                  <a:pt x="98024" y="1058665"/>
                </a:cubicBezTo>
                <a:cubicBezTo>
                  <a:pt x="94360" y="1052587"/>
                  <a:pt x="94092" y="1024379"/>
                  <a:pt x="95922" y="1015662"/>
                </a:cubicBezTo>
                <a:lnTo>
                  <a:pt x="91333" y="988711"/>
                </a:lnTo>
                <a:cubicBezTo>
                  <a:pt x="98562" y="941987"/>
                  <a:pt x="70330" y="921576"/>
                  <a:pt x="96654" y="884719"/>
                </a:cubicBezTo>
                <a:cubicBezTo>
                  <a:pt x="96548" y="867680"/>
                  <a:pt x="88256" y="880245"/>
                  <a:pt x="88150" y="863206"/>
                </a:cubicBezTo>
                <a:cubicBezTo>
                  <a:pt x="84996" y="840798"/>
                  <a:pt x="96332" y="851480"/>
                  <a:pt x="83698" y="830894"/>
                </a:cubicBezTo>
                <a:cubicBezTo>
                  <a:pt x="86835" y="790339"/>
                  <a:pt x="74016" y="769075"/>
                  <a:pt x="83164" y="732509"/>
                </a:cubicBezTo>
                <a:cubicBezTo>
                  <a:pt x="78466" y="739607"/>
                  <a:pt x="78936" y="653434"/>
                  <a:pt x="79811" y="641624"/>
                </a:cubicBezTo>
                <a:cubicBezTo>
                  <a:pt x="79592" y="616474"/>
                  <a:pt x="81385" y="589914"/>
                  <a:pt x="81852" y="551694"/>
                </a:cubicBezTo>
                <a:cubicBezTo>
                  <a:pt x="78871" y="517898"/>
                  <a:pt x="88476" y="533562"/>
                  <a:pt x="78257" y="503221"/>
                </a:cubicBezTo>
                <a:cubicBezTo>
                  <a:pt x="78107" y="484544"/>
                  <a:pt x="80125" y="442761"/>
                  <a:pt x="80950" y="439631"/>
                </a:cubicBezTo>
                <a:lnTo>
                  <a:pt x="80482" y="438394"/>
                </a:lnTo>
                <a:cubicBezTo>
                  <a:pt x="79478" y="432938"/>
                  <a:pt x="79723" y="429594"/>
                  <a:pt x="80521" y="427195"/>
                </a:cubicBezTo>
                <a:lnTo>
                  <a:pt x="81904" y="424907"/>
                </a:lnTo>
                <a:cubicBezTo>
                  <a:pt x="82057" y="422363"/>
                  <a:pt x="82210" y="419819"/>
                  <a:pt x="82363" y="417275"/>
                </a:cubicBezTo>
                <a:lnTo>
                  <a:pt x="84426" y="402379"/>
                </a:lnTo>
                <a:lnTo>
                  <a:pt x="83723" y="399462"/>
                </a:lnTo>
                <a:lnTo>
                  <a:pt x="85140" y="376794"/>
                </a:lnTo>
                <a:lnTo>
                  <a:pt x="84643" y="376419"/>
                </a:lnTo>
                <a:cubicBezTo>
                  <a:pt x="83560" y="375065"/>
                  <a:pt x="82822" y="373090"/>
                  <a:pt x="82783" y="369762"/>
                </a:cubicBezTo>
                <a:cubicBezTo>
                  <a:pt x="75270" y="373969"/>
                  <a:pt x="79859" y="367360"/>
                  <a:pt x="80411" y="357178"/>
                </a:cubicBezTo>
                <a:cubicBezTo>
                  <a:pt x="68864" y="361439"/>
                  <a:pt x="75006" y="333058"/>
                  <a:pt x="68544" y="327402"/>
                </a:cubicBezTo>
                <a:cubicBezTo>
                  <a:pt x="69211" y="319824"/>
                  <a:pt x="69703" y="311889"/>
                  <a:pt x="69965" y="303760"/>
                </a:cubicBezTo>
                <a:cubicBezTo>
                  <a:pt x="69966" y="302159"/>
                  <a:pt x="69968" y="300559"/>
                  <a:pt x="69969" y="298958"/>
                </a:cubicBezTo>
                <a:lnTo>
                  <a:pt x="69852" y="298844"/>
                </a:lnTo>
                <a:cubicBezTo>
                  <a:pt x="69606" y="297762"/>
                  <a:pt x="69513" y="296167"/>
                  <a:pt x="69626" y="293743"/>
                </a:cubicBezTo>
                <a:lnTo>
                  <a:pt x="69977" y="290202"/>
                </a:lnTo>
                <a:lnTo>
                  <a:pt x="69984" y="280887"/>
                </a:lnTo>
                <a:lnTo>
                  <a:pt x="69214" y="277557"/>
                </a:lnTo>
                <a:cubicBezTo>
                  <a:pt x="64253" y="266466"/>
                  <a:pt x="49047" y="274944"/>
                  <a:pt x="54630" y="251845"/>
                </a:cubicBezTo>
                <a:cubicBezTo>
                  <a:pt x="50339" y="228523"/>
                  <a:pt x="39950" y="218978"/>
                  <a:pt x="41532" y="193531"/>
                </a:cubicBezTo>
                <a:cubicBezTo>
                  <a:pt x="37482" y="171719"/>
                  <a:pt x="30875" y="155057"/>
                  <a:pt x="29911" y="134827"/>
                </a:cubicBezTo>
                <a:cubicBezTo>
                  <a:pt x="26044" y="129106"/>
                  <a:pt x="23769" y="122729"/>
                  <a:pt x="26358" y="113105"/>
                </a:cubicBezTo>
                <a:cubicBezTo>
                  <a:pt x="21488" y="93532"/>
                  <a:pt x="15187" y="92470"/>
                  <a:pt x="17140" y="76451"/>
                </a:cubicBezTo>
                <a:cubicBezTo>
                  <a:pt x="6336" y="71246"/>
                  <a:pt x="9567" y="68160"/>
                  <a:pt x="11130" y="60946"/>
                </a:cubicBezTo>
                <a:cubicBezTo>
                  <a:pt x="11146" y="60646"/>
                  <a:pt x="11160" y="60347"/>
                  <a:pt x="11175" y="60047"/>
                </a:cubicBezTo>
                <a:lnTo>
                  <a:pt x="9643" y="59374"/>
                </a:lnTo>
                <a:lnTo>
                  <a:pt x="8490" y="56536"/>
                </a:lnTo>
                <a:lnTo>
                  <a:pt x="7301" y="47381"/>
                </a:lnTo>
                <a:cubicBezTo>
                  <a:pt x="7260" y="46156"/>
                  <a:pt x="7219" y="44931"/>
                  <a:pt x="7178" y="43706"/>
                </a:cubicBezTo>
                <a:cubicBezTo>
                  <a:pt x="6973" y="41260"/>
                  <a:pt x="6682" y="39746"/>
                  <a:pt x="6309" y="38823"/>
                </a:cubicBezTo>
                <a:cubicBezTo>
                  <a:pt x="6268" y="38807"/>
                  <a:pt x="6228" y="38790"/>
                  <a:pt x="6186" y="38775"/>
                </a:cubicBezTo>
                <a:lnTo>
                  <a:pt x="5573" y="34055"/>
                </a:lnTo>
                <a:cubicBezTo>
                  <a:pt x="4775" y="25924"/>
                  <a:pt x="4222" y="17849"/>
                  <a:pt x="3878" y="10032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млекопитающее, на открытом воздухе, живая природа, куница&#10;&#10;Автоматически созданное описание">
            <a:extLst>
              <a:ext uri="{FF2B5EF4-FFF2-40B4-BE49-F238E27FC236}">
                <a16:creationId xmlns:a16="http://schemas.microsoft.com/office/drawing/2014/main" id="{ED193B95-D3B6-D82C-2FC9-197ABAF4E2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" b="13275"/>
          <a:stretch/>
        </p:blipFill>
        <p:spPr>
          <a:xfrm>
            <a:off x="8936986" y="5142978"/>
            <a:ext cx="3255014" cy="1715021"/>
          </a:xfrm>
          <a:custGeom>
            <a:avLst/>
            <a:gdLst/>
            <a:ahLst/>
            <a:cxnLst/>
            <a:rect l="l" t="t" r="r" b="b"/>
            <a:pathLst>
              <a:path w="3255014" h="1715021">
                <a:moveTo>
                  <a:pt x="703" y="0"/>
                </a:moveTo>
                <a:lnTo>
                  <a:pt x="3255014" y="0"/>
                </a:lnTo>
                <a:lnTo>
                  <a:pt x="3255014" y="1715021"/>
                </a:lnTo>
                <a:lnTo>
                  <a:pt x="20680" y="1715021"/>
                </a:lnTo>
                <a:lnTo>
                  <a:pt x="27488" y="1676166"/>
                </a:lnTo>
                <a:cubicBezTo>
                  <a:pt x="30060" y="1660248"/>
                  <a:pt x="32104" y="1646802"/>
                  <a:pt x="33656" y="1637755"/>
                </a:cubicBezTo>
                <a:cubicBezTo>
                  <a:pt x="39029" y="1635240"/>
                  <a:pt x="39060" y="1630227"/>
                  <a:pt x="36785" y="1620849"/>
                </a:cubicBezTo>
                <a:cubicBezTo>
                  <a:pt x="38105" y="1551256"/>
                  <a:pt x="100227" y="1472104"/>
                  <a:pt x="76656" y="1455842"/>
                </a:cubicBezTo>
                <a:cubicBezTo>
                  <a:pt x="77016" y="1439452"/>
                  <a:pt x="56490" y="1383714"/>
                  <a:pt x="62616" y="1345149"/>
                </a:cubicBezTo>
                <a:cubicBezTo>
                  <a:pt x="75519" y="1331119"/>
                  <a:pt x="65286" y="1248289"/>
                  <a:pt x="66967" y="1229214"/>
                </a:cubicBezTo>
                <a:cubicBezTo>
                  <a:pt x="75027" y="1226771"/>
                  <a:pt x="69197" y="1193906"/>
                  <a:pt x="80884" y="1198474"/>
                </a:cubicBezTo>
                <a:cubicBezTo>
                  <a:pt x="85953" y="1195255"/>
                  <a:pt x="86179" y="1185792"/>
                  <a:pt x="81857" y="1180728"/>
                </a:cubicBezTo>
                <a:cubicBezTo>
                  <a:pt x="83204" y="1169547"/>
                  <a:pt x="89262" y="1163440"/>
                  <a:pt x="82257" y="1151133"/>
                </a:cubicBezTo>
                <a:cubicBezTo>
                  <a:pt x="83837" y="1135715"/>
                  <a:pt x="101636" y="1122513"/>
                  <a:pt x="90618" y="1108407"/>
                </a:cubicBezTo>
                <a:cubicBezTo>
                  <a:pt x="108621" y="1097725"/>
                  <a:pt x="92049" y="1049300"/>
                  <a:pt x="95940" y="1018477"/>
                </a:cubicBezTo>
                <a:cubicBezTo>
                  <a:pt x="114997" y="965378"/>
                  <a:pt x="94883" y="900337"/>
                  <a:pt x="128252" y="875323"/>
                </a:cubicBezTo>
                <a:cubicBezTo>
                  <a:pt x="120042" y="819830"/>
                  <a:pt x="132154" y="777393"/>
                  <a:pt x="134499" y="734639"/>
                </a:cubicBezTo>
                <a:cubicBezTo>
                  <a:pt x="138830" y="715422"/>
                  <a:pt x="127012" y="702516"/>
                  <a:pt x="137671" y="686595"/>
                </a:cubicBezTo>
                <a:cubicBezTo>
                  <a:pt x="135031" y="648181"/>
                  <a:pt x="154500" y="566929"/>
                  <a:pt x="118662" y="504151"/>
                </a:cubicBezTo>
                <a:lnTo>
                  <a:pt x="70076" y="334867"/>
                </a:lnTo>
                <a:cubicBezTo>
                  <a:pt x="53138" y="284991"/>
                  <a:pt x="46242" y="268345"/>
                  <a:pt x="38295" y="239789"/>
                </a:cubicBezTo>
                <a:cubicBezTo>
                  <a:pt x="35440" y="214890"/>
                  <a:pt x="43757" y="197719"/>
                  <a:pt x="36565" y="163529"/>
                </a:cubicBezTo>
                <a:cubicBezTo>
                  <a:pt x="37934" y="145766"/>
                  <a:pt x="25190" y="110716"/>
                  <a:pt x="25258" y="98318"/>
                </a:cubicBezTo>
                <a:cubicBezTo>
                  <a:pt x="23374" y="99154"/>
                  <a:pt x="21566" y="92403"/>
                  <a:pt x="22800" y="89141"/>
                </a:cubicBezTo>
                <a:cubicBezTo>
                  <a:pt x="22768" y="32571"/>
                  <a:pt x="9002" y="70779"/>
                  <a:pt x="15482" y="33826"/>
                </a:cubicBezTo>
                <a:cubicBezTo>
                  <a:pt x="15094" y="16959"/>
                  <a:pt x="2812" y="18391"/>
                  <a:pt x="0" y="88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243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72895-24B8-4689-C8ED-6B1F274E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ru-RU" b="1">
                <a:latin typeface="Thames"/>
                <a:ea typeface="+mj-lt"/>
                <a:cs typeface="+mj-lt"/>
              </a:rPr>
              <a:t>Влияние человека</a:t>
            </a:r>
            <a:endParaRPr lang="ru-RU">
              <a:latin typeface="Thame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A822BA-97D4-60C8-A08D-9E5C6417E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1400">
                <a:latin typeface="Thames"/>
                <a:ea typeface="+mn-lt"/>
                <a:cs typeface="+mn-lt"/>
              </a:rPr>
              <a:t>Люди активно используют лес для заготовки древесины, сбора ягод, грибов и лекарственных растений, охоты, рыбной ловли, а также для отдыха и оздоровления. Огромные площади широколиственных лесов вырубают под пашни.</a:t>
            </a:r>
          </a:p>
          <a:p>
            <a:pPr marL="0" indent="0">
              <a:buNone/>
            </a:pPr>
            <a:r>
              <a:rPr lang="ru-RU" sz="1400">
                <a:latin typeface="Thames"/>
                <a:ea typeface="+mn-lt"/>
                <a:cs typeface="+mn-lt"/>
              </a:rPr>
              <a:t>Зона смешанных и широколиственных лесов сильно заселена благодаря её климату и пригодной для земледелия почве. В настоящее время естественные участки леса сохранились лишь на небольших территориях, а остальную площадь занимают города, посёлки и сельскохозяйственные земли.</a:t>
            </a:r>
          </a:p>
          <a:p>
            <a:pPr marL="0" indent="0">
              <a:buNone/>
            </a:pPr>
            <a:endParaRPr lang="ru-RU" sz="1400">
              <a:latin typeface="Thames"/>
            </a:endParaRPr>
          </a:p>
        </p:txBody>
      </p:sp>
      <p:pic>
        <p:nvPicPr>
          <p:cNvPr id="4" name="Рисунок 3" descr="Изображение выглядит как дерево, Заготовка леса, на открытом воздухе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CA3175D-CFDD-0164-4E71-C3857CF02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148080"/>
            <a:ext cx="6155141" cy="458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9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CC19C-0436-D5D2-5FEE-44F1A6EF3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12" y="3767700"/>
            <a:ext cx="2788233" cy="2409262"/>
          </a:xfrm>
        </p:spPr>
        <p:txBody>
          <a:bodyPr>
            <a:normAutofit/>
          </a:bodyPr>
          <a:lstStyle/>
          <a:p>
            <a:pPr algn="ctr"/>
            <a:r>
              <a:rPr lang="ru-RU" sz="4000" b="1">
                <a:latin typeface="Thames"/>
                <a:ea typeface="+mj-lt"/>
                <a:cs typeface="+mj-lt"/>
              </a:rPr>
              <a:t>Охрана природы</a:t>
            </a:r>
            <a:endParaRPr lang="ru-RU" sz="4000">
              <a:latin typeface="Thames"/>
            </a:endParaRPr>
          </a:p>
        </p:txBody>
      </p:sp>
      <p:pic>
        <p:nvPicPr>
          <p:cNvPr id="6" name="Рисунок 5" descr="Изображение выглядит как на открытом воздухе, дерево, растение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A7026AC-6DE4-656B-2BD2-C49371995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6" r="3909"/>
          <a:stretch/>
        </p:blipFill>
        <p:spPr>
          <a:xfrm>
            <a:off x="1" y="10"/>
            <a:ext cx="4048364" cy="3385728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на открытом воздухе, облако, пейзаж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BD903641-7B2D-9608-2CBD-1FFC004F5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6" r="10358"/>
          <a:stretch/>
        </p:blipFill>
        <p:spPr>
          <a:xfrm>
            <a:off x="4048364" y="10"/>
            <a:ext cx="4047893" cy="3130303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млекопитающее, на открытом воздухе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267E9EDD-5ABB-8FBF-266A-5C661FC05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" r="14577" b="3"/>
          <a:stretch/>
        </p:blipFill>
        <p:spPr>
          <a:xfrm>
            <a:off x="8096257" y="10"/>
            <a:ext cx="4095743" cy="3206832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4069183-4BFD-78F9-B876-2890A9559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052" y="3624265"/>
            <a:ext cx="7957642" cy="25526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ru-RU" sz="1200" dirty="0">
                <a:latin typeface="Thames"/>
                <a:ea typeface="+mn-lt"/>
                <a:cs typeface="+mn-lt"/>
              </a:rPr>
              <a:t>Экологические проблемы: вырубка лесов, лесные пожары, бесконтрольная охота и браконьерство — поставили под угрозу исчезновения многие виды растений и животных. Для сохранения и восстановления природы лесной зоны созданы заповедники и национальные парки.  </a:t>
            </a:r>
          </a:p>
          <a:p>
            <a:pPr marL="0" indent="0">
              <a:buNone/>
            </a:pPr>
            <a:r>
              <a:rPr lang="ru-RU" sz="1200" b="1" dirty="0">
                <a:latin typeface="Thames"/>
                <a:ea typeface="+mn-lt"/>
                <a:cs typeface="+mn-lt"/>
              </a:rPr>
              <a:t>Заповедник «Белогорье»</a:t>
            </a:r>
            <a:r>
              <a:rPr lang="ru-RU" sz="1200" dirty="0">
                <a:latin typeface="Thames"/>
                <a:ea typeface="+mn-lt"/>
                <a:cs typeface="+mn-lt"/>
              </a:rPr>
              <a:t> — один из старейших заповедников России. Он был создан на базе заповедника «Лес на Ворскле», основанного в 1924 году для сохранения вековой дубравы на берегу реки Ворскла. Большинству дубов здесь около 110 лет, но сохранился значительный участок дубравы, возраст которого составляет около 300 лет.</a:t>
            </a:r>
          </a:p>
          <a:p>
            <a:pPr marL="0" indent="0">
              <a:buNone/>
            </a:pPr>
            <a:r>
              <a:rPr lang="ru-RU" sz="1200" b="1" dirty="0">
                <a:latin typeface="Thames"/>
                <a:ea typeface="+mn-lt"/>
                <a:cs typeface="+mn-lt"/>
              </a:rPr>
              <a:t>Приокско-Террасный заповедник</a:t>
            </a:r>
            <a:r>
              <a:rPr lang="ru-RU" sz="1200" dirty="0">
                <a:latin typeface="Thames"/>
                <a:ea typeface="+mn-lt"/>
                <a:cs typeface="+mn-lt"/>
              </a:rPr>
              <a:t> — единственный в Московской области. Его территория покрыта сосновыми и смешанными лесами. Главной достопримечательностью заповедника является зубр — современник мамонта и самое крупное копытное животное Европы.</a:t>
            </a:r>
          </a:p>
          <a:p>
            <a:pPr marL="0" indent="0">
              <a:buNone/>
            </a:pPr>
            <a:r>
              <a:rPr lang="ru-RU" sz="1200" b="1" dirty="0">
                <a:latin typeface="Thames"/>
                <a:ea typeface="+mn-lt"/>
                <a:cs typeface="+mn-lt"/>
              </a:rPr>
              <a:t>Заповедник «Брянский лес»</a:t>
            </a:r>
            <a:r>
              <a:rPr lang="ru-RU" sz="1200" dirty="0">
                <a:latin typeface="Thames"/>
                <a:ea typeface="+mn-lt"/>
                <a:cs typeface="+mn-lt"/>
              </a:rPr>
              <a:t> расположен на стыке трёх природных зон: таёжной, лесостепной и зоны широколиственных лесов. Большую часть его территории занимают смешанные и широколиственные леса. Это единственное место в Европе, где обитают все десять видов европейских дятлов. Более 360 видов животных и растений, встречающихся на территории заповедника, занесены в Красную книгу.</a:t>
            </a:r>
          </a:p>
          <a:p>
            <a:pPr marL="0" indent="0">
              <a:buNone/>
            </a:pPr>
            <a:r>
              <a:rPr lang="ru-RU" sz="1200" dirty="0">
                <a:latin typeface="Thames"/>
                <a:ea typeface="+mn-lt"/>
                <a:cs typeface="+mn-lt"/>
              </a:rPr>
              <a:t>Например, редчайшее млекопитающее — русская выхухоль, практически истреблённая охотниками из-за ценного меха и мускуса.</a:t>
            </a:r>
          </a:p>
        </p:txBody>
      </p:sp>
    </p:spTree>
    <p:extLst>
      <p:ext uri="{BB962C8B-B14F-4D97-AF65-F5344CB8AC3E}">
        <p14:creationId xmlns:p14="http://schemas.microsoft.com/office/powerpoint/2010/main" val="413767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Человек, держащий компас">
            <a:extLst>
              <a:ext uri="{FF2B5EF4-FFF2-40B4-BE49-F238E27FC236}">
                <a16:creationId xmlns:a16="http://schemas.microsoft.com/office/drawing/2014/main" id="{C7CAA11C-712D-258A-0E04-CC098CEB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6" r="25657" b="-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81F025-A33B-3DAB-9EC3-93A81C75B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8471" y="2806291"/>
            <a:ext cx="3209868" cy="6149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hame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131966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Мастер-класс "Знакомим дошкольника с природными зонами в соответствии с ФОП ДО. Смешанные и широколиственные леса.</vt:lpstr>
      <vt:lpstr>Природные условия зоны смешанных и широколиственных лесов</vt:lpstr>
      <vt:lpstr>Растительный и животный мир зоны смешанных и широколиственных лесов</vt:lpstr>
      <vt:lpstr>Презентация PowerPoint</vt:lpstr>
      <vt:lpstr>Влияние человека</vt:lpstr>
      <vt:lpstr>Охрана природы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75</cp:revision>
  <dcterms:created xsi:type="dcterms:W3CDTF">2012-07-30T23:42:41Z</dcterms:created>
  <dcterms:modified xsi:type="dcterms:W3CDTF">2024-01-04T13:14:05Z</dcterms:modified>
</cp:coreProperties>
</file>