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6" r:id="rId3"/>
    <p:sldId id="267" r:id="rId4"/>
    <p:sldId id="257" r:id="rId5"/>
    <p:sldId id="258" r:id="rId6"/>
    <p:sldId id="286" r:id="rId7"/>
    <p:sldId id="293" r:id="rId8"/>
    <p:sldId id="317" r:id="rId9"/>
    <p:sldId id="268" r:id="rId10"/>
    <p:sldId id="312" r:id="rId11"/>
    <p:sldId id="287" r:id="rId12"/>
    <p:sldId id="308" r:id="rId13"/>
    <p:sldId id="291" r:id="rId14"/>
    <p:sldId id="314" r:id="rId15"/>
    <p:sldId id="290" r:id="rId16"/>
    <p:sldId id="272" r:id="rId17"/>
    <p:sldId id="269" r:id="rId18"/>
    <p:sldId id="270" r:id="rId19"/>
    <p:sldId id="274" r:id="rId20"/>
    <p:sldId id="271" r:id="rId21"/>
    <p:sldId id="288" r:id="rId22"/>
    <p:sldId id="315" r:id="rId23"/>
    <p:sldId id="313" r:id="rId24"/>
    <p:sldId id="298" r:id="rId25"/>
    <p:sldId id="301" r:id="rId26"/>
    <p:sldId id="297" r:id="rId27"/>
    <p:sldId id="299" r:id="rId28"/>
    <p:sldId id="310" r:id="rId29"/>
    <p:sldId id="294" r:id="rId30"/>
    <p:sldId id="275" r:id="rId31"/>
    <p:sldId id="304" r:id="rId32"/>
    <p:sldId id="318" r:id="rId33"/>
    <p:sldId id="306" r:id="rId34"/>
    <p:sldId id="316" r:id="rId35"/>
    <p:sldId id="279" r:id="rId36"/>
    <p:sldId id="31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52" autoAdjust="0"/>
  </p:normalViewPr>
  <p:slideViewPr>
    <p:cSldViewPr>
      <p:cViewPr>
        <p:scale>
          <a:sx n="76" d="100"/>
          <a:sy n="76" d="100"/>
        </p:scale>
        <p:origin x="-2634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27</c:v>
                </c:pt>
                <c:pt idx="2">
                  <c:v>35</c:v>
                </c:pt>
                <c:pt idx="3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65</c:v>
                </c:pt>
                <c:pt idx="1">
                  <c:v>73</c:v>
                </c:pt>
                <c:pt idx="2">
                  <c:v>84</c:v>
                </c:pt>
                <c:pt idx="3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650688"/>
        <c:axId val="111652224"/>
        <c:axId val="0"/>
      </c:bar3DChart>
      <c:catAx>
        <c:axId val="11165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1652224"/>
        <c:crosses val="autoZero"/>
        <c:auto val="1"/>
        <c:lblAlgn val="ctr"/>
        <c:lblOffset val="100"/>
        <c:noMultiLvlLbl val="0"/>
      </c:catAx>
      <c:valAx>
        <c:axId val="111652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650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8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ogatyr.club/uploads/posts/2023-03/1678091399_bogatyr-club-p-voda-v-rukakh-foni-krasivo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" y="1"/>
            <a:ext cx="9114355" cy="683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 №21 им. Э.П.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Шаффе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дошкольного образования детей Санкт –Петербурга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Детско-родительский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Волшебница - вода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Алексашина Н.В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В.А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воспитатель: Губанова Е.Н.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8640"/>
            <a:ext cx="1253644" cy="125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7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Беседа: «Кому </a:t>
            </a:r>
            <a:r>
              <a:rPr lang="ru-RU" sz="27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нужна вода</a:t>
            </a: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?»</a:t>
            </a:r>
            <a:r>
              <a:rPr lang="ru-RU" sz="27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7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13" y="1052736"/>
            <a:ext cx="2016224" cy="26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2376264" cy="267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8" r="-4362"/>
          <a:stretch/>
        </p:blipFill>
        <p:spPr bwMode="auto">
          <a:xfrm>
            <a:off x="1547664" y="4119356"/>
            <a:ext cx="2471861" cy="232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r="-4765" b="21660"/>
          <a:stretch/>
        </p:blipFill>
        <p:spPr bwMode="auto">
          <a:xfrm>
            <a:off x="5076056" y="4119356"/>
            <a:ext cx="2469909" cy="232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7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3" y="0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водой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88840"/>
            <a:ext cx="2537489" cy="3422357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3" y="1354382"/>
            <a:ext cx="2530447" cy="3412859"/>
          </a:xfrm>
          <a:prstGeom prst="rect">
            <a:avLst/>
          </a:prstGeom>
        </p:spPr>
      </p:pic>
      <p:pic>
        <p:nvPicPr>
          <p:cNvPr id="13" name="Объект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24" y="2924944"/>
            <a:ext cx="2971298" cy="2959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6453336"/>
            <a:ext cx="880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Согласие на фото и видеосъёмку у всех родителей получено.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46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97"/>
            <a:ext cx="9162040" cy="68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с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22792" y="16288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 Неве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Нина\Desktop\фото для экологии\IMG-20210113-WA00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tretch/>
        </p:blipFill>
        <p:spPr bwMode="auto">
          <a:xfrm>
            <a:off x="1043608" y="2420888"/>
            <a:ext cx="2963466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62980" y="16288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 фонтану (5 линия ВО, д. 42)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5338"/>
            <a:ext cx="4041775" cy="30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претендует на роль ведущей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 период дошкольного развития ребенка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Н.Н.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Поддьяков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04272"/>
            <a:ext cx="3463280" cy="2597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37" y="2564904"/>
            <a:ext cx="2958008" cy="3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42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08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свойствами воды во время прогулок.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2565000" cy="34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53" y="2852936"/>
            <a:ext cx="2646294" cy="3528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2672073" cy="35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4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08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свойствами воды в группе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не имеет ни вкуса, ни цвета, ни запаха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Новая папка (2)\IMG_20240401_104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4" y="3068960"/>
            <a:ext cx="2211710" cy="29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овая папка (2)\IMG_20240401_105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08" y="3092963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Новая папка (2)\IMG_20240401_103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92" y="3092963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40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7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«Цветной дождь»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56" y="1124744"/>
            <a:ext cx="3654687" cy="21553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575" r="-2398"/>
          <a:stretch/>
        </p:blipFill>
        <p:spPr>
          <a:xfrm>
            <a:off x="1206753" y="3530229"/>
            <a:ext cx="3075806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5" r="-2032"/>
          <a:stretch/>
        </p:blipFill>
        <p:spPr>
          <a:xfrm>
            <a:off x="5590455" y="3530229"/>
            <a:ext cx="2869978" cy="310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7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475" y="14017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«Окрашивание воды и изготовление цветных льдинок»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76" y="1523650"/>
            <a:ext cx="1906612" cy="25421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" y="1340768"/>
            <a:ext cx="1882553" cy="2510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05" y="1570839"/>
            <a:ext cx="1906611" cy="2542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59832"/>
            <a:ext cx="2585088" cy="1938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26" y="4459831"/>
            <a:ext cx="2694958" cy="20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7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Шагающая вода»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54139"/>
            <a:ext cx="3095608" cy="2321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" r="3048"/>
          <a:stretch/>
        </p:blipFill>
        <p:spPr>
          <a:xfrm>
            <a:off x="3419872" y="3764327"/>
            <a:ext cx="2232248" cy="27818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2088232" cy="27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7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можно очистить грязную воду»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34" y="1268760"/>
            <a:ext cx="3085676" cy="23142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2999874" cy="2249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834944"/>
            <a:ext cx="3034680" cy="227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9" y="0"/>
            <a:ext cx="9128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20218"/>
            <a:ext cx="33843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знает, откуда берется вода?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может, из снега?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может, из льда?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может, с подземных ключей она бьет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всем она жизнь и цветенье дает.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нам о воде всё-при всё разузнать,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Немало учебников нужно читать.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различных журналов и книг,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все её тайны открылись нам в миг.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Светлана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s1.1zoom.ru/big7/338/Closeup_Seasons_Winter_406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6519"/>
            <a:ext cx="2965698" cy="194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vsegda-pomnim.com/uploads/posts/2022-02/1646000388_54-vsegda-pomnim-com-p-amorfnii-led-foto-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1" t="8134" r="9973" b="10900"/>
          <a:stretch/>
        </p:blipFill>
        <p:spPr bwMode="auto">
          <a:xfrm>
            <a:off x="4253825" y="2205322"/>
            <a:ext cx="351666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ytimg.com/vi/3grPhrLxbMk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32952"/>
            <a:ext cx="4079260" cy="22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3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и чем можно собрать пролитую воду»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57481"/>
            <a:ext cx="3120000" cy="23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00" y="3933056"/>
            <a:ext cx="3120000" cy="23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22" y="1299288"/>
            <a:ext cx="3119999" cy="23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11999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904" y="2808"/>
            <a:ext cx="912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77968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 - деятельность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55976" y="1772816"/>
            <a:ext cx="4330824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чтения сказки «Путешествие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капельки» дети раскрасили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книжку-малышку к данному произведению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3316065" cy="24870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4012490"/>
            <a:ext cx="3316064" cy="24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51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27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83.lipetskddo.ru/files/file/%D1%80%D0%B8%D1%81%D0%BE%D0%B2%D0%B0%D0%BD%D0%B8%D0%B5%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s8.mur.obr55.ru/files/2020/04/s1200-2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" y="4426920"/>
            <a:ext cx="3168352" cy="21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maam.ru/upload/blogs/detsad-803153-14930485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" b="3390"/>
          <a:stretch/>
        </p:blipFill>
        <p:spPr bwMode="auto">
          <a:xfrm>
            <a:off x="5535536" y="1412776"/>
            <a:ext cx="2708872" cy="242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964488" cy="749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ИЗО -деятельность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4294967295"/>
          </p:nvPr>
        </p:nvSpPr>
        <p:spPr>
          <a:xfrm>
            <a:off x="683568" y="1023736"/>
            <a:ext cx="3816424" cy="5717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«Рыбки в аквариуме»</a:t>
            </a:r>
            <a:endParaRPr lang="en-US" sz="4000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sz="1600" dirty="0" smtClean="0"/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«Морские обитатели»                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4294967295"/>
          </p:nvPr>
        </p:nvSpPr>
        <p:spPr>
          <a:xfrm>
            <a:off x="5148064" y="1023736"/>
            <a:ext cx="3384376" cy="5827651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«Дождик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капает»</a:t>
            </a:r>
            <a:endParaRPr lang="ru-RU" sz="44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«Рисование водой»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3" name="Объект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/>
        </p:blipFill>
        <p:spPr>
          <a:xfrm>
            <a:off x="5700094" y="4426921"/>
            <a:ext cx="2379755" cy="219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6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15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Эксперимент- наблюдение за ветками берёзы, ивы.</a:t>
            </a:r>
            <a:b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8" r="25316" b="23211"/>
          <a:stretch/>
        </p:blipFill>
        <p:spPr bwMode="auto">
          <a:xfrm>
            <a:off x="467544" y="1628800"/>
            <a:ext cx="1872207" cy="225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1144" r="2956" b="10381"/>
          <a:stretch/>
        </p:blipFill>
        <p:spPr bwMode="auto">
          <a:xfrm>
            <a:off x="2602599" y="1628800"/>
            <a:ext cx="1938386" cy="228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AppData\Local\Temp\Rar$DIa0.731\IMG_20240412_1626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t="12725" r="6288" b="7405"/>
          <a:stretch/>
        </p:blipFill>
        <p:spPr bwMode="auto">
          <a:xfrm>
            <a:off x="4788024" y="1628800"/>
            <a:ext cx="1780535" cy="227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AppData\Local\Temp\Rar$DIa0.757\IMG_20240415_1734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7" t="2374" r="36606" b="25519"/>
          <a:stretch/>
        </p:blipFill>
        <p:spPr bwMode="auto">
          <a:xfrm>
            <a:off x="6692101" y="1628799"/>
            <a:ext cx="1169697" cy="22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user\AppData\Local\Temp\Rar$DIa0.900\IMG_20240415_1735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0" t="4749" r="33927" b="3013"/>
          <a:stretch/>
        </p:blipFill>
        <p:spPr bwMode="auto">
          <a:xfrm>
            <a:off x="7849114" y="1628800"/>
            <a:ext cx="1048648" cy="22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AppData\Local\Temp\Rar$DIa0.130\IMG_20240415_1733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5"/>
          <a:stretch/>
        </p:blipFill>
        <p:spPr bwMode="auto">
          <a:xfrm>
            <a:off x="461847" y="4077072"/>
            <a:ext cx="2471560" cy="24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G_20240419_1813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6"/>
          <a:stretch/>
        </p:blipFill>
        <p:spPr bwMode="auto">
          <a:xfrm>
            <a:off x="3676889" y="4170939"/>
            <a:ext cx="1728192" cy="24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G_20240419_1817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IMG_20240419_18171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IMG_20240419_18171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Users\user\AppData\Local\Temp\Rar$DIa0.055\IMG_20240419_18155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r="8969"/>
          <a:stretch/>
        </p:blipFill>
        <p:spPr bwMode="auto">
          <a:xfrm>
            <a:off x="6446724" y="4152568"/>
            <a:ext cx="1301176" cy="246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74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0" y="2995"/>
            <a:ext cx="9162040" cy="68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0" y="836712"/>
            <a:ext cx="4931174" cy="528945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Консультации 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родителей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5102225" y="764704"/>
            <a:ext cx="4041775" cy="5361459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памятки ко дню воды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ownloads\IMG_20240403_1318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27" r="-2496"/>
          <a:stretch/>
        </p:blipFill>
        <p:spPr bwMode="auto">
          <a:xfrm>
            <a:off x="398669" y="2313666"/>
            <a:ext cx="4291429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_20240115_1555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6"/>
          <a:stretch/>
        </p:blipFill>
        <p:spPr bwMode="auto">
          <a:xfrm>
            <a:off x="6299059" y="3212976"/>
            <a:ext cx="255577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-20240410-WA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1461" r="17514" b="11550"/>
          <a:stretch/>
        </p:blipFill>
        <p:spPr bwMode="auto">
          <a:xfrm>
            <a:off x="4931174" y="2492896"/>
            <a:ext cx="1296077" cy="30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0" y="2995"/>
            <a:ext cx="9162040" cy="68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Экспериментирование в домашних условиях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Вода меняет форму.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IMG-20240407-WA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603" b="-2740"/>
          <a:stretch/>
        </p:blipFill>
        <p:spPr bwMode="auto">
          <a:xfrm>
            <a:off x="2267743" y="2273540"/>
            <a:ext cx="3273221" cy="17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IMG-20240407-WA0006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4" r="6570" b="19635"/>
          <a:stretch/>
        </p:blipFill>
        <p:spPr bwMode="auto">
          <a:xfrm>
            <a:off x="395535" y="2995521"/>
            <a:ext cx="1729719" cy="26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IMG-20240407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03505"/>
            <a:ext cx="3261283" cy="146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AppData\Local\Temp\Rar$DIa0.025\Screenshot_20240416_150514_com.whatsapp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2" b="33516"/>
          <a:stretch/>
        </p:blipFill>
        <p:spPr bwMode="auto">
          <a:xfrm>
            <a:off x="5720247" y="4467562"/>
            <a:ext cx="3248526" cy="228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Temp\Rar$DIa0.181\Screenshot_20240416_150523_com.whatsap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2" b="33515"/>
          <a:stretch/>
        </p:blipFill>
        <p:spPr bwMode="auto">
          <a:xfrm>
            <a:off x="5720247" y="2017041"/>
            <a:ext cx="3248526" cy="228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08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0" y="2995"/>
            <a:ext cx="9162040" cy="68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формы предметов, определение плавучести предмета и увеличение объема воды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емкости за счет погружения предмета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Используемый материал - пластилин.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Screenshot_20240409_1342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/>
          <a:stretch/>
        </p:blipFill>
        <p:spPr bwMode="auto">
          <a:xfrm>
            <a:off x="3635896" y="2454849"/>
            <a:ext cx="2304256" cy="170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Screenshot_20240409_134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2034"/>
          <a:stretch/>
        </p:blipFill>
        <p:spPr bwMode="auto">
          <a:xfrm>
            <a:off x="611560" y="2435218"/>
            <a:ext cx="2380182" cy="176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Screenshot_20240409_1342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b="12"/>
          <a:stretch/>
        </p:blipFill>
        <p:spPr bwMode="auto">
          <a:xfrm>
            <a:off x="6516217" y="2415317"/>
            <a:ext cx="2325946" cy="17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wnloads\Screenshot_20240409_1341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/>
          <a:stretch/>
        </p:blipFill>
        <p:spPr bwMode="auto">
          <a:xfrm>
            <a:off x="1547664" y="4820875"/>
            <a:ext cx="2448272" cy="17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Screenshot_20240409_1341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5860"/>
          <a:stretch/>
        </p:blipFill>
        <p:spPr bwMode="auto">
          <a:xfrm>
            <a:off x="5243670" y="4820875"/>
            <a:ext cx="2545094" cy="17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0" y="2995"/>
            <a:ext cx="9162040" cy="68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Иголка плавает на поверхности воды 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тонет.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 descr="C:\Users\user\Downloads\IMG-20240411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93" y="1519875"/>
            <a:ext cx="3363838" cy="44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IMG-20240411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64965"/>
            <a:ext cx="3312368" cy="44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96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08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Экономный расход воды в домашних условиях</a:t>
            </a:r>
            <a:endParaRPr lang="ru-RU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2614066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18" y="1623262"/>
            <a:ext cx="2426320" cy="323509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743" y="3789040"/>
            <a:ext cx="341947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2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08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6356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игрового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«Вода – это жизнь»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20676" r="20915" b="30465"/>
          <a:stretch/>
        </p:blipFill>
        <p:spPr>
          <a:xfrm>
            <a:off x="4722311" y="1590804"/>
            <a:ext cx="3676363" cy="3782412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98776" cy="4691063"/>
          </a:xfrm>
        </p:spPr>
        <p:txBody>
          <a:bodyPr>
            <a:normAutofit/>
          </a:bodyPr>
          <a:lstStyle/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наполнен дидактическими играми, направленными  на  развитие познавательных способностей воспитанников.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Дидактические игры рассчитаны на 2-6 игроков.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9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5" y="-11927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92697"/>
            <a:ext cx="79208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 –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исследовательский</a:t>
            </a:r>
          </a:p>
          <a:p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реализации: </a:t>
            </a: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ктябрь 2023-март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2024</a:t>
            </a:r>
          </a:p>
          <a:p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r"/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воспитанники средней группы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algn="r"/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воспитатели 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группы,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воспитанников.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877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609" y="2486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Заключительный этап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логическим экраном 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9" b="21213"/>
          <a:stretch/>
        </p:blipFill>
        <p:spPr>
          <a:xfrm>
            <a:off x="284609" y="962737"/>
            <a:ext cx="2458164" cy="2582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799" b="21651"/>
          <a:stretch/>
        </p:blipFill>
        <p:spPr>
          <a:xfrm>
            <a:off x="2915816" y="958545"/>
            <a:ext cx="2520280" cy="2586304"/>
          </a:xfrm>
          <a:prstGeom prst="rect">
            <a:avLst/>
          </a:prstGeom>
        </p:spPr>
      </p:pic>
      <p:pic>
        <p:nvPicPr>
          <p:cNvPr id="4098" name="Picture 2" descr="https://www.i-igrushki.ru/upload/medialibrary/d0a/d0ab730a96754b89dfbe816b64a69f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3" y="4149080"/>
            <a:ext cx="2808312" cy="198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ото\IMG_20230512_1008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32" y="1114985"/>
            <a:ext cx="3031232" cy="22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9444" r="9261" b="28055"/>
          <a:stretch/>
        </p:blipFill>
        <p:spPr>
          <a:xfrm>
            <a:off x="5612460" y="4061588"/>
            <a:ext cx="2908528" cy="26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2700"/>
            <a:ext cx="91630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34607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22 марта – Всемирный день воды.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0" y="836613"/>
            <a:ext cx="8229600" cy="5289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Дети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напомнили пешеходам о бережном отношении к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водным ресурсам, вручив памятку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AppData\Local\Temp\Rar$DIa0.406\IMG_20240321_105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61425"/>
            <a:ext cx="1730727" cy="23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Rar$DIa0.788\IMG_20240321_105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94" y="1697429"/>
            <a:ext cx="1676722" cy="223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Rar$DIa0.120\IMG_20240321_105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2" y="4317098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Temp\Rar$DIa0.446\IMG_20240321_11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78" y="4317098"/>
            <a:ext cx="1802799" cy="240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AppData\Local\Temp\Rar$DIa0.829\IMG_20240321_1050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b="18047"/>
          <a:stretch/>
        </p:blipFill>
        <p:spPr bwMode="auto">
          <a:xfrm>
            <a:off x="755575" y="1697429"/>
            <a:ext cx="2718667" cy="2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AppData\Local\Temp\Rar$DIa0.007\IMG_20240321_1051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39" y="4270482"/>
            <a:ext cx="1837761" cy="24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43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3" y="-30509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Буклет для родителей и общественности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IMG_20240115_1555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r="598" b="3619"/>
          <a:stretch/>
        </p:blipFill>
        <p:spPr bwMode="auto">
          <a:xfrm>
            <a:off x="395536" y="1124744"/>
            <a:ext cx="4528665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wnloads\IMG_20240115_1555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/>
          <a:stretch/>
        </p:blipFill>
        <p:spPr bwMode="auto">
          <a:xfrm rot="16200000">
            <a:off x="5166016" y="3267032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3" y="-30509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Информация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 проведенной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акции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размещена на сайте 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образовательной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организации</a:t>
            </a:r>
            <a:endParaRPr lang="ru-RU" sz="2400" b="1" dirty="0"/>
          </a:p>
        </p:txBody>
      </p:sp>
      <p:pic>
        <p:nvPicPr>
          <p:cNvPr id="2050" name="Picture 2" descr="C:\Users\user\Downloads\Screenshot_20240411_143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335405" cy="476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Screenshot_20240411_1620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9" r="1598"/>
          <a:stretch/>
        </p:blipFill>
        <p:spPr bwMode="auto">
          <a:xfrm>
            <a:off x="555493" y="2348880"/>
            <a:ext cx="4293069" cy="33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3" y="-30509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Отзывы родителей о проекте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ownloads\IMG-20250110-WA00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6435" r="4828" b="574"/>
          <a:stretch/>
        </p:blipFill>
        <p:spPr bwMode="auto">
          <a:xfrm>
            <a:off x="1979702" y="1412776"/>
            <a:ext cx="3744425" cy="526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Педагогическая диагностика.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>
          <a:xfrm>
            <a:off x="5436096" y="1268760"/>
            <a:ext cx="3250704" cy="485740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знает, умеет различать 3- состояния воды;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может рассказать   о свойствах воды;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понимает кому и зачем нужна вода;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проявляет интерес к экспериментальной деятельности.</a:t>
            </a:r>
          </a:p>
          <a:p>
            <a:pPr marL="514350" indent="-514350"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77457753"/>
              </p:ext>
            </p:extLst>
          </p:nvPr>
        </p:nvGraphicFramePr>
        <p:xfrm>
          <a:off x="179512" y="1196752"/>
          <a:ext cx="540060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6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3" y="-30509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ходе экспериментальной деятельности дети научились делать открытия и выводы, развились мыслительные процессы.</a:t>
            </a:r>
          </a:p>
          <a:p>
            <a:r>
              <a:rPr lang="ru-RU" sz="2400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Обогатились  представления о состоянии воды, ее свойствах, значении для человека и окружающей среды.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Активизировалась позиция родителей как участников педагогического процесса.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1279"/>
            <a:ext cx="9176289" cy="68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1904" y="1279"/>
            <a:ext cx="878497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lnSpc>
                <a:spcPct val="110000"/>
              </a:lnSpc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lnSpc>
                <a:spcPct val="11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 algn="ctr">
              <a:lnSpc>
                <a:spcPct val="110000"/>
              </a:lnSpc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одна из задач Закона «Об образовании в РФ», ФОП дошкольного образования и ФГОС ДО;</a:t>
            </a:r>
          </a:p>
          <a:p>
            <a:pPr marL="45720" indent="0" algn="ctr">
              <a:lnSpc>
                <a:spcPct val="110000"/>
              </a:lnSpc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lnSpc>
                <a:spcPct val="11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интерес воспитанников,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едагогов и родителей к данной теме.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7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ознакомления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свойствами, состояниями воды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экспериментальную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 Показать значение воды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человека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всех живых существ на земле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 для развития познавательно-исследовательской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воспитания основ экологической культуры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углублению и расширению у воспитанников представлений о свойствах и состояниях воды, о значении воды в жизни человека и других живых существ.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 наблюдательность, любознательность, самостоятельность, творческие способности, обогатить словарный запас воспитанников по данной теме.</a:t>
            </a:r>
          </a:p>
        </p:txBody>
      </p:sp>
    </p:spTree>
    <p:extLst>
      <p:ext uri="{BB962C8B-B14F-4D97-AF65-F5344CB8AC3E}">
        <p14:creationId xmlns:p14="http://schemas.microsoft.com/office/powerpoint/2010/main" val="41153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Подбор методической , художественной литературы, иллюстративного и дидактического материала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аудиозаписей со звуками воды; педагогическая диагностика.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9401" b="650"/>
          <a:stretch/>
        </p:blipFill>
        <p:spPr>
          <a:xfrm>
            <a:off x="7052466" y="2206572"/>
            <a:ext cx="1849288" cy="2657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4851" r="8000" b="5900"/>
          <a:stretch/>
        </p:blipFill>
        <p:spPr>
          <a:xfrm>
            <a:off x="5028377" y="2325655"/>
            <a:ext cx="1786346" cy="2489170"/>
          </a:xfrm>
          <a:prstGeom prst="rect">
            <a:avLst/>
          </a:prstGeom>
        </p:spPr>
      </p:pic>
      <p:pic>
        <p:nvPicPr>
          <p:cNvPr id="7" name="Рисунок 6" descr="Книга: &quot;Вода. Книга о самом важном веществе в мире&quot; - Лаура Эртимо. Купить  книгу, читать рецензии | ISBN 978-5-00083-626-2 | Лабиринт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1" y="4358482"/>
            <a:ext cx="1761612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ниги-о-воде-для-детей-Приключение-капельки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t="5072" r="16008" b="4867"/>
          <a:stretch/>
        </p:blipFill>
        <p:spPr bwMode="auto">
          <a:xfrm>
            <a:off x="847695" y="2350757"/>
            <a:ext cx="3322712" cy="1775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Книги о воде для детей | Легенда Сибири | Дзен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59" y="4321908"/>
            <a:ext cx="1711907" cy="217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Развивающая игра &quot;Где живет вода&quot; Д-502 в Москве | CLEVER-TOY.RU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32" y="4876342"/>
            <a:ext cx="2649334" cy="1746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86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0" y="2995"/>
            <a:ext cx="9162040" cy="68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картотек опытов, пальчиковых игр,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стихов, загадок о воде.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2223" r="7043" b="-865"/>
          <a:stretch/>
        </p:blipFill>
        <p:spPr>
          <a:xfrm>
            <a:off x="1475656" y="1266759"/>
            <a:ext cx="6264696" cy="5394599"/>
          </a:xfrm>
        </p:spPr>
      </p:pic>
    </p:spTree>
    <p:extLst>
      <p:ext uri="{BB962C8B-B14F-4D97-AF65-F5344CB8AC3E}">
        <p14:creationId xmlns:p14="http://schemas.microsoft.com/office/powerpoint/2010/main" val="3230091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0" y="2995"/>
            <a:ext cx="9162040" cy="68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анализ анкетирования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wnloads\20250110_171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50735"/>
            <a:ext cx="3861657" cy="55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wnloads\20250110_1713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128">
            <a:off x="4645138" y="1724238"/>
            <a:ext cx="3288447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wnloads\20250112_1559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045">
            <a:off x="4825885" y="1725496"/>
            <a:ext cx="3396227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72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.znanio.ru/d5af0e/0f/e0/369755be01ba8da125f0dc9e9b585b5b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90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3986" y="95250"/>
            <a:ext cx="8479670" cy="70056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«Кому нужна вода?»,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«Правильно ли мы расходуем воду, как ее экономить?» и другие.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Разгадывание загадок, знакомство со стихами, художественными произведениями по теме.</a:t>
            </a:r>
          </a:p>
        </p:txBody>
      </p:sp>
      <p:pic>
        <p:nvPicPr>
          <p:cNvPr id="9" name="Рисунок 8" descr="https://i.pinimg.com/564x/92/ec/8c/92ec8c2d77cce6e6e09f6d3ea32517d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 r="-3203" b="16500"/>
          <a:stretch/>
        </p:blipFill>
        <p:spPr bwMode="auto">
          <a:xfrm>
            <a:off x="260526" y="2996952"/>
            <a:ext cx="3951433" cy="3630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sun9-59.userapi.com/impg/XtV5ydsfEZ2KLbrodBkmCrLbYvYPy9Ev02eeXA/7m7f6nLzpeA.jpg?size=1080x1080&amp;quality=96&amp;sign=cac66ab7f1da6f2f36bf57aa3748e1ff&amp;c_uniq_tag=wgDLnHmCcTlnEjTBrUmEpwa-2shN_cBYtqrPCMO1cqU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" b="11756"/>
          <a:stretch/>
        </p:blipFill>
        <p:spPr bwMode="auto">
          <a:xfrm>
            <a:off x="4795899" y="2996952"/>
            <a:ext cx="3520517" cy="3630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3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612</Words>
  <Application>Microsoft Office PowerPoint</Application>
  <PresentationFormat>Экран (4:3)</PresentationFormat>
  <Paragraphs>126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Подготовительный этап</vt:lpstr>
      <vt:lpstr>Оформление картотек опытов, пальчиковых игр,  стихов, загадок о воде.</vt:lpstr>
      <vt:lpstr>Анкетирование родителей, анализ анкетирования</vt:lpstr>
      <vt:lpstr>Презентация PowerPoint</vt:lpstr>
      <vt:lpstr> Беседа: «Кому нужна вода?» </vt:lpstr>
      <vt:lpstr>Игры с водой</vt:lpstr>
      <vt:lpstr>  Целевые экскурсии с воспитанниками </vt:lpstr>
      <vt:lpstr>      Экспериментирование  «Детское экспериментирование претендует на роль ведущей деятельности в период дошкольного развития ребенка»  Н.Н. Поддьяков </vt:lpstr>
      <vt:lpstr>Знакомство со свойствами воды во время прогулок.</vt:lpstr>
      <vt:lpstr>Знакомство со свойствами воды в группе</vt:lpstr>
      <vt:lpstr> «Цветной дождь»</vt:lpstr>
      <vt:lpstr> «Окрашивание воды и изготовление цветных льдинок»</vt:lpstr>
      <vt:lpstr>«Шагающая вода»</vt:lpstr>
      <vt:lpstr> «Как можно очистить грязную воду»</vt:lpstr>
      <vt:lpstr> « Как и чем можно собрать пролитую воду» </vt:lpstr>
      <vt:lpstr>ИЗО - деятельность</vt:lpstr>
      <vt:lpstr>ИЗО -деятельность</vt:lpstr>
      <vt:lpstr>Эксперимент- наблюдение за ветками берёзы, ивы. </vt:lpstr>
      <vt:lpstr>Презентация PowerPoint</vt:lpstr>
      <vt:lpstr>Экспериментирование в домашних условиях</vt:lpstr>
      <vt:lpstr> Изменение формы предметов, определение плавучести предмета и увеличение объема воды в емкости за счет погружения предмета.</vt:lpstr>
      <vt:lpstr>Презентация PowerPoint</vt:lpstr>
      <vt:lpstr>Экономный расход воды в домашних условиях</vt:lpstr>
      <vt:lpstr>Изготовление игрового Лэпбука «Вода – это жизнь»</vt:lpstr>
      <vt:lpstr> Заключительный этап Игры с логическим экраном и Лэпбуком</vt:lpstr>
      <vt:lpstr>22 марта – Всемирный день воды. </vt:lpstr>
      <vt:lpstr>Буклет для родителей и общественности</vt:lpstr>
      <vt:lpstr>Презентация PowerPoint</vt:lpstr>
      <vt:lpstr>Отзывы родителей о проекте</vt:lpstr>
      <vt:lpstr>Педагогическая диагностика.</vt:lpstr>
      <vt:lpstr>Результаты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126</cp:revision>
  <dcterms:created xsi:type="dcterms:W3CDTF">2024-01-12T08:09:21Z</dcterms:created>
  <dcterms:modified xsi:type="dcterms:W3CDTF">2025-01-15T05:54:41Z</dcterms:modified>
</cp:coreProperties>
</file>