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07" r:id="rId3"/>
    <p:sldId id="308" r:id="rId4"/>
    <p:sldId id="281" r:id="rId5"/>
    <p:sldId id="282" r:id="rId6"/>
    <p:sldId id="283" r:id="rId7"/>
    <p:sldId id="287" r:id="rId8"/>
    <p:sldId id="311" r:id="rId9"/>
    <p:sldId id="284" r:id="rId10"/>
    <p:sldId id="285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9" r:id="rId28"/>
    <p:sldId id="310" r:id="rId29"/>
    <p:sldId id="304" r:id="rId30"/>
    <p:sldId id="305" r:id="rId31"/>
    <p:sldId id="30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498" y="17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3A451-9B6F-42CD-867D-85795297B2A8}" type="doc">
      <dgm:prSet loTypeId="urn:microsoft.com/office/officeart/2005/8/layout/defaul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A39E15D-CCAF-461B-BA31-8760928B3200}">
      <dgm:prSet phldrT="[Текст]"/>
      <dgm:spPr/>
      <dgm:t>
        <a:bodyPr/>
        <a:lstStyle/>
        <a:p>
          <a:r>
            <a:rPr lang="ru-RU" dirty="0"/>
            <a:t>повышения квалификации и профессионального мастерства;</a:t>
          </a:r>
        </a:p>
      </dgm:t>
    </dgm:pt>
    <dgm:pt modelId="{050568E2-6D49-4BE8-AA72-7C9DC2ED704E}" type="parTrans" cxnId="{E0C9B09F-E8C1-4868-A024-65CDB6D7CE79}">
      <dgm:prSet/>
      <dgm:spPr/>
      <dgm:t>
        <a:bodyPr/>
        <a:lstStyle/>
        <a:p>
          <a:endParaRPr lang="ru-RU"/>
        </a:p>
      </dgm:t>
    </dgm:pt>
    <dgm:pt modelId="{7DAA5E02-2AD1-4EE5-B533-37A3DD250F11}" type="sibTrans" cxnId="{E0C9B09F-E8C1-4868-A024-65CDB6D7CE79}">
      <dgm:prSet/>
      <dgm:spPr/>
      <dgm:t>
        <a:bodyPr/>
        <a:lstStyle/>
        <a:p>
          <a:endParaRPr lang="ru-RU"/>
        </a:p>
      </dgm:t>
    </dgm:pt>
    <dgm:pt modelId="{F03A139A-F5B3-4E9E-8D6A-9B69E77AFE11}">
      <dgm:prSet phldrT="[Текст]"/>
      <dgm:spPr/>
      <dgm:t>
        <a:bodyPr/>
        <a:lstStyle/>
        <a:p>
          <a:r>
            <a:rPr lang="ru-RU" dirty="0"/>
            <a:t>информационно-методическая работа;</a:t>
          </a:r>
        </a:p>
      </dgm:t>
    </dgm:pt>
    <dgm:pt modelId="{D91C038B-A377-4958-A3D6-CC01ED9FAC21}" type="parTrans" cxnId="{14F1C270-05D7-4299-9EF1-3E372F7BC1CF}">
      <dgm:prSet/>
      <dgm:spPr/>
      <dgm:t>
        <a:bodyPr/>
        <a:lstStyle/>
        <a:p>
          <a:endParaRPr lang="ru-RU"/>
        </a:p>
      </dgm:t>
    </dgm:pt>
    <dgm:pt modelId="{F3C33407-742E-4862-ADAF-3A23FC848A99}" type="sibTrans" cxnId="{14F1C270-05D7-4299-9EF1-3E372F7BC1CF}">
      <dgm:prSet/>
      <dgm:spPr/>
      <dgm:t>
        <a:bodyPr/>
        <a:lstStyle/>
        <a:p>
          <a:endParaRPr lang="ru-RU"/>
        </a:p>
      </dgm:t>
    </dgm:pt>
    <dgm:pt modelId="{757BE464-0108-42FD-B337-1D2D60A1E52C}">
      <dgm:prSet phldrT="[Текст]"/>
      <dgm:spPr/>
      <dgm:t>
        <a:bodyPr/>
        <a:lstStyle/>
        <a:p>
          <a:r>
            <a:rPr lang="ru-RU" dirty="0"/>
            <a:t>обобщение, представление и распространение опыта инновационной деятельности;</a:t>
          </a:r>
        </a:p>
      </dgm:t>
    </dgm:pt>
    <dgm:pt modelId="{86583B93-1768-4820-95D6-E1FCEFC1C446}" type="parTrans" cxnId="{938C7F2D-A3F7-423D-9F06-7666AA654343}">
      <dgm:prSet/>
      <dgm:spPr/>
      <dgm:t>
        <a:bodyPr/>
        <a:lstStyle/>
        <a:p>
          <a:endParaRPr lang="ru-RU"/>
        </a:p>
      </dgm:t>
    </dgm:pt>
    <dgm:pt modelId="{67804025-EE11-42B8-86F7-A40E561E33EC}" type="sibTrans" cxnId="{938C7F2D-A3F7-423D-9F06-7666AA654343}">
      <dgm:prSet/>
      <dgm:spPr/>
      <dgm:t>
        <a:bodyPr/>
        <a:lstStyle/>
        <a:p>
          <a:endParaRPr lang="ru-RU"/>
        </a:p>
      </dgm:t>
    </dgm:pt>
    <dgm:pt modelId="{1CA36635-3D3D-4352-97B6-E8465EFAC246}" type="pres">
      <dgm:prSet presAssocID="{5D93A451-9B6F-42CD-867D-85795297B2A8}" presName="diagram" presStyleCnt="0">
        <dgm:presLayoutVars>
          <dgm:dir/>
          <dgm:resizeHandles val="exact"/>
        </dgm:presLayoutVars>
      </dgm:prSet>
      <dgm:spPr/>
    </dgm:pt>
    <dgm:pt modelId="{10A2A4A6-BFD1-4EDE-8C5D-A4C8F53E10B3}" type="pres">
      <dgm:prSet presAssocID="{6A39E15D-CCAF-461B-BA31-8760928B3200}" presName="node" presStyleLbl="node1" presStyleIdx="0" presStyleCnt="3">
        <dgm:presLayoutVars>
          <dgm:bulletEnabled val="1"/>
        </dgm:presLayoutVars>
      </dgm:prSet>
      <dgm:spPr/>
    </dgm:pt>
    <dgm:pt modelId="{BE06899F-D767-4457-ACCC-8F615F275C7D}" type="pres">
      <dgm:prSet presAssocID="{7DAA5E02-2AD1-4EE5-B533-37A3DD250F11}" presName="sibTrans" presStyleCnt="0"/>
      <dgm:spPr/>
    </dgm:pt>
    <dgm:pt modelId="{0DBDBA1C-759D-478E-B1D2-F4F047C913EF}" type="pres">
      <dgm:prSet presAssocID="{F03A139A-F5B3-4E9E-8D6A-9B69E77AFE11}" presName="node" presStyleLbl="node1" presStyleIdx="1" presStyleCnt="3">
        <dgm:presLayoutVars>
          <dgm:bulletEnabled val="1"/>
        </dgm:presLayoutVars>
      </dgm:prSet>
      <dgm:spPr/>
    </dgm:pt>
    <dgm:pt modelId="{FE7CCF51-1AD0-4087-8441-A7C6DBDE766C}" type="pres">
      <dgm:prSet presAssocID="{F3C33407-742E-4862-ADAF-3A23FC848A99}" presName="sibTrans" presStyleCnt="0"/>
      <dgm:spPr/>
    </dgm:pt>
    <dgm:pt modelId="{07931180-E306-4D10-BDC3-DD5E87A8C0F5}" type="pres">
      <dgm:prSet presAssocID="{757BE464-0108-42FD-B337-1D2D60A1E52C}" presName="node" presStyleLbl="node1" presStyleIdx="2" presStyleCnt="3">
        <dgm:presLayoutVars>
          <dgm:bulletEnabled val="1"/>
        </dgm:presLayoutVars>
      </dgm:prSet>
      <dgm:spPr/>
    </dgm:pt>
  </dgm:ptLst>
  <dgm:cxnLst>
    <dgm:cxn modelId="{929DDE04-F1B5-40E9-A0BE-A5E69E2DF039}" type="presOf" srcId="{6A39E15D-CCAF-461B-BA31-8760928B3200}" destId="{10A2A4A6-BFD1-4EDE-8C5D-A4C8F53E10B3}" srcOrd="0" destOrd="0" presId="urn:microsoft.com/office/officeart/2005/8/layout/default"/>
    <dgm:cxn modelId="{8D548A1F-1DB2-4988-A19A-EA19A88D0E3C}" type="presOf" srcId="{F03A139A-F5B3-4E9E-8D6A-9B69E77AFE11}" destId="{0DBDBA1C-759D-478E-B1D2-F4F047C913EF}" srcOrd="0" destOrd="0" presId="urn:microsoft.com/office/officeart/2005/8/layout/default"/>
    <dgm:cxn modelId="{938C7F2D-A3F7-423D-9F06-7666AA654343}" srcId="{5D93A451-9B6F-42CD-867D-85795297B2A8}" destId="{757BE464-0108-42FD-B337-1D2D60A1E52C}" srcOrd="2" destOrd="0" parTransId="{86583B93-1768-4820-95D6-E1FCEFC1C446}" sibTransId="{67804025-EE11-42B8-86F7-A40E561E33EC}"/>
    <dgm:cxn modelId="{A445DB69-645F-408A-87D6-8F39251A31CC}" type="presOf" srcId="{5D93A451-9B6F-42CD-867D-85795297B2A8}" destId="{1CA36635-3D3D-4352-97B6-E8465EFAC246}" srcOrd="0" destOrd="0" presId="urn:microsoft.com/office/officeart/2005/8/layout/default"/>
    <dgm:cxn modelId="{14F1C270-05D7-4299-9EF1-3E372F7BC1CF}" srcId="{5D93A451-9B6F-42CD-867D-85795297B2A8}" destId="{F03A139A-F5B3-4E9E-8D6A-9B69E77AFE11}" srcOrd="1" destOrd="0" parTransId="{D91C038B-A377-4958-A3D6-CC01ED9FAC21}" sibTransId="{F3C33407-742E-4862-ADAF-3A23FC848A99}"/>
    <dgm:cxn modelId="{41CCE193-33F5-462B-8E02-2CB38953CEFE}" type="presOf" srcId="{757BE464-0108-42FD-B337-1D2D60A1E52C}" destId="{07931180-E306-4D10-BDC3-DD5E87A8C0F5}" srcOrd="0" destOrd="0" presId="urn:microsoft.com/office/officeart/2005/8/layout/default"/>
    <dgm:cxn modelId="{E0C9B09F-E8C1-4868-A024-65CDB6D7CE79}" srcId="{5D93A451-9B6F-42CD-867D-85795297B2A8}" destId="{6A39E15D-CCAF-461B-BA31-8760928B3200}" srcOrd="0" destOrd="0" parTransId="{050568E2-6D49-4BE8-AA72-7C9DC2ED704E}" sibTransId="{7DAA5E02-2AD1-4EE5-B533-37A3DD250F11}"/>
    <dgm:cxn modelId="{B0C930A8-0137-40F5-A971-D9F7F35657F8}" type="presParOf" srcId="{1CA36635-3D3D-4352-97B6-E8465EFAC246}" destId="{10A2A4A6-BFD1-4EDE-8C5D-A4C8F53E10B3}" srcOrd="0" destOrd="0" presId="urn:microsoft.com/office/officeart/2005/8/layout/default"/>
    <dgm:cxn modelId="{77EC02EE-D8B6-4329-8EAF-82A58D96DC6B}" type="presParOf" srcId="{1CA36635-3D3D-4352-97B6-E8465EFAC246}" destId="{BE06899F-D767-4457-ACCC-8F615F275C7D}" srcOrd="1" destOrd="0" presId="urn:microsoft.com/office/officeart/2005/8/layout/default"/>
    <dgm:cxn modelId="{2A57F659-28E9-422C-A128-393F055A87C6}" type="presParOf" srcId="{1CA36635-3D3D-4352-97B6-E8465EFAC246}" destId="{0DBDBA1C-759D-478E-B1D2-F4F047C913EF}" srcOrd="2" destOrd="0" presId="urn:microsoft.com/office/officeart/2005/8/layout/default"/>
    <dgm:cxn modelId="{F9A6BD0C-8132-4C9C-A56D-0414EA496874}" type="presParOf" srcId="{1CA36635-3D3D-4352-97B6-E8465EFAC246}" destId="{FE7CCF51-1AD0-4087-8441-A7C6DBDE766C}" srcOrd="3" destOrd="0" presId="urn:microsoft.com/office/officeart/2005/8/layout/default"/>
    <dgm:cxn modelId="{096865F7-30E7-4F50-B1F3-D2863141FA01}" type="presParOf" srcId="{1CA36635-3D3D-4352-97B6-E8465EFAC246}" destId="{07931180-E306-4D10-BDC3-DD5E87A8C0F5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2F625F1-181D-4895-9BBB-989E2184E21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352411D-4CED-4B1F-8107-2E6A7761A4D0}">
      <dgm:prSet phldrT="[Текст]"/>
      <dgm:spPr/>
      <dgm:t>
        <a:bodyPr/>
        <a:lstStyle/>
        <a:p>
          <a:r>
            <a:rPr lang="ru-RU" dirty="0"/>
            <a:t>Формы МР: классификация</a:t>
          </a:r>
        </a:p>
      </dgm:t>
    </dgm:pt>
    <dgm:pt modelId="{7F2A0D24-9719-40A9-BDFE-25C19CEC85AA}" type="parTrans" cxnId="{DE3CDF2A-A9FF-4FD5-AF99-3EFAF4B41640}">
      <dgm:prSet/>
      <dgm:spPr/>
      <dgm:t>
        <a:bodyPr/>
        <a:lstStyle/>
        <a:p>
          <a:endParaRPr lang="ru-RU"/>
        </a:p>
      </dgm:t>
    </dgm:pt>
    <dgm:pt modelId="{2FF143C3-15A8-4CDB-A166-9386FDD0D56C}" type="sibTrans" cxnId="{DE3CDF2A-A9FF-4FD5-AF99-3EFAF4B41640}">
      <dgm:prSet/>
      <dgm:spPr/>
      <dgm:t>
        <a:bodyPr/>
        <a:lstStyle/>
        <a:p>
          <a:endParaRPr lang="ru-RU"/>
        </a:p>
      </dgm:t>
    </dgm:pt>
    <dgm:pt modelId="{47C1FFFD-3A9E-4FFF-A895-7198C30A7303}">
      <dgm:prSet phldrT="[Текст]"/>
      <dgm:spPr/>
      <dgm:t>
        <a:bodyPr/>
        <a:lstStyle/>
        <a:p>
          <a:r>
            <a:rPr lang="ru-RU" dirty="0"/>
            <a:t>Групповые: работа научно-методического совета (повышение научно-теоретического уровня сотрудников), педагогические гостиные (передача знаний, опыта молодым специалистам),открытые мероприятия. </a:t>
          </a:r>
        </a:p>
      </dgm:t>
    </dgm:pt>
    <dgm:pt modelId="{2EE5336B-28BB-4C88-806A-0C71FCD7F48D}" type="parTrans" cxnId="{B92D6EF1-CA48-49F4-9A76-AB971D589DCF}">
      <dgm:prSet/>
      <dgm:spPr/>
      <dgm:t>
        <a:bodyPr/>
        <a:lstStyle/>
        <a:p>
          <a:endParaRPr lang="ru-RU"/>
        </a:p>
      </dgm:t>
    </dgm:pt>
    <dgm:pt modelId="{3EF7FD70-6838-4DBB-B0C5-0A887298C811}" type="sibTrans" cxnId="{B92D6EF1-CA48-49F4-9A76-AB971D589DCF}">
      <dgm:prSet/>
      <dgm:spPr/>
      <dgm:t>
        <a:bodyPr/>
        <a:lstStyle/>
        <a:p>
          <a:endParaRPr lang="ru-RU"/>
        </a:p>
      </dgm:t>
    </dgm:pt>
    <dgm:pt modelId="{27B155DE-6086-4F70-8DBE-32C37187715E}">
      <dgm:prSet phldrT="[Текст]"/>
      <dgm:spPr/>
      <dgm:t>
        <a:bodyPr/>
        <a:lstStyle/>
        <a:p>
          <a:r>
            <a:rPr lang="ru-RU" dirty="0"/>
            <a:t>Коллективные: Педагогические  советы ОУ, конкурсы педагогического мастерства, лекции по различным психолого-педагогическим проблемам, отчеты по самообразованию в виде докладов, рефератов, дидактических и методических пособий,  обсуждение новейших педагогических методик, технологий, открытых занятий, учебных пособий, работа коллектива над общей методической темой. </a:t>
          </a:r>
        </a:p>
      </dgm:t>
    </dgm:pt>
    <dgm:pt modelId="{F6BA4AD7-2FF2-4AD3-85BC-198096EB174C}" type="parTrans" cxnId="{7ED4F9D6-6713-47BC-A0B2-F0EB24359A2D}">
      <dgm:prSet/>
      <dgm:spPr/>
      <dgm:t>
        <a:bodyPr/>
        <a:lstStyle/>
        <a:p>
          <a:endParaRPr lang="ru-RU"/>
        </a:p>
      </dgm:t>
    </dgm:pt>
    <dgm:pt modelId="{2FF132F9-F8B7-4166-ACEC-8CF1F7A25051}" type="sibTrans" cxnId="{7ED4F9D6-6713-47BC-A0B2-F0EB24359A2D}">
      <dgm:prSet/>
      <dgm:spPr/>
      <dgm:t>
        <a:bodyPr/>
        <a:lstStyle/>
        <a:p>
          <a:endParaRPr lang="ru-RU"/>
        </a:p>
      </dgm:t>
    </dgm:pt>
    <dgm:pt modelId="{2C4D6552-BD59-4DF5-8006-8DA4534E97B0}">
      <dgm:prSet phldrT="[Текст]"/>
      <dgm:spPr/>
      <dgm:t>
        <a:bodyPr/>
        <a:lstStyle/>
        <a:p>
          <a:r>
            <a:rPr lang="ru-RU" dirty="0"/>
            <a:t>Индивидуальные: консультации, самообразование, работа над индивидуальной методической темой. </a:t>
          </a:r>
        </a:p>
      </dgm:t>
    </dgm:pt>
    <dgm:pt modelId="{A8DC42C6-E9DD-4E97-9475-C8C858867C0E}" type="parTrans" cxnId="{6F0B917B-C9B7-41C6-8177-76B02E865829}">
      <dgm:prSet/>
      <dgm:spPr/>
      <dgm:t>
        <a:bodyPr/>
        <a:lstStyle/>
        <a:p>
          <a:endParaRPr lang="ru-RU"/>
        </a:p>
      </dgm:t>
    </dgm:pt>
    <dgm:pt modelId="{BA50DF91-9588-47F2-AECC-870985BB04AC}" type="sibTrans" cxnId="{6F0B917B-C9B7-41C6-8177-76B02E865829}">
      <dgm:prSet/>
      <dgm:spPr/>
      <dgm:t>
        <a:bodyPr/>
        <a:lstStyle/>
        <a:p>
          <a:endParaRPr lang="ru-RU"/>
        </a:p>
      </dgm:t>
    </dgm:pt>
    <dgm:pt modelId="{1B99A1B1-1420-4CA9-82DE-640EE5C1B081}" type="pres">
      <dgm:prSet presAssocID="{E2F625F1-181D-4895-9BBB-989E2184E21C}" presName="linear" presStyleCnt="0">
        <dgm:presLayoutVars>
          <dgm:animLvl val="lvl"/>
          <dgm:resizeHandles val="exact"/>
        </dgm:presLayoutVars>
      </dgm:prSet>
      <dgm:spPr/>
    </dgm:pt>
    <dgm:pt modelId="{CC05E555-378F-43AB-94B1-93360ECBE2E8}" type="pres">
      <dgm:prSet presAssocID="{6352411D-4CED-4B1F-8107-2E6A7761A4D0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884AD524-6249-41C5-A52B-884E4ADE2CBC}" type="pres">
      <dgm:prSet presAssocID="{6352411D-4CED-4B1F-8107-2E6A7761A4D0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DE3CDF2A-A9FF-4FD5-AF99-3EFAF4B41640}" srcId="{E2F625F1-181D-4895-9BBB-989E2184E21C}" destId="{6352411D-4CED-4B1F-8107-2E6A7761A4D0}" srcOrd="0" destOrd="0" parTransId="{7F2A0D24-9719-40A9-BDFE-25C19CEC85AA}" sibTransId="{2FF143C3-15A8-4CDB-A166-9386FDD0D56C}"/>
    <dgm:cxn modelId="{6F0B917B-C9B7-41C6-8177-76B02E865829}" srcId="{6352411D-4CED-4B1F-8107-2E6A7761A4D0}" destId="{2C4D6552-BD59-4DF5-8006-8DA4534E97B0}" srcOrd="0" destOrd="0" parTransId="{A8DC42C6-E9DD-4E97-9475-C8C858867C0E}" sibTransId="{BA50DF91-9588-47F2-AECC-870985BB04AC}"/>
    <dgm:cxn modelId="{3C24F69F-EA12-41C6-AB05-BFB08E83F38C}" type="presOf" srcId="{2C4D6552-BD59-4DF5-8006-8DA4534E97B0}" destId="{884AD524-6249-41C5-A52B-884E4ADE2CBC}" srcOrd="0" destOrd="0" presId="urn:microsoft.com/office/officeart/2005/8/layout/vList2"/>
    <dgm:cxn modelId="{AE405EC4-A64C-4D7F-BA6C-3EDDD194C0D7}" type="presOf" srcId="{6352411D-4CED-4B1F-8107-2E6A7761A4D0}" destId="{CC05E555-378F-43AB-94B1-93360ECBE2E8}" srcOrd="0" destOrd="0" presId="urn:microsoft.com/office/officeart/2005/8/layout/vList2"/>
    <dgm:cxn modelId="{963286C5-A9B6-45DA-A839-7F1B16D4D397}" type="presOf" srcId="{27B155DE-6086-4F70-8DBE-32C37187715E}" destId="{884AD524-6249-41C5-A52B-884E4ADE2CBC}" srcOrd="0" destOrd="2" presId="urn:microsoft.com/office/officeart/2005/8/layout/vList2"/>
    <dgm:cxn modelId="{7ED4F9D6-6713-47BC-A0B2-F0EB24359A2D}" srcId="{6352411D-4CED-4B1F-8107-2E6A7761A4D0}" destId="{27B155DE-6086-4F70-8DBE-32C37187715E}" srcOrd="2" destOrd="0" parTransId="{F6BA4AD7-2FF2-4AD3-85BC-198096EB174C}" sibTransId="{2FF132F9-F8B7-4166-ACEC-8CF1F7A25051}"/>
    <dgm:cxn modelId="{2AEC14E5-D0B3-4723-AD79-4D5A12BF24D4}" type="presOf" srcId="{E2F625F1-181D-4895-9BBB-989E2184E21C}" destId="{1B99A1B1-1420-4CA9-82DE-640EE5C1B081}" srcOrd="0" destOrd="0" presId="urn:microsoft.com/office/officeart/2005/8/layout/vList2"/>
    <dgm:cxn modelId="{B92D6EF1-CA48-49F4-9A76-AB971D589DCF}" srcId="{6352411D-4CED-4B1F-8107-2E6A7761A4D0}" destId="{47C1FFFD-3A9E-4FFF-A895-7198C30A7303}" srcOrd="1" destOrd="0" parTransId="{2EE5336B-28BB-4C88-806A-0C71FCD7F48D}" sibTransId="{3EF7FD70-6838-4DBB-B0C5-0A887298C811}"/>
    <dgm:cxn modelId="{3308C8FE-7F84-4756-860B-87309D709C44}" type="presOf" srcId="{47C1FFFD-3A9E-4FFF-A895-7198C30A7303}" destId="{884AD524-6249-41C5-A52B-884E4ADE2CBC}" srcOrd="0" destOrd="1" presId="urn:microsoft.com/office/officeart/2005/8/layout/vList2"/>
    <dgm:cxn modelId="{2460928C-4427-4836-8B1F-F011A9449AA4}" type="presParOf" srcId="{1B99A1B1-1420-4CA9-82DE-640EE5C1B081}" destId="{CC05E555-378F-43AB-94B1-93360ECBE2E8}" srcOrd="0" destOrd="0" presId="urn:microsoft.com/office/officeart/2005/8/layout/vList2"/>
    <dgm:cxn modelId="{7CAB5D88-8D8F-465F-A151-73994185CADA}" type="presParOf" srcId="{1B99A1B1-1420-4CA9-82DE-640EE5C1B081}" destId="{884AD524-6249-41C5-A52B-884E4ADE2CBC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A2A4A6-BFD1-4EDE-8C5D-A4C8F53E10B3}">
      <dsp:nvSpPr>
        <dsp:cNvPr id="0" name=""/>
        <dsp:cNvSpPr/>
      </dsp:nvSpPr>
      <dsp:spPr>
        <a:xfrm>
          <a:off x="744" y="145603"/>
          <a:ext cx="2902148" cy="174128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2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2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повышения квалификации и профессионального мастерства;</a:t>
          </a:r>
        </a:p>
      </dsp:txBody>
      <dsp:txXfrm>
        <a:off x="744" y="145603"/>
        <a:ext cx="2902148" cy="1741289"/>
      </dsp:txXfrm>
    </dsp:sp>
    <dsp:sp modelId="{0DBDBA1C-759D-478E-B1D2-F4F047C913EF}">
      <dsp:nvSpPr>
        <dsp:cNvPr id="0" name=""/>
        <dsp:cNvSpPr/>
      </dsp:nvSpPr>
      <dsp:spPr>
        <a:xfrm>
          <a:off x="3193107" y="145603"/>
          <a:ext cx="2902148" cy="174128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3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3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информационно-методическая работа;</a:t>
          </a:r>
        </a:p>
      </dsp:txBody>
      <dsp:txXfrm>
        <a:off x="3193107" y="145603"/>
        <a:ext cx="2902148" cy="1741289"/>
      </dsp:txXfrm>
    </dsp:sp>
    <dsp:sp modelId="{07931180-E306-4D10-BDC3-DD5E87A8C0F5}">
      <dsp:nvSpPr>
        <dsp:cNvPr id="0" name=""/>
        <dsp:cNvSpPr/>
      </dsp:nvSpPr>
      <dsp:spPr>
        <a:xfrm>
          <a:off x="1596925" y="2177107"/>
          <a:ext cx="2902148" cy="174128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85000"/>
                <a:satMod val="130000"/>
              </a:schemeClr>
            </a:gs>
            <a:gs pos="34000">
              <a:schemeClr val="accent4">
                <a:hueOff val="0"/>
                <a:satOff val="0"/>
                <a:lumOff val="0"/>
                <a:alphaOff val="0"/>
                <a:shade val="87000"/>
                <a:satMod val="125000"/>
              </a:schemeClr>
            </a:gs>
            <a:gs pos="70000">
              <a:schemeClr val="accent4">
                <a:hueOff val="0"/>
                <a:satOff val="0"/>
                <a:lumOff val="0"/>
                <a:alphaOff val="0"/>
                <a:tint val="100000"/>
                <a:shade val="90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>
          <a:outerShdw blurRad="38100" dist="25400" dir="2700000" algn="br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200" kern="1200" dirty="0"/>
            <a:t>обобщение, представление и распространение опыта инновационной деятельности;</a:t>
          </a:r>
        </a:p>
      </dsp:txBody>
      <dsp:txXfrm>
        <a:off x="1596925" y="2177107"/>
        <a:ext cx="2902148" cy="174128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5E555-378F-43AB-94B1-93360ECBE2E8}">
      <dsp:nvSpPr>
        <dsp:cNvPr id="0" name=""/>
        <dsp:cNvSpPr/>
      </dsp:nvSpPr>
      <dsp:spPr>
        <a:xfrm>
          <a:off x="0" y="203162"/>
          <a:ext cx="8434873" cy="6236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kern="1200" dirty="0"/>
            <a:t>Формы МР: классификация</a:t>
          </a:r>
        </a:p>
      </dsp:txBody>
      <dsp:txXfrm>
        <a:off x="30442" y="233604"/>
        <a:ext cx="8373989" cy="562726"/>
      </dsp:txXfrm>
    </dsp:sp>
    <dsp:sp modelId="{884AD524-6249-41C5-A52B-884E4ADE2CBC}">
      <dsp:nvSpPr>
        <dsp:cNvPr id="0" name=""/>
        <dsp:cNvSpPr/>
      </dsp:nvSpPr>
      <dsp:spPr>
        <a:xfrm>
          <a:off x="0" y="826772"/>
          <a:ext cx="8434873" cy="3552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7807" tIns="33020" rIns="184912" bIns="33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Индивидуальные: консультации, самообразование, работа над индивидуальной методической темой.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Групповые: работа научно-методического совета (повышение научно-теоретического уровня сотрудников), педагогические гостиные (передача знаний, опыта молодым специалистам),открытые мероприятия. 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ru-RU" sz="2000" kern="1200" dirty="0"/>
            <a:t>Коллективные: Педагогические  советы ОУ, конкурсы педагогического мастерства, лекции по различным психолого-педагогическим проблемам, отчеты по самообразованию в виде докладов, рефератов, дидактических и методических пособий,  обсуждение новейших педагогических методик, технологий, открытых занятий, учебных пособий, работа коллектива над общей методической темой. </a:t>
          </a:r>
        </a:p>
      </dsp:txBody>
      <dsp:txXfrm>
        <a:off x="0" y="826772"/>
        <a:ext cx="8434873" cy="3552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34366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52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13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7523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288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100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920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920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499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66106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313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827D2C4-6FEF-4124-B80A-72140E49B4F2}" type="datetimeFigureOut">
              <a:rPr lang="ru-RU" smtClean="0"/>
              <a:t>22.01.2018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9B40CD3-8204-4938-B385-0D225F177363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3480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ds25centerspb.ru/eor" TargetMode="External"/><Relationship Id="rId2" Type="http://schemas.openxmlformats.org/officeDocument/2006/relationships/hyperlink" Target="http://vasdou037.ukit.me/matierialnotiekhnichieskoie_obiespiechieniie_i_osnashchiennost_obrazovatielnogho_protsiessa" TargetMode="Externa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3D3B0-6426-4DD0-9439-18BCB5C3F6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26672" y="1699022"/>
            <a:ext cx="7319865" cy="2657208"/>
          </a:xfrm>
        </p:spPr>
        <p:txBody>
          <a:bodyPr>
            <a:noAutofit/>
          </a:bodyPr>
          <a:lstStyle/>
          <a:p>
            <a:r>
              <a:rPr lang="ru-RU" sz="2100" dirty="0"/>
              <a:t>Тема: Методическая деятельность ДОО (цель, задачи методической работы, структура и содержание методической работы, направления совершенствования качества образовательного процесса в ДОО, банк нормативных актов, ЛНА, ЭОР)</a:t>
            </a:r>
            <a:br>
              <a:rPr lang="ru-RU" sz="2100" dirty="0"/>
            </a:br>
            <a:endParaRPr lang="ru-RU" sz="21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E948CFF3-995E-494B-A4BA-99C0E8203D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12775" y="4758928"/>
            <a:ext cx="6858000" cy="1241822"/>
          </a:xfrm>
        </p:spPr>
        <p:txBody>
          <a:bodyPr/>
          <a:lstStyle/>
          <a:p>
            <a:pPr algn="r"/>
            <a:r>
              <a:rPr lang="ru-RU" dirty="0"/>
              <a:t>Лекция № 1</a:t>
            </a:r>
          </a:p>
        </p:txBody>
      </p:sp>
    </p:spTree>
    <p:extLst>
      <p:ext uri="{BB962C8B-B14F-4D97-AF65-F5344CB8AC3E}">
        <p14:creationId xmlns:p14="http://schemas.microsoft.com/office/powerpoint/2010/main" val="2365531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80472-3763-4AE7-A372-F591AB7C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546991-2FAD-41C0-A2DE-0AB67E1A2835}"/>
              </a:ext>
            </a:extLst>
          </p:cNvPr>
          <p:cNvSpPr/>
          <p:nvPr/>
        </p:nvSpPr>
        <p:spPr>
          <a:xfrm>
            <a:off x="503854" y="1737361"/>
            <a:ext cx="836955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kern="5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Формы методической работы, направленные на обобщение, представление и распространение опыта инновационной деятельности: </a:t>
            </a:r>
          </a:p>
          <a:p>
            <a:r>
              <a:rPr lang="ru-RU" dirty="0"/>
              <a:t>- научно-практические конференции; </a:t>
            </a:r>
          </a:p>
          <a:p>
            <a:r>
              <a:rPr lang="ru-RU" dirty="0"/>
              <a:t>- заседания научно-методического совета;</a:t>
            </a:r>
          </a:p>
          <a:p>
            <a:r>
              <a:rPr lang="ru-RU" dirty="0"/>
              <a:t>- пресс-конференции;</a:t>
            </a:r>
          </a:p>
          <a:p>
            <a:r>
              <a:rPr lang="ru-RU" dirty="0"/>
              <a:t>- групповые консультации; </a:t>
            </a:r>
          </a:p>
          <a:p>
            <a:r>
              <a:rPr lang="ru-RU" dirty="0"/>
              <a:t>- практические семинары по направлениям деятельности Образовательной организации;</a:t>
            </a:r>
          </a:p>
          <a:p>
            <a:r>
              <a:rPr lang="ru-RU" dirty="0"/>
              <a:t> - фестивали (например, педагогических технологий); </a:t>
            </a:r>
          </a:p>
          <a:p>
            <a:r>
              <a:rPr lang="ru-RU" dirty="0"/>
              <a:t>- открытые уроки; </a:t>
            </a:r>
          </a:p>
          <a:p>
            <a:r>
              <a:rPr lang="ru-RU" dirty="0"/>
              <a:t>- мастер-классы; </a:t>
            </a:r>
          </a:p>
          <a:p>
            <a:r>
              <a:rPr lang="ru-RU" dirty="0"/>
              <a:t>- творческие отчёты; </a:t>
            </a:r>
          </a:p>
          <a:p>
            <a:r>
              <a:rPr lang="ru-RU" dirty="0"/>
              <a:t>- презентация авторских разработок;</a:t>
            </a:r>
          </a:p>
          <a:p>
            <a:r>
              <a:rPr lang="ru-RU" dirty="0"/>
              <a:t>- публикация авторских разработок, тезисов докладов, статей, конспектов, сценариев мероприятий и др.; </a:t>
            </a:r>
          </a:p>
          <a:p>
            <a:r>
              <a:rPr lang="ru-RU" dirty="0"/>
              <a:t>- печатные издания Образовательной организации, в том числе на электронных носителях. </a:t>
            </a:r>
          </a:p>
        </p:txBody>
      </p:sp>
    </p:spTree>
    <p:extLst>
      <p:ext uri="{BB962C8B-B14F-4D97-AF65-F5344CB8AC3E}">
        <p14:creationId xmlns:p14="http://schemas.microsoft.com/office/powerpoint/2010/main" val="1781909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80472-3763-4AE7-A372-F591AB7C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3546991-2FAD-41C0-A2DE-0AB67E1A2835}"/>
              </a:ext>
            </a:extLst>
          </p:cNvPr>
          <p:cNvSpPr/>
          <p:nvPr/>
        </p:nvSpPr>
        <p:spPr>
          <a:xfrm>
            <a:off x="503854" y="1737361"/>
            <a:ext cx="8369558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Формы информационно-методической работы: </a:t>
            </a:r>
          </a:p>
          <a:p>
            <a:r>
              <a:rPr lang="ru-RU" dirty="0"/>
              <a:t>- формирование библиотечного фонда программно-методических материалов, научно- методической литературы в методическом кабинете Образовательной организации; </a:t>
            </a:r>
          </a:p>
          <a:p>
            <a:r>
              <a:rPr lang="ru-RU" dirty="0"/>
              <a:t>- обеспечение периодическими научно-методическими и специальными изданиями;</a:t>
            </a:r>
          </a:p>
          <a:p>
            <a:r>
              <a:rPr lang="ru-RU" dirty="0"/>
              <a:t> - создание банков программ, авторских разработок; </a:t>
            </a:r>
          </a:p>
          <a:p>
            <a:r>
              <a:rPr lang="ru-RU" dirty="0"/>
              <a:t>- создание картотек, медиатек; </a:t>
            </a:r>
          </a:p>
          <a:p>
            <a:r>
              <a:rPr lang="ru-RU" dirty="0"/>
              <a:t>- разработка памяток и рекомендаций по проведению анализов педагогической и управленческой деятельности по различным направлениям; </a:t>
            </a:r>
          </a:p>
          <a:p>
            <a:r>
              <a:rPr lang="ru-RU" dirty="0"/>
              <a:t>- организации научно- методической и опытно-экспериментальной работы; </a:t>
            </a:r>
          </a:p>
          <a:p>
            <a:r>
              <a:rPr lang="ru-RU" dirty="0"/>
              <a:t>- работа в сети Интернет (использование ресурса интернет как источника информации по определённой теме, переписка, получение информации о конкурсах, конференциях, семинарах, курсовой подготовке и др.); </a:t>
            </a:r>
          </a:p>
          <a:p>
            <a:r>
              <a:rPr lang="ru-RU" dirty="0"/>
              <a:t>- размещение информации о деятельности методической службы на официальном сайте Образовательной организации; </a:t>
            </a:r>
          </a:p>
          <a:p>
            <a:r>
              <a:rPr lang="ru-RU" dirty="0"/>
              <a:t>- освещение деятельности педагогических работников в СМИ.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39328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80472-3763-4AE7-A372-F591AB7C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03CF10D2-972B-4D0E-AF7E-1FDBF394D6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27231225"/>
              </p:ext>
            </p:extLst>
          </p:nvPr>
        </p:nvGraphicFramePr>
        <p:xfrm>
          <a:off x="438538" y="1737361"/>
          <a:ext cx="8434873" cy="45820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458235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14179"/>
            <a:ext cx="855617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Работа по повышению профессионального уровня педагогических работников: 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1. Оказание помощи педагогическим работникам на всех уровнях (от подготовки к образовательной деятельности до организации повышения квалификации).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2. Функции старшего воспитателя в повышении профессионального уровня работников:  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- ведет учет самообразования;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- курирует деятельность педагогов по реализации планов самообразования;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- оказывает консультативную и методическую помощь. 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3. Итог работы по теме повышения квалификации может быть представлен в форме: доклада; реферата; статьи в журнале; программы; дидактического материала; методического пособия. Форму педагог выбирает добровольно. Весь наработанный материал сдается старшему воспитателю и является доступным для использования другими педагогами.</a:t>
            </a:r>
          </a:p>
        </p:txBody>
      </p:sp>
    </p:spTree>
    <p:extLst>
      <p:ext uri="{BB962C8B-B14F-4D97-AF65-F5344CB8AC3E}">
        <p14:creationId xmlns:p14="http://schemas.microsoft.com/office/powerpoint/2010/main" val="656694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Организации работы по повышению квалификации педагогических кадров проводится по следующим направлениям:</a:t>
            </a:r>
          </a:p>
          <a:p>
            <a:r>
              <a:rPr lang="ru-RU" dirty="0"/>
              <a:t> 1. Предоставление педагогическим работникам необходимой информацию по основным направлениям развития обучающихся (программы, педагогические технологии, учебно-методическая литература);</a:t>
            </a:r>
          </a:p>
          <a:p>
            <a:r>
              <a:rPr lang="ru-RU" dirty="0"/>
              <a:t>2. Оказание помощи в подготовке работников к аттестации;</a:t>
            </a:r>
          </a:p>
          <a:p>
            <a:r>
              <a:rPr lang="ru-RU" dirty="0"/>
              <a:t>3. Оказание поддержки в инновационной деятельности;</a:t>
            </a:r>
          </a:p>
          <a:p>
            <a:r>
              <a:rPr lang="ru-RU" dirty="0"/>
              <a:t>4. Стимулирование профессиональной деятельности педагогов:</a:t>
            </a:r>
          </a:p>
          <a:p>
            <a:r>
              <a:rPr lang="ru-RU" dirty="0"/>
              <a:t>- переподготовка и курсы повышения квалификации; - аттестация; - психолого-педагогические и методические семинары; - мастер-классы; - конкурсы и фестивали педагогического мастерства;- конкурсы и фестивали для обучающихся; </a:t>
            </a:r>
          </a:p>
          <a:p>
            <a:r>
              <a:rPr lang="ru-RU" dirty="0"/>
              <a:t>- обобщение педагогического опыта: разработка методических рекомендаций, пособий, диагностических материалов; - открытые мероприятия; </a:t>
            </a:r>
          </a:p>
          <a:p>
            <a:r>
              <a:rPr lang="ru-RU" dirty="0"/>
              <a:t>- методические сообщения; - </a:t>
            </a:r>
            <a:r>
              <a:rPr lang="ru-RU" dirty="0" err="1"/>
              <a:t>взаимопосещение</a:t>
            </a:r>
            <a:r>
              <a:rPr lang="ru-RU" dirty="0"/>
              <a:t> образовательной деятельности;</a:t>
            </a:r>
          </a:p>
          <a:p>
            <a:r>
              <a:rPr lang="ru-RU" dirty="0"/>
              <a:t>- консультации. 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516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Работа по обновлению содержания и организационных форм образования обучающихся:</a:t>
            </a:r>
          </a:p>
          <a:p>
            <a:r>
              <a:rPr lang="ru-RU" dirty="0"/>
              <a:t>1. Достижение оптимальных результатов качества образования;</a:t>
            </a:r>
          </a:p>
          <a:p>
            <a:r>
              <a:rPr lang="ru-RU" dirty="0"/>
              <a:t>2. Пропаганда деятельности Образовательной организации в СМИ; </a:t>
            </a:r>
          </a:p>
          <a:p>
            <a:r>
              <a:rPr lang="ru-RU" dirty="0"/>
              <a:t>3. Поддержание деловых связей и сотрудничества со школами и учреждениями дополнительного образования.</a:t>
            </a:r>
          </a:p>
          <a:p>
            <a:r>
              <a:rPr lang="ru-RU" dirty="0"/>
              <a:t>4. Организация инновационной деятельности.</a:t>
            </a:r>
          </a:p>
          <a:p>
            <a:r>
              <a:rPr lang="ru-RU" dirty="0"/>
              <a:t>5. Корректировка и разработка новых локальных актов.</a:t>
            </a:r>
          </a:p>
          <a:p>
            <a:r>
              <a:rPr lang="ru-RU" dirty="0"/>
              <a:t>6. Совершенствование образовательных программ.</a:t>
            </a:r>
          </a:p>
          <a:p>
            <a:r>
              <a:rPr lang="ru-RU" dirty="0"/>
              <a:t>7. Применение в образовательном процессе инновационных методов и форм обучения: праздничные события; встречи; бинарные организованные формы образовательной деятельности и другое. </a:t>
            </a:r>
          </a:p>
          <a:p>
            <a:r>
              <a:rPr lang="ru-RU" dirty="0"/>
              <a:t>8. Привлечение новейших информационных средств обучения: создание видеофильмов, слайд-шоу в работе педагогов информационных технологий, совершенствование официального сайта Образовательной организации.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1487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Методическая работа по взаимодействию семьи и Учреждения: </a:t>
            </a:r>
          </a:p>
          <a:p>
            <a:pPr algn="just">
              <a:spcAft>
                <a:spcPts val="0"/>
              </a:spcAft>
            </a:pPr>
            <a:r>
              <a:rPr lang="ru-RU" dirty="0"/>
              <a:t>Цель работы с родителями (законными представителями): объединить усилия семьи и Образовательной организации, скоординировать их действия для решения поставленных задач, а также сформировать единое воспитательное пространство «семья-детский сад». </a:t>
            </a:r>
          </a:p>
          <a:p>
            <a:r>
              <a:rPr lang="ru-RU" sz="1600" dirty="0"/>
              <a:t>Задачи работы с родителями: </a:t>
            </a:r>
          </a:p>
          <a:p>
            <a:r>
              <a:rPr lang="ru-RU" sz="1600" dirty="0"/>
              <a:t> - создавать условия для формирования представлений у родителей (законных представителей) о содержании работы Учреждения, направленной на личностно-ориентированное развитие ребенка; </a:t>
            </a:r>
          </a:p>
          <a:p>
            <a:r>
              <a:rPr lang="ru-RU" sz="1600" dirty="0"/>
              <a:t>- создавать условия для участия родителей (законных представителей) в составлении индивидуальных программ (индивидуальная помощь, консультирование родителей и т.д.); - знакомить родителей (законных представителей) с результатами диагностики ребенка на разных возрастных этапах, перспективой его дальнейшего обучения и воспитания; </a:t>
            </a:r>
          </a:p>
          <a:p>
            <a:r>
              <a:rPr lang="ru-RU" sz="1600" dirty="0"/>
              <a:t>- оптимизировать работу с родителями (законными представителями) с помощью разнообразных методов и приемов, продолжить традиции семейных мастер-классов; </a:t>
            </a:r>
          </a:p>
          <a:p>
            <a:r>
              <a:rPr lang="ru-RU" sz="1600" dirty="0"/>
              <a:t>- обучать родителей (законных представителей) конкретным приемам и методам оздоровления, развития ребенка в разных видах деятельности. 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9934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Формы связи семьи и детского сада: </a:t>
            </a:r>
          </a:p>
          <a:p>
            <a:r>
              <a:rPr lang="ru-RU" sz="1400" dirty="0"/>
              <a:t>- </a:t>
            </a:r>
            <a:r>
              <a:rPr lang="ru-RU" sz="1400" dirty="0">
                <a:solidFill>
                  <a:srgbClr val="FF0000"/>
                </a:solidFill>
              </a:rPr>
              <a:t>коллективная: </a:t>
            </a:r>
          </a:p>
          <a:p>
            <a:pPr lvl="0"/>
            <a:r>
              <a:rPr lang="ru-RU" sz="1400" dirty="0"/>
              <a:t>общее родительское собрание;</a:t>
            </a:r>
          </a:p>
          <a:p>
            <a:pPr lvl="0"/>
            <a:r>
              <a:rPr lang="ru-RU" sz="1400" dirty="0"/>
              <a:t>совет родителей (законных представителей);</a:t>
            </a:r>
          </a:p>
          <a:p>
            <a:pPr lvl="0"/>
            <a:r>
              <a:rPr lang="ru-RU" sz="1400" dirty="0"/>
              <a:t>день открытых дверей; </a:t>
            </a:r>
          </a:p>
          <a:p>
            <a:pPr lvl="0"/>
            <a:r>
              <a:rPr lang="ru-RU" sz="1400" dirty="0"/>
              <a:t>праздничные события; </a:t>
            </a:r>
          </a:p>
          <a:p>
            <a:pPr lvl="0"/>
            <a:r>
              <a:rPr lang="ru-RU" sz="1400" dirty="0"/>
              <a:t>выставки творческих работ;</a:t>
            </a:r>
          </a:p>
          <a:p>
            <a:pPr lvl="0"/>
            <a:r>
              <a:rPr lang="ru-RU" sz="1400" dirty="0"/>
              <a:t>конкурсы; </a:t>
            </a:r>
          </a:p>
          <a:p>
            <a:pPr lvl="0"/>
            <a:r>
              <a:rPr lang="ru-RU" sz="1400" dirty="0"/>
              <a:t>социальные акции;</a:t>
            </a:r>
          </a:p>
          <a:p>
            <a:pPr lvl="0"/>
            <a:r>
              <a:rPr lang="ru-RU" sz="1400" dirty="0"/>
              <a:t>электронный журнал.</a:t>
            </a:r>
          </a:p>
          <a:p>
            <a:r>
              <a:rPr lang="ru-RU" sz="1400" dirty="0"/>
              <a:t>- </a:t>
            </a:r>
            <a:r>
              <a:rPr lang="ru-RU" sz="1400" dirty="0">
                <a:solidFill>
                  <a:srgbClr val="FF0000"/>
                </a:solidFill>
              </a:rPr>
              <a:t>групповая: </a:t>
            </a:r>
          </a:p>
          <a:p>
            <a:pPr lvl="0"/>
            <a:r>
              <a:rPr lang="ru-RU" sz="1400" dirty="0"/>
              <a:t>родительский комитет группы;</a:t>
            </a:r>
          </a:p>
          <a:p>
            <a:pPr lvl="0"/>
            <a:r>
              <a:rPr lang="ru-RU" sz="1400" dirty="0"/>
              <a:t>групповое родительское собрание;</a:t>
            </a:r>
          </a:p>
          <a:p>
            <a:pPr lvl="0"/>
            <a:r>
              <a:rPr lang="ru-RU" sz="1400" dirty="0"/>
              <a:t>беседа;</a:t>
            </a:r>
          </a:p>
          <a:p>
            <a:pPr lvl="0"/>
            <a:r>
              <a:rPr lang="ru-RU" sz="1400" dirty="0"/>
              <a:t>праздники;</a:t>
            </a:r>
          </a:p>
          <a:p>
            <a:pPr lvl="0"/>
            <a:r>
              <a:rPr lang="ru-RU" sz="1400" dirty="0"/>
              <a:t>проекты. </a:t>
            </a:r>
          </a:p>
          <a:p>
            <a:r>
              <a:rPr lang="ru-RU" sz="1400" dirty="0"/>
              <a:t>- </a:t>
            </a:r>
            <a:r>
              <a:rPr lang="ru-RU" sz="1400" dirty="0">
                <a:solidFill>
                  <a:srgbClr val="FF0000"/>
                </a:solidFill>
              </a:rPr>
              <a:t>индивидуальная: </a:t>
            </a:r>
          </a:p>
          <a:p>
            <a:pPr lvl="0"/>
            <a:r>
              <a:rPr lang="ru-RU" sz="1400" dirty="0"/>
              <a:t>консультации, </a:t>
            </a:r>
          </a:p>
          <a:p>
            <a:pPr lvl="0"/>
            <a:r>
              <a:rPr lang="ru-RU" sz="1400" dirty="0"/>
              <a:t>педагогические поручения, </a:t>
            </a:r>
          </a:p>
          <a:p>
            <a:pPr lvl="0"/>
            <a:r>
              <a:rPr lang="ru-RU" sz="1400" dirty="0"/>
              <a:t>поддержка семей во внешних конкурсах. </a:t>
            </a:r>
          </a:p>
          <a:p>
            <a:r>
              <a:rPr lang="ru-RU" sz="1400" dirty="0"/>
              <a:t> 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3634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/>
              <a:t>Участники методической работы: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старший воспитатель;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педагогические работники;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специалисты;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профессиональные сообщества педагогических работников; </a:t>
            </a:r>
          </a:p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dirty="0"/>
              <a:t>администрация Образовательной организации.</a:t>
            </a: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67745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Педагогические работники: </a:t>
            </a:r>
          </a:p>
          <a:p>
            <a:r>
              <a:rPr lang="ru-RU" sz="1200" dirty="0"/>
              <a:t>- участвуют в работе сетевых профессиональных сообществ; </a:t>
            </a:r>
          </a:p>
          <a:p>
            <a:r>
              <a:rPr lang="ru-RU" sz="1200" dirty="0"/>
              <a:t>- обсуждают педагогические проблемы и анализируют педагогическую деятельность на основе изучения своей работы и работы своих коллег;</a:t>
            </a:r>
          </a:p>
          <a:p>
            <a:r>
              <a:rPr lang="ru-RU" sz="1200" dirty="0"/>
              <a:t>- разрабатывают рабочие программы, технологии, приемы и способы работы с обучающимися; </a:t>
            </a:r>
          </a:p>
          <a:p>
            <a:r>
              <a:rPr lang="ru-RU" sz="1200" dirty="0"/>
              <a:t>- работают по авторским методикам, технологиям, программам, допущенным к использованию решением Педагогического совета Образовательного учреждения; </a:t>
            </a:r>
          </a:p>
          <a:p>
            <a:r>
              <a:rPr lang="ru-RU" sz="1200" dirty="0"/>
              <a:t>- составляют индивидуальные планы самообразования, в котором отражают основные направления и содержание работы в области самообразования в соответствии с выбранной методической темой; </a:t>
            </a:r>
          </a:p>
          <a:p>
            <a:r>
              <a:rPr lang="ru-RU" sz="1200" dirty="0"/>
              <a:t>- работают над самостоятельно выбранной методической темой; </a:t>
            </a:r>
          </a:p>
          <a:p>
            <a:r>
              <a:rPr lang="ru-RU" sz="1200" dirty="0"/>
              <a:t>- определяют период работы над методической темой;</a:t>
            </a:r>
          </a:p>
          <a:p>
            <a:r>
              <a:rPr lang="ru-RU" sz="1200" dirty="0"/>
              <a:t>- анализируют собственную педагогическую деятельность по итогам года, выявляя основные противоречия и проблемы, на основе которых формулируют цели и задачи работы на следующий период; </a:t>
            </a:r>
          </a:p>
          <a:p>
            <a:r>
              <a:rPr lang="ru-RU" sz="1200" dirty="0"/>
              <a:t>- для повышения профессиональных компетенций определяют тему самообразования; </a:t>
            </a:r>
          </a:p>
          <a:p>
            <a:r>
              <a:rPr lang="ru-RU" sz="1200" dirty="0"/>
              <a:t>- получают методические консультации; </a:t>
            </a:r>
          </a:p>
          <a:p>
            <a:r>
              <a:rPr lang="ru-RU" sz="1200" dirty="0"/>
              <a:t>- систематически проходят обучение через повышение квалификации; </a:t>
            </a:r>
          </a:p>
          <a:p>
            <a:r>
              <a:rPr lang="ru-RU" sz="1200" dirty="0"/>
              <a:t>- принимают участие в различных формах методической работы;</a:t>
            </a:r>
          </a:p>
          <a:p>
            <a:r>
              <a:rPr lang="ru-RU" sz="1200" dirty="0"/>
              <a:t>- принимают участия в профессиональных конкурсах; </a:t>
            </a:r>
          </a:p>
          <a:p>
            <a:r>
              <a:rPr lang="ru-RU" sz="1200" dirty="0"/>
              <a:t>- предлагают руководителям творческих групп, администрации тематику инновационной, экспериментальной работы; </a:t>
            </a:r>
          </a:p>
          <a:p>
            <a:r>
              <a:rPr lang="ru-RU" sz="1200" dirty="0"/>
              <a:t>- участвуют в инновационной, экспериментальной работе; </a:t>
            </a:r>
          </a:p>
          <a:p>
            <a:r>
              <a:rPr lang="ru-RU" sz="1200" dirty="0"/>
              <a:t>- публикуют свои методические разработки в том числе, на официальном сайте Образовательной организации, других ЭОР, разработанных организацией.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7129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E01EE3-877A-4E23-A44D-61D115009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Понятие «Методическая работа»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D98D5AF-AC76-4FD7-ACC9-B51C6F92DE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Методическую работу следует считать аспектом управления и рассматривать как деятельность, направленную на обеспечение качества образовательного процесса ДОУ.</a:t>
            </a:r>
          </a:p>
          <a:p>
            <a:r>
              <a:rPr lang="ru-RU" b="1" dirty="0"/>
              <a:t>Методическая работа</a:t>
            </a:r>
            <a:r>
              <a:rPr lang="ru-RU" dirty="0"/>
              <a:t> в современном ДОУ – это система взаимосвязанных мер, основанная на достижениях науки и передового педагогического опыта, направленных на повышение профессионального мастерства каждого педагога, на развитие творческого потенциала всего педагогического коллектива, на повышение качества и эффективности образовательного процесса (по К. Ю. Белой). Повышение качества и эффективности образовательного процесса является основной целью методической работы.</a:t>
            </a:r>
          </a:p>
          <a:p>
            <a:r>
              <a:rPr lang="ru-RU" dirty="0"/>
              <a:t>В настоящее время изменилось понимание сущности методической работы. Раньше она выражалась узко: как деятельность старшего воспитателя по «обучению воспитателей методам и приемам работы с детьми» (из пособия А. И. Васильевой).</a:t>
            </a:r>
          </a:p>
          <a:p>
            <a:r>
              <a:rPr lang="ru-RU" dirty="0"/>
              <a:t>Сейчас под методической работой предполагают деятельность не только заместителя руководителя, но и самого руководителя, и педагогов.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36688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7397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Старший воспитатель: </a:t>
            </a:r>
          </a:p>
          <a:p>
            <a:r>
              <a:rPr lang="ru-RU" sz="1400" dirty="0"/>
              <a:t> - организует, планирует, руководит, анализирует, контролирует методическую работу в организации; </a:t>
            </a:r>
          </a:p>
          <a:p>
            <a:r>
              <a:rPr lang="ru-RU" sz="1400" dirty="0"/>
              <a:t>- обеспечивает эффективную работу участников методической работы, дает поручения, распределяет обязанности и функции среди участников методической деятельности и контролирует их деятельность; </a:t>
            </a:r>
          </a:p>
          <a:p>
            <a:r>
              <a:rPr lang="ru-RU" sz="1400" dirty="0"/>
              <a:t>- руководит разработкой методических идей, методик, рабочих программ, технологий и ведет консультативную работу с отдельными педагогическими работниками по проблемам обучения и воспитания;</a:t>
            </a:r>
          </a:p>
          <a:p>
            <a:r>
              <a:rPr lang="ru-RU" sz="1400" dirty="0"/>
              <a:t>- готовит методические рекомендации для педагогических работников; </a:t>
            </a:r>
          </a:p>
          <a:p>
            <a:r>
              <a:rPr lang="ru-RU" sz="1400" dirty="0"/>
              <a:t>- готовит проекты решений для Педагогического совета Образовательного учреждения, аналитические отчёты по итогам работы в соответствии с годовым планом; </a:t>
            </a:r>
          </a:p>
          <a:p>
            <a:r>
              <a:rPr lang="ru-RU" sz="1400" dirty="0"/>
              <a:t>- участвует в экспертной оценке в ходе аттестации педагогических работников на соответствие занимаемой должности; </a:t>
            </a:r>
          </a:p>
          <a:p>
            <a:r>
              <a:rPr lang="ru-RU" sz="1400" dirty="0"/>
              <a:t>- составляют перспективный план повышения квалификации работников Образовательной организации; </a:t>
            </a:r>
          </a:p>
          <a:p>
            <a:r>
              <a:rPr lang="ru-RU" sz="1400" dirty="0"/>
              <a:t>- организуют деятельность по обобщению и распространению лучшего педагогического опыта и достижений педагогической науки; </a:t>
            </a:r>
          </a:p>
          <a:p>
            <a:r>
              <a:rPr lang="ru-RU" sz="1400" dirty="0"/>
              <a:t>- оказывает содействие администрации Образовательной организации в подготовке методических мероприятий, семинаров, конференций, конкурсов, совещаний и др. форм методической работы; </a:t>
            </a:r>
          </a:p>
          <a:p>
            <a:r>
              <a:rPr lang="ru-RU" sz="1400" dirty="0"/>
              <a:t>- предлагает администрации тематику инновационной, экспериментальной работы;</a:t>
            </a:r>
          </a:p>
          <a:p>
            <a:r>
              <a:rPr lang="ru-RU" sz="1400" dirty="0"/>
              <a:t> - инициирует проведение методических мероприятий; </a:t>
            </a:r>
          </a:p>
          <a:p>
            <a:r>
              <a:rPr lang="ru-RU" sz="1400" dirty="0"/>
              <a:t>- представляет методический опыт коллег для публикации, для участия в профессиональных конкурсах, тиражирования, материального поощрения. 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244921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Администрация Образовательной организации:</a:t>
            </a:r>
          </a:p>
          <a:p>
            <a:r>
              <a:rPr lang="ru-RU" sz="1600" dirty="0"/>
              <a:t>- определяет содержание методической работы в соответствии с годовым планом; </a:t>
            </a:r>
          </a:p>
          <a:p>
            <a:r>
              <a:rPr lang="ru-RU" sz="1600" dirty="0"/>
              <a:t>-определяет и формулирует стратегическую линию развития методической работы Образовательной организации в локальных актах; </a:t>
            </a:r>
          </a:p>
          <a:p>
            <a:r>
              <a:rPr lang="ru-RU" sz="1600" dirty="0"/>
              <a:t>- контролирует эффективность методической деятельности; </a:t>
            </a:r>
          </a:p>
          <a:p>
            <a:r>
              <a:rPr lang="ru-RU" sz="1600" dirty="0"/>
              <a:t>- проводит аналитические исследования в области методической работы Образовательной организации; </a:t>
            </a:r>
          </a:p>
          <a:p>
            <a:r>
              <a:rPr lang="ru-RU" sz="1600" dirty="0"/>
              <a:t>- заключает договорные отношения с образовательными учреждениями дополнительного профессионального образования для развития методической работы Образовательной организации; </a:t>
            </a:r>
          </a:p>
          <a:p>
            <a:r>
              <a:rPr lang="ru-RU" sz="1600" dirty="0"/>
              <a:t>- составляет рейтинг деятельности отдельных педагогических работников; </a:t>
            </a:r>
          </a:p>
          <a:p>
            <a:r>
              <a:rPr lang="ru-RU" sz="1600" dirty="0"/>
              <a:t>- материально поощряет и стимулирует работу лучших педагогических работников и педагогического коллектива в целом.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53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Педагогических работников обязаны: </a:t>
            </a:r>
          </a:p>
          <a:p>
            <a:r>
              <a:rPr lang="ru-RU" sz="1200" dirty="0"/>
              <a:t>- профессионально развиваться и совершенствоваться в соответствии с тенденциями современного инновационного развития России; </a:t>
            </a:r>
          </a:p>
          <a:p>
            <a:r>
              <a:rPr lang="ru-RU" sz="1200" dirty="0"/>
              <a:t>- проводить открытые мероприятия в соответствии с годовым планом Образовательной организации;</a:t>
            </a:r>
          </a:p>
          <a:p>
            <a:r>
              <a:rPr lang="ru-RU" sz="1200" dirty="0"/>
              <a:t>-  систематически посещать методические мероприятия в районе и городе согласно месячному методическому плану; </a:t>
            </a:r>
          </a:p>
          <a:p>
            <a:r>
              <a:rPr lang="ru-RU" sz="1200" dirty="0"/>
              <a:t>- стремиться к активному участию в деятельности сетевых сообществ; </a:t>
            </a:r>
          </a:p>
          <a:p>
            <a:r>
              <a:rPr lang="ru-RU" sz="1200" dirty="0"/>
              <a:t> - участвовать в методической деятельности педагогического коллектива как в рамках традиционных форм методической работы, так и в новых формах;</a:t>
            </a:r>
          </a:p>
          <a:p>
            <a:r>
              <a:rPr lang="ru-RU" sz="1200" dirty="0"/>
              <a:t>- участвовать в обсуждении решений Педагогического совета Образовательной организации; </a:t>
            </a:r>
          </a:p>
          <a:p>
            <a:r>
              <a:rPr lang="ru-RU" sz="1200" dirty="0"/>
              <a:t>- анализировать и обобщать собственный опыт работы и педагогические достижения;</a:t>
            </a:r>
          </a:p>
          <a:p>
            <a:r>
              <a:rPr lang="ru-RU" sz="1200" dirty="0"/>
              <a:t>  -оказывать содействие администрации Образовательной организации в подготовке методических мероприятий, семинаров, конференций, конкурсов, совещаний и т.д.;</a:t>
            </a:r>
          </a:p>
          <a:p>
            <a:r>
              <a:rPr lang="ru-RU" sz="1200" dirty="0"/>
              <a:t>  -соблюдать исполнительскую дисциплину;</a:t>
            </a:r>
          </a:p>
          <a:p>
            <a:r>
              <a:rPr lang="ru-RU" sz="1200" dirty="0"/>
              <a:t>- пополнять методическую копилку Образовательной организации: публиковать в информационном пространстве и представлять для публикации на официальном сайте и других информационных ресурсах, разработанных Образовательной организацией, методические материалы по результатам работы над темами годового плана Образовательной организации;</a:t>
            </a:r>
          </a:p>
          <a:p>
            <a:r>
              <a:rPr lang="ru-RU" sz="1200" dirty="0"/>
              <a:t>- успешно завершать обучение на курсах профессиональной переподготовки, на курсах повышения квалификации в соответствии с приказом руководителя Образовательной организации; </a:t>
            </a:r>
          </a:p>
          <a:p>
            <a:r>
              <a:rPr lang="ru-RU" sz="1200" dirty="0"/>
              <a:t>- отчитываться (ежегодно) о результатах работы над методической темой, темой самообразования; </a:t>
            </a:r>
          </a:p>
          <a:p>
            <a:r>
              <a:rPr lang="ru-RU" sz="1200" dirty="0"/>
              <a:t>- посещать открытые уроки, мастер-классы и другие формы корпоративного обучения, соответствующие годовому плану Образовательной организации;</a:t>
            </a:r>
          </a:p>
          <a:p>
            <a:r>
              <a:rPr lang="ru-RU" sz="1200" dirty="0"/>
              <a:t>- соблюдать профессиональную этику при участии в различных формах методической работы. 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34385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Старший воспитатель обязан: </a:t>
            </a:r>
          </a:p>
          <a:p>
            <a:r>
              <a:rPr lang="ru-RU" dirty="0"/>
              <a:t>- стимулировать самообразование педагогических работников; </a:t>
            </a:r>
          </a:p>
          <a:p>
            <a:r>
              <a:rPr lang="ru-RU" dirty="0"/>
              <a:t>- организовывать деятельность педагогических работников в различных формах:  индивидуальных, групповых и т.д.; </a:t>
            </a:r>
          </a:p>
          <a:p>
            <a:r>
              <a:rPr lang="ru-RU" dirty="0"/>
              <a:t>- разрабатывать годовой план Образовательной организации; </a:t>
            </a:r>
          </a:p>
          <a:p>
            <a:r>
              <a:rPr lang="ru-RU" dirty="0"/>
              <a:t>- анализировать деятельность педагогов и специалистов Образовательной организации;</a:t>
            </a:r>
          </a:p>
          <a:p>
            <a:r>
              <a:rPr lang="ru-RU" dirty="0"/>
              <a:t>- проводить экспертизу внедрения и реализации различных методических идей, новшеств, методик, технологий, программ обучения; </a:t>
            </a:r>
          </a:p>
          <a:p>
            <a:r>
              <a:rPr lang="ru-RU" dirty="0"/>
              <a:t>- выявлять передовой опыт работы педагогов и участвовать в его обобщении и тиражировании. 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09776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Администрация Образовательной организации обязана: </a:t>
            </a:r>
          </a:p>
          <a:p>
            <a:r>
              <a:rPr lang="ru-RU" dirty="0"/>
              <a:t>- создавать благоприятные условия для методической работы, обеспечивая необходимыми материальными и кадровыми ресурсами; </a:t>
            </a:r>
          </a:p>
          <a:p>
            <a:r>
              <a:rPr lang="ru-RU" dirty="0"/>
              <a:t>- оказывать всестороннюю помощь старшему воспитателю в методической работы; </a:t>
            </a:r>
          </a:p>
          <a:p>
            <a:r>
              <a:rPr lang="ru-RU" dirty="0"/>
              <a:t>- использовать эффективные формы стимулирования деятельности педагогических работников и специалистов, отличившихся в методической работе,</a:t>
            </a:r>
          </a:p>
          <a:p>
            <a:r>
              <a:rPr lang="ru-RU" dirty="0"/>
              <a:t>- изыскивать возможности (материальные и временные) для организации повышения квалификации работников в соответствии с перспективным планом повышения их квалификации. 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10119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Методическая работа оформляется (фиксируется) документально в форме: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протоколов заседаний Педагогических советов Образовательной организации;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Годового плана образовательной организации,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Годовых планов и дорожных карт экспериментальной работы;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конспектов и разработок лучших методических мероприятий;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аналитических отчётов о результатах методической работы старшего воспитателя по итогам года;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аналитических отчётов педагогических работников и специалистов по итогам года;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материалов сайта Образовательной организации в разделе «Методическая работа»;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материалов по обобщению положительного опыта работы педагогических работников Образовательной организации (методические пособия, конспекты, аттестационные портфолио и пр.).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596429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Методическая работа оформляется (фиксируется) документально в форме: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протоколов заседаний Педагогических советов Образовательной организации;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Годового плана образовательной организации,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Годовых планов и дорожных карт экспериментальной работы;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конспектов и разработок лучших методических мероприятий;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аналитических отчётов о результатах методической работы старшего воспитателя по итогам года;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аналитических отчётов педагогических работников и специалистов по итогам года;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материалов сайта Образовательной организации в разделе «Методическая работа»;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материалов по обобщению положительного опыта работы педагогических работников Образовательной организации (методические пособия, конспекты, аттестационные портфолио и пр.).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25593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89DF4E-4EDE-4C3B-A6B1-D1AF06CF1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Качество методической работы в ДОУ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929D2E76-192E-4DA8-ABD4-C149F9799077}"/>
              </a:ext>
            </a:extLst>
          </p:cNvPr>
          <p:cNvSpPr/>
          <p:nvPr/>
        </p:nvSpPr>
        <p:spPr>
          <a:xfrm>
            <a:off x="461913" y="1981319"/>
            <a:ext cx="8220173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К. Ю. Белая и П. Н. Лосев предлагают оценивать качество методической работы по следующим </a:t>
            </a:r>
            <a:r>
              <a:rPr lang="ru-RU" b="1" dirty="0">
                <a:solidFill>
                  <a:srgbClr val="333333"/>
                </a:solidFill>
                <a:latin typeface="Helvetica Neue"/>
              </a:rPr>
              <a:t>показателям (критериям):</a:t>
            </a:r>
            <a:endParaRPr lang="ru-RU" dirty="0">
              <a:solidFill>
                <a:srgbClr val="333333"/>
              </a:solidFill>
              <a:latin typeface="Helvetica Neue"/>
            </a:endParaRP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результативность образовательного процесса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– выполнение или превышение государственных требований в обучении и воспитании дошкольников без перегрузки детей занятиями, в соответствии с индивидуальными особенностями и возможностями детей;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рост мастерства педагогов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при рациональных затратах времени и усилий на методическую работу и самообразование;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</a:t>
            </a:r>
            <a:r>
              <a:rPr lang="ru-RU" i="1" dirty="0">
                <a:solidFill>
                  <a:srgbClr val="333333"/>
                </a:solidFill>
                <a:latin typeface="Helvetica Neue"/>
              </a:rPr>
              <a:t>улучшение психологического климата в коллективе</a:t>
            </a:r>
            <a:r>
              <a:rPr lang="ru-RU" dirty="0">
                <a:solidFill>
                  <a:srgbClr val="333333"/>
                </a:solidFill>
                <a:latin typeface="Helvetica Neue"/>
              </a:rPr>
              <a:t> за счет усиления мотивации творческого, инициативного труда педагогов; роста удовлетворенности педагогов процессом и результатами своего труда.</a:t>
            </a:r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90048849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9EA36F-4F63-44BF-B038-E8DA53FA0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Факторы, влияющие на характер методической работы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8903DCD-7EFF-4B08-A8D0-4606B5FAFA68}"/>
              </a:ext>
            </a:extLst>
          </p:cNvPr>
          <p:cNvSpPr/>
          <p:nvPr/>
        </p:nvSpPr>
        <p:spPr>
          <a:xfrm>
            <a:off x="822959" y="1904215"/>
            <a:ext cx="777428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миссия ДОУ (вид, категория, приоритетные цели);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режим жизнедеятельности ДОУ;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кадровый состав и уровень профессионально-педагогической квалификации работников;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содержание образования в ДОУ;</a:t>
            </a:r>
          </a:p>
          <a:p>
            <a:pPr algn="just"/>
            <a:r>
              <a:rPr lang="ru-RU" dirty="0">
                <a:solidFill>
                  <a:srgbClr val="333333"/>
                </a:solidFill>
                <a:latin typeface="Helvetica Neue"/>
              </a:rPr>
              <a:t>– качество результатов образовательного процесса.</a:t>
            </a:r>
            <a:endParaRPr lang="ru-RU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14845076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Методическая деятельность ДОО: ЛНА и банк материалов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Методическая работа оформляется (фиксируется) документально в форме: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 протоколов заседаний Педагогических советов Образовательной организации;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Годового плана образовательной организации,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Годовых планов и дорожных карт экспериментальной работы;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конспектов и разработок лучших методических мероприятий;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аналитических отчётов о результатах методической работы старшего воспитателя по итогам года;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аналитических отчётов педагогических работников и специалистов по итогам года;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материалов сайта Образовательной организации в разделе «Методическая работа»;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dirty="0"/>
              <a:t>материалов по обобщению положительного опыта работы педагогических работников Образовательной организации (методические пособия, конспекты, аттестационные портфолио и пр.).</a:t>
            </a:r>
          </a:p>
          <a:p>
            <a:pPr algn="just"/>
            <a:r>
              <a:rPr lang="ru-RU" dirty="0"/>
              <a:t>Основной документ: Порядок (положение) организации методической работы.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5120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B0209-3ED5-41F3-BECF-F6D86A519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Принципы методической работы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5D030F-FEBE-4781-9BA4-B69165013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1. Принцип связи с жизнью и научности: учет современного социального заказа и научных достижений в самых различных областях.</a:t>
            </a:r>
          </a:p>
          <a:p>
            <a:r>
              <a:rPr lang="ru-RU" dirty="0"/>
              <a:t>2. Целенаправленность и систематичность: содержание и формы методической работы должны определяться ее целью и задачами; реализовываться последовательно и непрерывно.</a:t>
            </a:r>
          </a:p>
          <a:p>
            <a:r>
              <a:rPr lang="ru-RU" dirty="0"/>
              <a:t>3. Принцип мобильности: готовность организаторов оперативно и гибко реагировать на все изменения, перестраивать в случае необходимости систему методической работы.</a:t>
            </a:r>
          </a:p>
          <a:p>
            <a:r>
              <a:rPr lang="ru-RU" dirty="0"/>
              <a:t>4. Принцип комплексности предполагает согласованную и непротиворечивую реализацию всех направлений методической работы:</a:t>
            </a:r>
          </a:p>
          <a:p>
            <a:r>
              <a:rPr lang="ru-RU" dirty="0"/>
              <a:t>– управления образовательным (инновационным) процессом;</a:t>
            </a:r>
          </a:p>
          <a:p>
            <a:r>
              <a:rPr lang="ru-RU" dirty="0"/>
              <a:t>– организации повышения квалификации педагогов;</a:t>
            </a:r>
          </a:p>
          <a:p>
            <a:r>
              <a:rPr lang="ru-RU" dirty="0"/>
              <a:t>– организации взаимодействия ДОУ с семьей.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911771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18F58F1-88E6-4C06-967A-F853A7C64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ЭОР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1F98A44-0469-4B5F-B45D-3D77128E842D}"/>
              </a:ext>
            </a:extLst>
          </p:cNvPr>
          <p:cNvSpPr/>
          <p:nvPr/>
        </p:nvSpPr>
        <p:spPr>
          <a:xfrm>
            <a:off x="316774" y="1942171"/>
            <a:ext cx="85561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AE84AC4-2A66-4BB2-A260-DB32AD1034EE}"/>
              </a:ext>
            </a:extLst>
          </p:cNvPr>
          <p:cNvSpPr/>
          <p:nvPr/>
        </p:nvSpPr>
        <p:spPr>
          <a:xfrm>
            <a:off x="316774" y="1790090"/>
            <a:ext cx="8556172" cy="435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Приказ Рособрнадзора от 29.05.2014 N 785</a:t>
            </a:r>
            <a:br>
              <a:rPr lang="ru-RU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"Об утверждении требований к структуре официального сайта образовательной организации в информационно-телекоммуникационной сети "Интернет" и формату представления на нем информации"</a:t>
            </a:r>
            <a:br>
              <a:rPr lang="ru-RU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ahom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(Зарегистрировано в Минюсте России 04.08.2014 N 33423)</a:t>
            </a:r>
          </a:p>
          <a:p>
            <a:r>
              <a:rPr lang="ru-RU" dirty="0"/>
              <a:t>3.7. Подраздел "Материально-техническое обеспечение и оснащенность образовательного процесса".</a:t>
            </a:r>
          </a:p>
          <a:p>
            <a:r>
              <a:rPr lang="ru-RU" dirty="0"/>
              <a:t>Главная страница подраздела должна содержать информацию о материально-техническом обеспечении образовательной деятельности, в том числе сведения о наличии оборудованных учебных кабинетов, объектов для проведения практических занятий, библиотек, объектов спорта, средств обучения и воспитания, об условиях питания и охраны здоровья обучающихся, о доступе к информационным системам и информационно-телекоммуникационным сетям, </a:t>
            </a:r>
            <a:r>
              <a:rPr lang="ru-RU" dirty="0">
                <a:solidFill>
                  <a:srgbClr val="FF0000"/>
                </a:solidFill>
              </a:rPr>
              <a:t>об электронных образовательных ресурсах, </a:t>
            </a:r>
            <a:r>
              <a:rPr lang="ru-RU" dirty="0"/>
              <a:t>к которым обеспечивается доступ обучающихся.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ru-RU" sz="10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1294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930745-4498-470D-A617-8EA02E6CA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Варианты ЭОР на официальном сайте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24CB68-A722-4D82-B842-178FC1CFD241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/>
              <a:t>Вариант, когда организация не создает собственные ЭОР</a:t>
            </a:r>
            <a:endParaRPr lang="en-US" dirty="0"/>
          </a:p>
          <a:p>
            <a:r>
              <a:rPr lang="ru-RU" dirty="0"/>
              <a:t>Перечень электронных ресурсов, к которым обеспечивается доступ педагогов, обучающихся, родителей (законных представителей), посредством официального сайта</a:t>
            </a:r>
            <a:endParaRPr lang="en-US" dirty="0"/>
          </a:p>
          <a:p>
            <a:r>
              <a:rPr lang="en-US" dirty="0">
                <a:hlinkClick r:id="rId2"/>
              </a:rPr>
              <a:t>http://vasdou037.ukit.me/matierialnotiekhnichieskoie_obiespiechieniie_i_osnashchiennost_obrazovatielnogho_protsiessa</a:t>
            </a:r>
            <a:endParaRPr lang="en-US" dirty="0"/>
          </a:p>
          <a:p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7A3DD9A-08F8-4F99-BB65-18062218606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/>
              <a:t>Вариант, когда организация является автором ЭОР</a:t>
            </a:r>
          </a:p>
          <a:p>
            <a:r>
              <a:rPr lang="ru-RU" dirty="0"/>
              <a:t>В дополнение к перечню официальных ресурсов.</a:t>
            </a:r>
            <a:endParaRPr lang="en-US" dirty="0"/>
          </a:p>
          <a:p>
            <a:r>
              <a:rPr lang="ru-RU" dirty="0"/>
              <a:t>Краткие аннотации, скриншоты, переходы на авторские сайты, разработанные ОО</a:t>
            </a:r>
            <a:endParaRPr lang="en-US" dirty="0"/>
          </a:p>
          <a:p>
            <a:r>
              <a:rPr lang="en-US" dirty="0">
                <a:hlinkClick r:id="rId3"/>
              </a:rPr>
              <a:t>http://ds25centerspb.ru/eor</a:t>
            </a:r>
            <a:endParaRPr lang="en-US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6749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>
            <a:extLst>
              <a:ext uri="{FF2B5EF4-FFF2-40B4-BE49-F238E27FC236}">
                <a16:creationId xmlns:a16="http://schemas.microsoft.com/office/drawing/2014/main" id="{81EBA4EE-B67D-4AF3-8ADD-4BDCA4158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2960" y="286605"/>
            <a:ext cx="7543800" cy="693110"/>
          </a:xfrm>
        </p:spPr>
        <p:txBody>
          <a:bodyPr>
            <a:normAutofit/>
          </a:bodyPr>
          <a:lstStyle/>
          <a:p>
            <a:r>
              <a:rPr lang="ru-RU" sz="4000" dirty="0"/>
              <a:t>Методическая деятельность ДОО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674D1AA1-DBCB-4FA9-8D51-E54E55D753FB}"/>
              </a:ext>
            </a:extLst>
          </p:cNvPr>
          <p:cNvSpPr/>
          <p:nvPr/>
        </p:nvSpPr>
        <p:spPr>
          <a:xfrm>
            <a:off x="326573" y="1103560"/>
            <a:ext cx="8733452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Основание: пункт 20 ч. 3 ст. 28 ФЗ от 29.12.2012 г. № 273 - ФЗ "Об образовании в Российской Федерации" </a:t>
            </a:r>
          </a:p>
          <a:p>
            <a:pPr algn="just"/>
            <a:r>
              <a:rPr lang="ru-RU" sz="1600" kern="50" dirty="0">
                <a:solidFill>
                  <a:srgbClr val="FF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Цель</a:t>
            </a:r>
            <a:r>
              <a:rPr lang="ru-RU" sz="1600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методической работы: </a:t>
            </a:r>
            <a:r>
              <a:rPr lang="ru-RU" sz="1600" dirty="0"/>
              <a:t>повышение уровня профессиональной компетентности и профессионального мастерства педагогических работников. </a:t>
            </a:r>
          </a:p>
          <a:p>
            <a:endParaRPr lang="ru-RU" sz="1200" dirty="0"/>
          </a:p>
          <a:p>
            <a:r>
              <a:rPr lang="ru-RU" sz="1600" dirty="0">
                <a:solidFill>
                  <a:srgbClr val="FF0000"/>
                </a:solidFill>
              </a:rPr>
              <a:t>Задачи</a:t>
            </a:r>
            <a:r>
              <a:rPr lang="ru-RU" sz="1600" dirty="0"/>
              <a:t> методической работы: </a:t>
            </a:r>
          </a:p>
          <a:p>
            <a:r>
              <a:rPr lang="ru-RU" sz="1200" dirty="0"/>
              <a:t>- </a:t>
            </a:r>
            <a:r>
              <a:rPr lang="ru-RU" sz="1400" dirty="0"/>
              <a:t>создание комфортной среды на основе индивидуальной, подгрупповой, групповой и межгрупповой форм работы с обучающимся; </a:t>
            </a:r>
          </a:p>
          <a:p>
            <a:r>
              <a:rPr lang="ru-RU" sz="1400" dirty="0"/>
              <a:t>- создание такой образовательной среды, где был бы максимально реализован потенциал и обучающихся и педагогического коллектива; </a:t>
            </a:r>
          </a:p>
          <a:p>
            <a:r>
              <a:rPr lang="ru-RU" sz="1400" dirty="0"/>
              <a:t>- создание внутрикорпоративной системы повышения уровня профессиональной компетентности и мастерства педагогических работников; </a:t>
            </a:r>
          </a:p>
          <a:p>
            <a:r>
              <a:rPr lang="ru-RU" sz="1400" dirty="0"/>
              <a:t>- создание условий для освоения педагогическими работниками новых достижений науки по профилю своей деятельности;</a:t>
            </a:r>
          </a:p>
          <a:p>
            <a:r>
              <a:rPr lang="ru-RU" sz="1400" dirty="0"/>
              <a:t>- изучение и внедрение в практику передового педагогического опыта; </a:t>
            </a:r>
          </a:p>
          <a:p>
            <a:r>
              <a:rPr lang="ru-RU" sz="1400" dirty="0"/>
              <a:t>- формирование у педагогических работников потребности в профессиональном развитии и совершенствовании; </a:t>
            </a:r>
          </a:p>
          <a:p>
            <a:r>
              <a:rPr lang="ru-RU" sz="1400" dirty="0"/>
              <a:t>-формирование и совершенствование у педагогических работников информационной и коммуникативной компетентности; </a:t>
            </a:r>
          </a:p>
          <a:p>
            <a:r>
              <a:rPr lang="ru-RU" sz="1400" dirty="0"/>
              <a:t>- оказание педагогическим работникам квалифицированной методической помощи в работе; </a:t>
            </a:r>
          </a:p>
          <a:p>
            <a:r>
              <a:rPr lang="ru-RU" sz="1400" dirty="0"/>
              <a:t>- повышение качества образовательной деятельности, на основе систематического планового посещения организованных форм образовательной деятельности и их анализа. 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383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80472-3763-4AE7-A372-F591AB7C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B323FE-B02D-4049-AC0C-303CC969EA8A}"/>
              </a:ext>
            </a:extLst>
          </p:cNvPr>
          <p:cNvSpPr/>
          <p:nvPr/>
        </p:nvSpPr>
        <p:spPr>
          <a:xfrm>
            <a:off x="822960" y="2136339"/>
            <a:ext cx="792915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Организация Методической работы – система, направленная на формирование развивающей профессиональной среды педагогического работника, состоящая из частей:  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сотрудничество (педагогический совет, научно-методический совет, творческие группы);</a:t>
            </a:r>
          </a:p>
          <a:p>
            <a:pPr marL="285750" indent="-285750" algn="just">
              <a:spcAft>
                <a:spcPts val="0"/>
              </a:spcAft>
              <a:buFontTx/>
              <a:buChar char="-"/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обучение, наставничество; </a:t>
            </a:r>
          </a:p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- профессиональная деятельность.</a:t>
            </a:r>
          </a:p>
        </p:txBody>
      </p:sp>
    </p:spTree>
    <p:extLst>
      <p:ext uri="{BB962C8B-B14F-4D97-AF65-F5344CB8AC3E}">
        <p14:creationId xmlns:p14="http://schemas.microsoft.com/office/powerpoint/2010/main" val="30471436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80472-3763-4AE7-A372-F591AB7C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ДОО: структура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B323FE-B02D-4049-AC0C-303CC969EA8A}"/>
              </a:ext>
            </a:extLst>
          </p:cNvPr>
          <p:cNvSpPr/>
          <p:nvPr/>
        </p:nvSpPr>
        <p:spPr>
          <a:xfrm>
            <a:off x="822960" y="2136339"/>
            <a:ext cx="792915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Структура методической работы: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  <a:p>
            <a:r>
              <a:rPr lang="ru-RU" dirty="0"/>
              <a:t>1. Педагогический совет Образовательного учреждения, действующий на основании Положения о Педагогическом совете Образовательного учреждения;</a:t>
            </a:r>
          </a:p>
          <a:p>
            <a:r>
              <a:rPr lang="ru-RU" dirty="0"/>
              <a:t>2. Научно-методический совет Образовательного учреждения, действующий на основании Положения о Научно-методическом совете (для экспериментальных площадок);</a:t>
            </a:r>
          </a:p>
          <a:p>
            <a:r>
              <a:rPr lang="ru-RU" dirty="0"/>
              <a:t>3. Временные творческие группы, образующиеся для решения конкретных методических задач и закрепляемые приказами руководителя организации.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2437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0D287F-3519-420F-A012-81247FDF0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  <a:t>Направления методической работы:</a:t>
            </a:r>
            <a:br>
              <a:rPr lang="ru-RU" kern="50" dirty="0">
                <a:latin typeface="Times New Roman" panose="02020603050405020304" pitchFamily="18" charset="0"/>
                <a:ea typeface="Lucida Sans Unicode" panose="020B0602030504020204" pitchFamily="34" charset="0"/>
                <a:cs typeface="Tahoma" panose="020B0604030504040204" pitchFamily="34" charset="0"/>
              </a:rPr>
            </a:br>
            <a:endParaRPr lang="ru-RU" dirty="0"/>
          </a:p>
        </p:txBody>
      </p:sp>
      <p:graphicFrame>
        <p:nvGraphicFramePr>
          <p:cNvPr id="3" name="Схема 2">
            <a:extLst>
              <a:ext uri="{FF2B5EF4-FFF2-40B4-BE49-F238E27FC236}">
                <a16:creationId xmlns:a16="http://schemas.microsoft.com/office/drawing/2014/main" id="{7249EF19-228B-4E58-8B3A-E3C952579E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137768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29006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668B03-BD91-407E-A0A5-201F281CE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Направления методической работы по направлениям деятельности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49A90CBB-D4FB-48FF-AEA8-23E8C1499BDE}"/>
              </a:ext>
            </a:extLst>
          </p:cNvPr>
          <p:cNvSpPr/>
          <p:nvPr/>
        </p:nvSpPr>
        <p:spPr>
          <a:xfrm>
            <a:off x="329231" y="1737361"/>
            <a:ext cx="8531257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00" i="1" dirty="0">
                <a:solidFill>
                  <a:srgbClr val="333333"/>
                </a:solidFill>
                <a:latin typeface="Helvetica Neue"/>
              </a:rPr>
              <a:t>Планирование образовательного процесса</a:t>
            </a:r>
            <a:r>
              <a:rPr lang="ru-RU" sz="1400" dirty="0">
                <a:solidFill>
                  <a:srgbClr val="333333"/>
                </a:solidFill>
                <a:latin typeface="Helvetica Neue"/>
              </a:rPr>
              <a:t> предполагает создание целостной системы педагогического планирования, элементами которой выступают образовательная программа (стратегический план) и планы организации образовательной работы (в группах и педагогов-специалистов) – перспективный и календарный (тактические планы). Стратегическое планирование представлено основной общеобразовательной программой дошкольного образования, разработанной ДОУ на основании примерной (характеризует модель образовательного процесса конкретного ДОУ) и реализуемых вариативных программ дошкольного образования.</a:t>
            </a:r>
          </a:p>
          <a:p>
            <a:pPr algn="just"/>
            <a:r>
              <a:rPr lang="ru-RU" sz="1400" i="1" dirty="0">
                <a:solidFill>
                  <a:srgbClr val="333333"/>
                </a:solidFill>
                <a:latin typeface="Helvetica Neue"/>
              </a:rPr>
              <a:t>Организация образовательного процесса</a:t>
            </a:r>
            <a:r>
              <a:rPr lang="ru-RU" sz="1400" dirty="0">
                <a:solidFill>
                  <a:srgbClr val="333333"/>
                </a:solidFill>
                <a:latin typeface="Helvetica Neue"/>
              </a:rPr>
              <a:t> связана с созданием условий для его реализации и организационных отношений между педагогическими работниками (воспитателями, педагогами-специалистами, педагогом-психологом).</a:t>
            </a:r>
          </a:p>
          <a:p>
            <a:pPr algn="just"/>
            <a:r>
              <a:rPr lang="ru-RU" sz="1400" i="1" dirty="0">
                <a:solidFill>
                  <a:srgbClr val="333333"/>
                </a:solidFill>
                <a:latin typeface="Helvetica Neue"/>
              </a:rPr>
              <a:t>Контроль образовательного процесса</a:t>
            </a:r>
            <a:r>
              <a:rPr lang="ru-RU" sz="1400" dirty="0">
                <a:solidFill>
                  <a:srgbClr val="333333"/>
                </a:solidFill>
                <a:latin typeface="Helvetica Neue"/>
              </a:rPr>
              <a:t> предполагает преемственность трех его основных видов – предварительного, текущего и итогового.</a:t>
            </a:r>
          </a:p>
          <a:p>
            <a:pPr algn="just"/>
            <a:r>
              <a:rPr lang="ru-RU" sz="1400" i="1" dirty="0">
                <a:solidFill>
                  <a:srgbClr val="333333"/>
                </a:solidFill>
                <a:latin typeface="Helvetica Neue"/>
              </a:rPr>
              <a:t>Анализ образовательного процесса</a:t>
            </a:r>
            <a:r>
              <a:rPr lang="ru-RU" sz="1400" dirty="0">
                <a:solidFill>
                  <a:srgbClr val="333333"/>
                </a:solidFill>
                <a:latin typeface="Helvetica Neue"/>
              </a:rPr>
              <a:t> выполняется по результатам контроля и во взаимосвязи с планированием: собранная в ходе контроля информация изучается с точки зрения планируемых компонентов образовательного процесса (целевого, содержательного и технологического).</a:t>
            </a:r>
          </a:p>
          <a:p>
            <a:pPr algn="just"/>
            <a:r>
              <a:rPr lang="ru-RU" sz="1400" i="1" dirty="0">
                <a:solidFill>
                  <a:srgbClr val="333333"/>
                </a:solidFill>
                <a:latin typeface="Helvetica Neue"/>
              </a:rPr>
              <a:t>Регулирование</a:t>
            </a:r>
            <a:r>
              <a:rPr lang="ru-RU" sz="1400" dirty="0">
                <a:solidFill>
                  <a:srgbClr val="333333"/>
                </a:solidFill>
                <a:latin typeface="Helvetica Neue"/>
              </a:rPr>
              <a:t> производится на основе текущего контроля и анализа: сделанные выводы о состоянии образовательного процесса служат основой для выработки рекомендаций по его совершенствованию и для осуществления регулирования.</a:t>
            </a:r>
          </a:p>
          <a:p>
            <a:pPr algn="just"/>
            <a:r>
              <a:rPr lang="ru-RU" sz="1400" dirty="0">
                <a:solidFill>
                  <a:srgbClr val="333333"/>
                </a:solidFill>
                <a:latin typeface="Helvetica Neue"/>
              </a:rPr>
              <a:t>Организация взаимодействия ДОУ с семьей</a:t>
            </a:r>
          </a:p>
          <a:p>
            <a:pPr algn="just"/>
            <a:r>
              <a:rPr lang="ru-RU" sz="1400" dirty="0">
                <a:solidFill>
                  <a:srgbClr val="333333"/>
                </a:solidFill>
                <a:latin typeface="Helvetica Neue"/>
              </a:rPr>
              <a:t>Назначение данного направления методической работы – включить родителей в образовательный процесс ДОУ.</a:t>
            </a:r>
            <a:endParaRPr lang="ru-RU" sz="1400" b="0" i="0" dirty="0">
              <a:solidFill>
                <a:srgbClr val="333333"/>
              </a:solidFill>
              <a:effectLst/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3548536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B80472-3763-4AE7-A372-F591AB7C2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Методическая деятельность ДОО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AB323FE-B02D-4049-AC0C-303CC969EA8A}"/>
              </a:ext>
            </a:extLst>
          </p:cNvPr>
          <p:cNvSpPr/>
          <p:nvPr/>
        </p:nvSpPr>
        <p:spPr>
          <a:xfrm>
            <a:off x="822960" y="2136339"/>
            <a:ext cx="7929154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FF0000"/>
                </a:solidFill>
              </a:rPr>
              <a:t>Формы методической работы, направленные на повышения квалификации и профессионального мастерства педагогических работников </a:t>
            </a:r>
            <a:r>
              <a:rPr lang="ru-RU" dirty="0"/>
              <a:t>:</a:t>
            </a:r>
          </a:p>
          <a:p>
            <a:r>
              <a:rPr lang="ru-RU" sz="1600" dirty="0"/>
              <a:t>- внутрикорпоративное повышение квалификации (в том числе, дистанционно); </a:t>
            </a:r>
          </a:p>
          <a:p>
            <a:r>
              <a:rPr lang="ru-RU" sz="1600" dirty="0"/>
              <a:t>- проблемные Педагогические советы Образовательной организации;</a:t>
            </a:r>
          </a:p>
          <a:p>
            <a:r>
              <a:rPr lang="ru-RU" sz="1600" dirty="0"/>
              <a:t>- авторские лекции и семинары; </a:t>
            </a:r>
          </a:p>
          <a:p>
            <a:r>
              <a:rPr lang="ru-RU" sz="1600" dirty="0"/>
              <a:t>- обучающие семинары, в том числе система постоянно действующих семинаров;</a:t>
            </a:r>
          </a:p>
          <a:p>
            <a:r>
              <a:rPr lang="ru-RU" sz="1600" dirty="0"/>
              <a:t>- методическая подготовка педагогических работников (повышение квалификации);</a:t>
            </a:r>
          </a:p>
          <a:p>
            <a:r>
              <a:rPr lang="ru-RU" sz="1600" dirty="0"/>
              <a:t> - участие в работе сетевых сообществ района;</a:t>
            </a:r>
          </a:p>
          <a:p>
            <a:r>
              <a:rPr lang="ru-RU" sz="1600" dirty="0"/>
              <a:t>- мастер-классы; </a:t>
            </a:r>
          </a:p>
          <a:p>
            <a:r>
              <a:rPr lang="ru-RU" sz="1600" dirty="0"/>
              <a:t>- самообразование по индивидуальной методической теме;</a:t>
            </a:r>
          </a:p>
          <a:p>
            <a:r>
              <a:rPr lang="ru-RU" sz="1600" dirty="0"/>
              <a:t>- наставничество; </a:t>
            </a:r>
          </a:p>
          <a:p>
            <a:r>
              <a:rPr lang="ru-RU" sz="1600" dirty="0"/>
              <a:t>- индивидуальная методическая помощь; </a:t>
            </a:r>
          </a:p>
          <a:p>
            <a:r>
              <a:rPr lang="ru-RU" sz="1600" dirty="0"/>
              <a:t>- создание авторских разработок (рабочих программ, конспектов, картотек игр и др.); </a:t>
            </a:r>
          </a:p>
          <a:p>
            <a:r>
              <a:rPr lang="ru-RU" sz="1600" dirty="0"/>
              <a:t>- опытно-экспериментальная работа; </a:t>
            </a:r>
          </a:p>
          <a:p>
            <a:r>
              <a:rPr lang="ru-RU" sz="1600" dirty="0"/>
              <a:t>- мониторинг затруднений. </a:t>
            </a:r>
          </a:p>
          <a:p>
            <a:pPr algn="just">
              <a:spcAft>
                <a:spcPts val="0"/>
              </a:spcAft>
            </a:pPr>
            <a:endParaRPr lang="ru-RU" kern="50" dirty="0">
              <a:latin typeface="Times New Roman" panose="02020603050405020304" pitchFamily="18" charset="0"/>
              <a:ea typeface="Lucida Sans Unicode" panose="020B060203050402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3740860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203</TotalTime>
  <Words>2693</Words>
  <Application>Microsoft Office PowerPoint</Application>
  <PresentationFormat>Экран (4:3)</PresentationFormat>
  <Paragraphs>288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Helvetica Neue</vt:lpstr>
      <vt:lpstr>Lucida Sans Unicode</vt:lpstr>
      <vt:lpstr>Tahoma</vt:lpstr>
      <vt:lpstr>Times New Roman</vt:lpstr>
      <vt:lpstr>Ретро</vt:lpstr>
      <vt:lpstr>Тема: Методическая деятельность ДОО (цель, задачи методической работы, структура и содержание методической работы, направления совершенствования качества образовательного процесса в ДОО, банк нормативных актов, ЛНА, ЭОР) </vt:lpstr>
      <vt:lpstr>Понятие «Методическая работа»</vt:lpstr>
      <vt:lpstr>Принципы методической работы</vt:lpstr>
      <vt:lpstr>Методическая деятельность ДОО</vt:lpstr>
      <vt:lpstr>Методическая деятельность ДОО</vt:lpstr>
      <vt:lpstr>Методическая деятельность ДОО: структура</vt:lpstr>
      <vt:lpstr>Направления методической работы: </vt:lpstr>
      <vt:lpstr>Направления методической работы по направлениям деятельности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Методическая деятельность ДОО</vt:lpstr>
      <vt:lpstr>Качество методической работы в ДОУ</vt:lpstr>
      <vt:lpstr>Факторы, влияющие на характер методической работы</vt:lpstr>
      <vt:lpstr>Методическая деятельность ДОО: ЛНА и банк материалов</vt:lpstr>
      <vt:lpstr>ЭОР</vt:lpstr>
      <vt:lpstr>Варианты ЭОР на официальном сайте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Тема№ 1 Концептуальные основы особенности ФГОС дошкольного образования. Специфика и вариативность ООП ДО и АОП ДО . Тема № 2 Методическая деятельность ДОО (цель, задачи методической работы, структура и содержание методической работы, направления совершенствования качества образовательного процесса в ДОО, банк нормативных актов, ЛНА, ЭОР)</dc:title>
  <dc:creator>ekl</dc:creator>
  <cp:lastModifiedBy>ekl</cp:lastModifiedBy>
  <cp:revision>24</cp:revision>
  <dcterms:created xsi:type="dcterms:W3CDTF">2017-09-26T01:34:12Z</dcterms:created>
  <dcterms:modified xsi:type="dcterms:W3CDTF">2018-01-22T20:22:49Z</dcterms:modified>
</cp:coreProperties>
</file>