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1" r:id="rId8"/>
    <p:sldId id="262" r:id="rId9"/>
    <p:sldId id="266" r:id="rId10"/>
    <p:sldId id="263" r:id="rId11"/>
    <p:sldId id="26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171248-ECAA-4170-AF30-5F3E79C798C3}" type="datetimeFigureOut">
              <a:rPr lang="ru-RU" smtClean="0"/>
              <a:pPr/>
              <a:t>22.10.2022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98E72A-B0B6-436C-A9EB-0250A1E6411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71248-ECAA-4170-AF30-5F3E79C798C3}" type="datetimeFigureOut">
              <a:rPr lang="ru-RU" smtClean="0"/>
              <a:pPr/>
              <a:t>22.10.2022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8E72A-B0B6-436C-A9EB-0250A1E6411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силий\Desktop\05c2d3173592e6767d38c912762f268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1700809"/>
            <a:ext cx="7772400" cy="1512168"/>
          </a:xfrm>
        </p:spPr>
        <p:txBody>
          <a:bodyPr/>
          <a:lstStyle/>
          <a:p>
            <a:r>
              <a:rPr lang="ru-RU" dirty="0" smtClean="0">
                <a:solidFill>
                  <a:srgbClr val="FF0000"/>
                </a:solidFill>
              </a:rPr>
              <a:t>Ансамбль зданий почты в Петергофе</a:t>
            </a:r>
            <a:endParaRPr lang="ru-RU" dirty="0">
              <a:solidFill>
                <a:srgbClr val="FF0000"/>
              </a:solidFill>
            </a:endParaRPr>
          </a:p>
        </p:txBody>
      </p:sp>
      <p:sp>
        <p:nvSpPr>
          <p:cNvPr id="3" name="Подзаголовок 2"/>
          <p:cNvSpPr>
            <a:spLocks noGrp="1"/>
          </p:cNvSpPr>
          <p:nvPr>
            <p:ph type="subTitle" idx="1"/>
          </p:nvPr>
        </p:nvSpPr>
        <p:spPr>
          <a:xfrm>
            <a:off x="3923928" y="3717032"/>
            <a:ext cx="4176464" cy="1921768"/>
          </a:xfrm>
        </p:spPr>
        <p:txBody>
          <a:bodyPr>
            <a:normAutofit/>
          </a:bodyPr>
          <a:lstStyle/>
          <a:p>
            <a:pPr algn="l"/>
            <a:r>
              <a:rPr lang="ru-RU" sz="2400" dirty="0" smtClean="0">
                <a:solidFill>
                  <a:schemeClr val="tx1"/>
                </a:solidFill>
              </a:rPr>
              <a:t>Презентацию подготовили</a:t>
            </a:r>
          </a:p>
          <a:p>
            <a:pPr algn="l"/>
            <a:endParaRPr lang="ru-RU" sz="2400" dirty="0" smtClean="0">
              <a:solidFill>
                <a:schemeClr val="tx1"/>
              </a:solidFill>
            </a:endParaRPr>
          </a:p>
          <a:p>
            <a:pPr algn="l"/>
            <a:r>
              <a:rPr lang="ru-RU" sz="2400" dirty="0" smtClean="0">
                <a:solidFill>
                  <a:schemeClr val="tx1"/>
                </a:solidFill>
              </a:rPr>
              <a:t>Воспитатели ГБДОУ </a:t>
            </a:r>
            <a:r>
              <a:rPr lang="ru-RU" sz="2400" dirty="0" smtClean="0">
                <a:solidFill>
                  <a:schemeClr val="tx1"/>
                </a:solidFill>
              </a:rPr>
              <a:t>38</a:t>
            </a:r>
          </a:p>
          <a:p>
            <a:pPr algn="l"/>
            <a:r>
              <a:rPr lang="ru-RU" sz="2400" dirty="0" smtClean="0">
                <a:solidFill>
                  <a:schemeClr val="tx1"/>
                </a:solidFill>
              </a:rPr>
              <a:t>Селезнева А.Л., Павлова Ю.С.</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Василий\Desktop\1621378407_21-phonoteka_org-p-fon-dlya-prezentatsii-po-pismu-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1508" name="AutoShape 4" descr="https://unc.ua/i2/7/thumbs/large_sankt-peterburg_1005669.jpe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unc.ua/i2/7/thumbs/large_sankt-peterburg_1005669.jpe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Заголовок 6"/>
          <p:cNvSpPr>
            <a:spLocks noGrp="1"/>
          </p:cNvSpPr>
          <p:nvPr>
            <p:ph type="title"/>
          </p:nvPr>
        </p:nvSpPr>
        <p:spPr/>
        <p:txBody>
          <a:bodyPr>
            <a:normAutofit/>
          </a:bodyPr>
          <a:lstStyle/>
          <a:p>
            <a:r>
              <a:rPr lang="ru-RU" sz="3200" dirty="0" smtClean="0">
                <a:solidFill>
                  <a:srgbClr val="FF0000"/>
                </a:solidFill>
              </a:rPr>
              <a:t>Кто работает на почте</a:t>
            </a:r>
            <a:r>
              <a:rPr lang="en-US" sz="3200" dirty="0" smtClean="0">
                <a:solidFill>
                  <a:srgbClr val="FF0000"/>
                </a:solidFill>
              </a:rPr>
              <a:t>?</a:t>
            </a:r>
            <a:r>
              <a:rPr lang="ru-RU" sz="3200" dirty="0" smtClean="0">
                <a:solidFill>
                  <a:srgbClr val="FF0000"/>
                </a:solidFill>
              </a:rPr>
              <a:t> Профессия </a:t>
            </a:r>
            <a:r>
              <a:rPr lang="ru-RU" sz="3200" dirty="0" smtClean="0">
                <a:solidFill>
                  <a:srgbClr val="FF0000"/>
                </a:solidFill>
              </a:rPr>
              <a:t>–почтальон.</a:t>
            </a:r>
            <a:endParaRPr lang="ru-RU" sz="3200" dirty="0">
              <a:solidFill>
                <a:srgbClr val="FF0000"/>
              </a:solidFill>
            </a:endParaRPr>
          </a:p>
        </p:txBody>
      </p:sp>
      <p:sp>
        <p:nvSpPr>
          <p:cNvPr id="8" name="Содержимое 7"/>
          <p:cNvSpPr>
            <a:spLocks noGrp="1"/>
          </p:cNvSpPr>
          <p:nvPr>
            <p:ph idx="1"/>
          </p:nvPr>
        </p:nvSpPr>
        <p:spPr/>
        <p:txBody>
          <a:bodyPr/>
          <a:lstStyle/>
          <a:p>
            <a:endParaRPr lang="ru-RU" dirty="0"/>
          </a:p>
        </p:txBody>
      </p:sp>
      <p:pic>
        <p:nvPicPr>
          <p:cNvPr id="21511" name="Picture 7" descr="C:\Users\Василий\Desktop\privet_iz_peterburga.jpg"/>
          <p:cNvPicPr>
            <a:picLocks noChangeAspect="1" noChangeArrowheads="1"/>
          </p:cNvPicPr>
          <p:nvPr/>
        </p:nvPicPr>
        <p:blipFill>
          <a:blip r:embed="rId3" cstate="print"/>
          <a:srcRect/>
          <a:stretch>
            <a:fillRect/>
          </a:stretch>
        </p:blipFill>
        <p:spPr bwMode="auto">
          <a:xfrm>
            <a:off x="467544" y="1628800"/>
            <a:ext cx="2808312" cy="4464496"/>
          </a:xfrm>
          <a:prstGeom prst="rect">
            <a:avLst/>
          </a:prstGeom>
          <a:noFill/>
        </p:spPr>
      </p:pic>
      <p:pic>
        <p:nvPicPr>
          <p:cNvPr id="21513" name="Picture 9" descr="https://uvaleronchika.ru/wa-data/public/shop/products/34/48/4834/images/11802/assotsiatsii-professii-pochtalon-02.750x0.jpg"/>
          <p:cNvPicPr>
            <a:picLocks noChangeAspect="1" noChangeArrowheads="1"/>
          </p:cNvPicPr>
          <p:nvPr/>
        </p:nvPicPr>
        <p:blipFill>
          <a:blip r:embed="rId4" cstate="print"/>
          <a:srcRect/>
          <a:stretch>
            <a:fillRect/>
          </a:stretch>
        </p:blipFill>
        <p:spPr bwMode="auto">
          <a:xfrm>
            <a:off x="3275856" y="1628800"/>
            <a:ext cx="2736304" cy="4464496"/>
          </a:xfrm>
          <a:prstGeom prst="rect">
            <a:avLst/>
          </a:prstGeom>
          <a:noFill/>
        </p:spPr>
      </p:pic>
      <p:sp>
        <p:nvSpPr>
          <p:cNvPr id="21515" name="AutoShape 11" descr="C:\Users\%D0%92%D0%B0%D1%81%D0%B8%D0%BB%D0%B8%D0%B9\Desktop\slide_1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7" name="AutoShape 13" descr="C:\Users\%D0%92%D0%B0%D1%81%D0%B8%D0%BB%D0%B8%D0%B9\Desktop\slide_1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9" name="AutoShape 15" descr="C:\Users\%D0%92%D0%B0%D1%81%D0%B8%D0%BB%D0%B8%D0%B9\Desktop\slide_1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1" name="AutoShape 17" descr="C:\Users\%D0%92%D0%B0%D1%81%D0%B8%D0%BB%D0%B8%D0%B9\Desktop\slide_1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23" name="AutoShape 19" descr="C:\Users\%D0%92%D0%B0%D1%81%D0%B8%D0%BB%D0%B8%D0%B9\Desktop\slide_14.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25" name="Picture 21" descr="https://i1.wp.com/images.myshared.ru/24/1273652/slide_14.jpg"/>
          <p:cNvPicPr>
            <a:picLocks noChangeAspect="1" noChangeArrowheads="1"/>
          </p:cNvPicPr>
          <p:nvPr/>
        </p:nvPicPr>
        <p:blipFill>
          <a:blip r:embed="rId5" cstate="print"/>
          <a:srcRect/>
          <a:stretch>
            <a:fillRect/>
          </a:stretch>
        </p:blipFill>
        <p:spPr bwMode="auto">
          <a:xfrm>
            <a:off x="6012160" y="1628800"/>
            <a:ext cx="2664296" cy="44644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Василий\Desktop\1621378407_21-phonoteka_org-p-fon-dlya-prezentatsii-po-pismu-23.jpg"/>
          <p:cNvPicPr>
            <a:picLocks noChangeAspect="1" noChangeArrowheads="1"/>
          </p:cNvPicPr>
          <p:nvPr/>
        </p:nvPicPr>
        <p:blipFill>
          <a:blip r:embed="rId2" cstate="print">
            <a:clrChange>
              <a:clrFrom>
                <a:srgbClr val="F5ECEF"/>
              </a:clrFrom>
              <a:clrTo>
                <a:srgbClr val="F5ECEF">
                  <a:alpha val="0"/>
                </a:srgbClr>
              </a:clrTo>
            </a:clrChange>
          </a:blip>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a:xfrm>
            <a:off x="2771800" y="4653136"/>
            <a:ext cx="5976664" cy="648072"/>
          </a:xfrm>
        </p:spPr>
        <p:txBody>
          <a:bodyPr>
            <a:normAutofit fontScale="90000"/>
          </a:bodyPr>
          <a:lstStyle/>
          <a:p>
            <a:pPr algn="ctr"/>
            <a:r>
              <a:rPr lang="ru-RU" dirty="0" smtClean="0">
                <a:solidFill>
                  <a:srgbClr val="FF0000"/>
                </a:solidFill>
              </a:rPr>
              <a:t>Спасибо за внимание!</a:t>
            </a:r>
            <a:endParaRPr lang="ru-RU" dirty="0">
              <a:solidFill>
                <a:srgbClr val="FF0000"/>
              </a:solidFill>
            </a:endParaRPr>
          </a:p>
        </p:txBody>
      </p:sp>
      <p:sp>
        <p:nvSpPr>
          <p:cNvPr id="7" name="Текст 6"/>
          <p:cNvSpPr>
            <a:spLocks noGrp="1"/>
          </p:cNvSpPr>
          <p:nvPr>
            <p:ph type="body" idx="1"/>
          </p:nvPr>
        </p:nvSpPr>
        <p:spPr>
          <a:xfrm>
            <a:off x="2627784" y="2060848"/>
            <a:ext cx="6048672" cy="2418060"/>
          </a:xfrm>
        </p:spPr>
        <p:txBody>
          <a:bodyPr>
            <a:noAutofit/>
          </a:bodyPr>
          <a:lstStyle/>
          <a:p>
            <a:pPr algn="ctr"/>
            <a:r>
              <a:rPr lang="ru-RU" sz="2800" dirty="0" smtClean="0">
                <a:solidFill>
                  <a:schemeClr val="tx1"/>
                </a:solidFill>
              </a:rPr>
              <a:t>Дорогой друг! Я надеюсь, что ты, </a:t>
            </a:r>
            <a:r>
              <a:rPr lang="ru-RU" sz="2800" dirty="0">
                <a:solidFill>
                  <a:schemeClr val="tx1"/>
                </a:solidFill>
              </a:rPr>
              <a:t>в</a:t>
            </a:r>
            <a:r>
              <a:rPr lang="ru-RU" sz="2800" dirty="0" smtClean="0">
                <a:solidFill>
                  <a:schemeClr val="tx1"/>
                </a:solidFill>
              </a:rPr>
              <a:t>месте с </a:t>
            </a:r>
            <a:r>
              <a:rPr lang="ru-RU" sz="2800" dirty="0" smtClean="0">
                <a:solidFill>
                  <a:schemeClr val="tx1"/>
                </a:solidFill>
              </a:rPr>
              <a:t>родителями, </a:t>
            </a:r>
            <a:r>
              <a:rPr lang="ru-RU" sz="2800" dirty="0" smtClean="0">
                <a:solidFill>
                  <a:schemeClr val="tx1"/>
                </a:solidFill>
              </a:rPr>
              <a:t>обязательно посетишь чудесный город Петергоф! И своими глазами увидишь Ансамбль зданий Почты, а также, </a:t>
            </a:r>
            <a:r>
              <a:rPr lang="ru-RU" sz="2800" dirty="0">
                <a:solidFill>
                  <a:schemeClr val="tx1"/>
                </a:solidFill>
              </a:rPr>
              <a:t>м</a:t>
            </a:r>
            <a:r>
              <a:rPr lang="ru-RU" sz="2800" dirty="0" smtClean="0">
                <a:solidFill>
                  <a:schemeClr val="tx1"/>
                </a:solidFill>
              </a:rPr>
              <a:t>ного других исторических достопримечательностей!</a:t>
            </a:r>
            <a:endParaRPr lang="ru-RU" sz="2800" dirty="0">
              <a:solidFill>
                <a:schemeClr val="tx1"/>
              </a:solidFill>
            </a:endParaRPr>
          </a:p>
        </p:txBody>
      </p:sp>
      <p:pic>
        <p:nvPicPr>
          <p:cNvPr id="10" name="Содержимое 6" descr="Без названия.jfif"/>
          <p:cNvPicPr>
            <a:picLocks noChangeAspect="1"/>
          </p:cNvPicPr>
          <p:nvPr/>
        </p:nvPicPr>
        <p:blipFill>
          <a:blip r:embed="rId3" cstate="print">
            <a:clrChange>
              <a:clrFrom>
                <a:srgbClr val="FFFFFF"/>
              </a:clrFrom>
              <a:clrTo>
                <a:srgbClr val="FFFFFF">
                  <a:alpha val="0"/>
                </a:srgbClr>
              </a:clrTo>
            </a:clrChange>
          </a:blip>
          <a:stretch>
            <a:fillRect/>
          </a:stretch>
        </p:blipFill>
        <p:spPr>
          <a:xfrm>
            <a:off x="395536" y="2996952"/>
            <a:ext cx="2808312" cy="33173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Василий\Desktop\1621378407_21-phonoteka_org-p-fon-dlya-prezentatsii-po-pismu-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descr="C:\Users\Василий\Desktop\Петергоф_Почта_СПб_пр._15.jpg"/>
          <p:cNvPicPr>
            <a:picLocks noChangeAspect="1" noChangeArrowheads="1"/>
          </p:cNvPicPr>
          <p:nvPr/>
        </p:nvPicPr>
        <p:blipFill>
          <a:blip r:embed="rId3" cstate="print"/>
          <a:srcRect/>
          <a:stretch>
            <a:fillRect/>
          </a:stretch>
        </p:blipFill>
        <p:spPr bwMode="auto">
          <a:xfrm>
            <a:off x="467544" y="188640"/>
            <a:ext cx="8280920" cy="4774713"/>
          </a:xfrm>
          <a:prstGeom prst="rect">
            <a:avLst/>
          </a:prstGeom>
          <a:noFill/>
        </p:spPr>
      </p:pic>
      <p:sp>
        <p:nvSpPr>
          <p:cNvPr id="8" name="Заголовок 7"/>
          <p:cNvSpPr>
            <a:spLocks noGrp="1"/>
          </p:cNvSpPr>
          <p:nvPr>
            <p:ph type="title"/>
          </p:nvPr>
        </p:nvSpPr>
        <p:spPr>
          <a:xfrm>
            <a:off x="1187624" y="5445224"/>
            <a:ext cx="8229600" cy="1143000"/>
          </a:xfrm>
        </p:spPr>
        <p:txBody>
          <a:bodyPr>
            <a:normAutofit/>
          </a:bodyPr>
          <a:lstStyle/>
          <a:p>
            <a:r>
              <a:rPr lang="ru-RU" sz="3200" dirty="0" smtClean="0">
                <a:solidFill>
                  <a:srgbClr val="FF0000"/>
                </a:solidFill>
              </a:rPr>
              <a:t>ТУК,ТУК,ТУК!!!ВАМ ПИСЬМО!!!! </a:t>
            </a:r>
            <a:br>
              <a:rPr lang="ru-RU" sz="3200" dirty="0" smtClean="0">
                <a:solidFill>
                  <a:srgbClr val="FF0000"/>
                </a:solidFill>
              </a:rPr>
            </a:br>
            <a:r>
              <a:rPr lang="ru-RU" sz="3200" dirty="0" smtClean="0">
                <a:solidFill>
                  <a:srgbClr val="FF0000"/>
                </a:solidFill>
              </a:rPr>
              <a:t>И принес его вам я, Почтальон Печкин!</a:t>
            </a:r>
            <a:endParaRPr lang="ru-RU" sz="3200" dirty="0">
              <a:solidFill>
                <a:srgbClr val="FF0000"/>
              </a:solidFill>
            </a:endParaRPr>
          </a:p>
        </p:txBody>
      </p:sp>
      <p:pic>
        <p:nvPicPr>
          <p:cNvPr id="5" name="Рисунок 4" descr="почтальон.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68560" y="3356992"/>
            <a:ext cx="3238500" cy="3238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Василий\Desktop\1621378407_21-phonoteka_org-p-fon-dlya-prezentatsii-po-pismu-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 name="Заголовок 11"/>
          <p:cNvSpPr>
            <a:spLocks noGrp="1"/>
          </p:cNvSpPr>
          <p:nvPr>
            <p:ph type="title"/>
          </p:nvPr>
        </p:nvSpPr>
        <p:spPr>
          <a:xfrm>
            <a:off x="3059832" y="274638"/>
            <a:ext cx="5626968" cy="1143000"/>
          </a:xfrm>
        </p:spPr>
        <p:txBody>
          <a:bodyPr>
            <a:normAutofit/>
          </a:bodyPr>
          <a:lstStyle/>
          <a:p>
            <a:r>
              <a:rPr lang="ru-RU" sz="2400" dirty="0" smtClean="0">
                <a:solidFill>
                  <a:srgbClr val="FF0000"/>
                </a:solidFill>
              </a:rPr>
              <a:t>А письмо вам, ребята, от известного архитектора Николая Бенуа</a:t>
            </a:r>
            <a:r>
              <a:rPr lang="ru-RU" sz="2400" dirty="0" smtClean="0"/>
              <a:t>.</a:t>
            </a:r>
            <a:endParaRPr lang="ru-RU" sz="2400" dirty="0"/>
          </a:p>
        </p:txBody>
      </p:sp>
      <p:sp>
        <p:nvSpPr>
          <p:cNvPr id="14" name="Содержимое 13"/>
          <p:cNvSpPr>
            <a:spLocks noGrp="1"/>
          </p:cNvSpPr>
          <p:nvPr>
            <p:ph sz="half" idx="1"/>
          </p:nvPr>
        </p:nvSpPr>
        <p:spPr>
          <a:xfrm>
            <a:off x="395536" y="2132856"/>
            <a:ext cx="4038600" cy="4525963"/>
          </a:xfrm>
        </p:spPr>
        <p:txBody>
          <a:bodyPr>
            <a:normAutofit fontScale="77500" lnSpcReduction="20000"/>
          </a:bodyPr>
          <a:lstStyle/>
          <a:p>
            <a:pPr>
              <a:buNone/>
            </a:pPr>
            <a:r>
              <a:rPr lang="ru-RU" b="1" dirty="0" smtClean="0"/>
              <a:t>     1 </a:t>
            </a:r>
            <a:r>
              <a:rPr lang="ru-RU" b="1" dirty="0"/>
              <a:t>июля родился выдающийся российский архитектор, основатель знаменитой творческой династии Николай Леонтьевич Бенуа́ (1813 -1898). Будучи главным архитектором Петергофа Бенуа возводил важнейшие и самые масштабные административные здания дворцового пригорода. Именно проекты мастера определили готический облик застройки Петергофа.</a:t>
            </a:r>
          </a:p>
          <a:p>
            <a:endParaRPr lang="ru-RU" dirty="0"/>
          </a:p>
        </p:txBody>
      </p:sp>
      <p:pic>
        <p:nvPicPr>
          <p:cNvPr id="9" name="Содержимое 8" descr="печкин2.png"/>
          <p:cNvPicPr>
            <a:picLocks noGrp="1" noChangeAspect="1"/>
          </p:cNvPicPr>
          <p:nvPr>
            <p:ph sz="half" idx="2"/>
          </p:nvPr>
        </p:nvPicPr>
        <p:blipFill>
          <a:blip r:embed="rId3" cstate="print">
            <a:clrChange>
              <a:clrFrom>
                <a:srgbClr val="000000"/>
              </a:clrFrom>
              <a:clrTo>
                <a:srgbClr val="000000">
                  <a:alpha val="0"/>
                </a:srgbClr>
              </a:clrTo>
            </a:clrChange>
          </a:blip>
          <a:stretch>
            <a:fillRect/>
          </a:stretch>
        </p:blipFill>
        <p:spPr>
          <a:xfrm>
            <a:off x="251520" y="260648"/>
            <a:ext cx="2857500" cy="1905000"/>
          </a:xfrm>
        </p:spPr>
      </p:pic>
      <p:sp>
        <p:nvSpPr>
          <p:cNvPr id="3076" name="AutoShape 4" descr="C:\Users\%D0%92%D0%B0%D1%81%D0%B8%D0%BB%D0%B8%D0%B9\Desktop\scale_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C:\Users\%D0%92%D0%B0%D1%81%D0%B8%D0%BB%D0%B8%D0%B9\Desktop\scale_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80" name="Picture 8" descr="https://avatars.dzeninfra.ru/get-zen_doc/5185533/pub_62beaec6d409530157c58fb5_62beafe4fd381a030b849e48/scale_2400"/>
          <p:cNvPicPr>
            <a:picLocks noChangeAspect="1" noChangeArrowheads="1"/>
          </p:cNvPicPr>
          <p:nvPr/>
        </p:nvPicPr>
        <p:blipFill>
          <a:blip r:embed="rId4" cstate="print"/>
          <a:srcRect/>
          <a:stretch>
            <a:fillRect/>
          </a:stretch>
        </p:blipFill>
        <p:spPr bwMode="auto">
          <a:xfrm>
            <a:off x="4499992" y="2060848"/>
            <a:ext cx="4032448" cy="4464496"/>
          </a:xfrm>
          <a:prstGeom prst="rect">
            <a:avLst/>
          </a:prstGeom>
          <a:noFill/>
        </p:spPr>
      </p:pic>
      <p:sp>
        <p:nvSpPr>
          <p:cNvPr id="10" name="Овальная выноска 9"/>
          <p:cNvSpPr/>
          <p:nvPr/>
        </p:nvSpPr>
        <p:spPr>
          <a:xfrm>
            <a:off x="2987824" y="260648"/>
            <a:ext cx="5616624" cy="1152128"/>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Василий\Desktop\1621378407_21-phonoteka_org-p-fon-dlya-prezentatsii-po-pismu-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a:xfrm>
            <a:off x="611560" y="188640"/>
            <a:ext cx="7571184" cy="1143000"/>
          </a:xfrm>
        </p:spPr>
        <p:txBody>
          <a:bodyPr>
            <a:normAutofit/>
          </a:bodyPr>
          <a:lstStyle/>
          <a:p>
            <a:r>
              <a:rPr lang="ru-RU" sz="2800" dirty="0" smtClean="0">
                <a:solidFill>
                  <a:srgbClr val="FF0000"/>
                </a:solidFill>
              </a:rPr>
              <a:t>Готика в Петергофе</a:t>
            </a:r>
            <a:endParaRPr lang="ru-RU" sz="2800" dirty="0">
              <a:solidFill>
                <a:srgbClr val="FF0000"/>
              </a:solidFill>
            </a:endParaRPr>
          </a:p>
        </p:txBody>
      </p:sp>
      <p:sp>
        <p:nvSpPr>
          <p:cNvPr id="7" name="Текст 6"/>
          <p:cNvSpPr>
            <a:spLocks noGrp="1"/>
          </p:cNvSpPr>
          <p:nvPr>
            <p:ph type="body" idx="1"/>
          </p:nvPr>
        </p:nvSpPr>
        <p:spPr>
          <a:xfrm>
            <a:off x="467544" y="4941168"/>
            <a:ext cx="4040188" cy="1512168"/>
          </a:xfrm>
        </p:spPr>
        <p:txBody>
          <a:bodyPr>
            <a:noAutofit/>
          </a:bodyPr>
          <a:lstStyle/>
          <a:p>
            <a:r>
              <a:rPr lang="ru-RU" sz="1300" b="0" dirty="0"/>
              <a:t>Первым крупным сооружением Николая Бенуа уже в статусе придворного архитектора стали готические Дворцовые (Императорские) конюшни в Петергофе (1848-1855). Грандиозный комплекс на 300 лошадей со множеством служебных построек и великолепным манежем со стропильным потолком строился по личному заказу Николая I.</a:t>
            </a:r>
            <a:endParaRPr lang="ru-RU" sz="1300" dirty="0"/>
          </a:p>
        </p:txBody>
      </p:sp>
      <p:sp>
        <p:nvSpPr>
          <p:cNvPr id="9" name="Текст 8"/>
          <p:cNvSpPr>
            <a:spLocks noGrp="1"/>
          </p:cNvSpPr>
          <p:nvPr>
            <p:ph type="body" sz="quarter" idx="3"/>
          </p:nvPr>
        </p:nvSpPr>
        <p:spPr>
          <a:xfrm>
            <a:off x="4572000" y="2492896"/>
            <a:ext cx="4041775" cy="834107"/>
          </a:xfrm>
        </p:spPr>
        <p:txBody>
          <a:bodyPr>
            <a:normAutofit fontScale="62500" lnSpcReduction="20000"/>
          </a:bodyPr>
          <a:lstStyle/>
          <a:p>
            <a:r>
              <a:rPr lang="ru-RU" b="0" dirty="0"/>
              <a:t>Параллельно в 1850-1854 годах зодчий возводит комплекс почты в Петергофе. Как и конюшни ансамбль выполнен в стилистике английской, тюдоровской готики </a:t>
            </a:r>
            <a:endParaRPr lang="ru-RU" dirty="0"/>
          </a:p>
        </p:txBody>
      </p:sp>
      <p:pic>
        <p:nvPicPr>
          <p:cNvPr id="16388" name="Picture 4" descr="Комплекс зданий Дворцовых (Императорских) конюшен, 1848-1855, арх. Н.Л. Бенуа. г. Петергоф, ул. Аврова, 2. Фото: Артём Нойер"/>
          <p:cNvPicPr>
            <a:picLocks noChangeAspect="1" noChangeArrowheads="1"/>
          </p:cNvPicPr>
          <p:nvPr/>
        </p:nvPicPr>
        <p:blipFill>
          <a:blip r:embed="rId3" cstate="print"/>
          <a:srcRect/>
          <a:stretch>
            <a:fillRect/>
          </a:stretch>
        </p:blipFill>
        <p:spPr bwMode="auto">
          <a:xfrm>
            <a:off x="467544" y="1124744"/>
            <a:ext cx="3957773" cy="3816424"/>
          </a:xfrm>
          <a:prstGeom prst="rect">
            <a:avLst/>
          </a:prstGeom>
          <a:noFill/>
        </p:spPr>
      </p:pic>
      <p:pic>
        <p:nvPicPr>
          <p:cNvPr id="16390" name="Picture 6" descr="Ансамбль зданий почты в Петергофе, 1850-1854, арх. Н.Л. Бенуа, А.К. Кавос. г. Санкт-Петербург, Петергоф, Санкт-Петербургский пр-т, 15. Фото: Артём Нойер"/>
          <p:cNvPicPr>
            <a:picLocks noChangeAspect="1" noChangeArrowheads="1"/>
          </p:cNvPicPr>
          <p:nvPr/>
        </p:nvPicPr>
        <p:blipFill>
          <a:blip r:embed="rId4" cstate="print"/>
          <a:srcRect/>
          <a:stretch>
            <a:fillRect/>
          </a:stretch>
        </p:blipFill>
        <p:spPr bwMode="auto">
          <a:xfrm>
            <a:off x="4499992" y="3429000"/>
            <a:ext cx="4176464" cy="3096344"/>
          </a:xfrm>
          <a:prstGeom prst="rect">
            <a:avLst/>
          </a:prstGeom>
          <a:noFill/>
        </p:spPr>
      </p:pic>
      <p:pic>
        <p:nvPicPr>
          <p:cNvPr id="11" name="Рисунок 10" descr="Почтальон_Печкин_(кадр_из_мультфильма).jpg"/>
          <p:cNvPicPr>
            <a:picLocks noChangeAspect="1"/>
          </p:cNvPicPr>
          <p:nvPr/>
        </p:nvPicPr>
        <p:blipFill>
          <a:blip r:embed="rId5" cstate="print">
            <a:clrChange>
              <a:clrFrom>
                <a:srgbClr val="A08067"/>
              </a:clrFrom>
              <a:clrTo>
                <a:srgbClr val="A08067">
                  <a:alpha val="0"/>
                </a:srgbClr>
              </a:clrTo>
            </a:clrChange>
          </a:blip>
          <a:stretch>
            <a:fillRect/>
          </a:stretch>
        </p:blipFill>
        <p:spPr>
          <a:xfrm>
            <a:off x="6084168" y="0"/>
            <a:ext cx="2736304" cy="2276872"/>
          </a:xfrm>
          <a:prstGeom prst="rect">
            <a:avLst/>
          </a:prstGeom>
        </p:spPr>
      </p:pic>
      <p:sp>
        <p:nvSpPr>
          <p:cNvPr id="12" name="Блок-схема: память с посл. доступом 11"/>
          <p:cNvSpPr/>
          <p:nvPr/>
        </p:nvSpPr>
        <p:spPr>
          <a:xfrm>
            <a:off x="2627784" y="332656"/>
            <a:ext cx="3384376" cy="792088"/>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 name="Picture 2" descr="C:\Users\Василий\Desktop\1621378407_21-phonoteka_org-p-fon-dlya-prezentatsii-po-pismu-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2627784" y="260648"/>
            <a:ext cx="4752528" cy="2585323"/>
          </a:xfrm>
          <a:prstGeom prst="rect">
            <a:avLst/>
          </a:prstGeom>
          <a:noFill/>
        </p:spPr>
        <p:txBody>
          <a:bodyPr wrap="square" rtlCol="0">
            <a:spAutoFit/>
          </a:bodyPr>
          <a:lstStyle/>
          <a:p>
            <a:pPr algn="ctr"/>
            <a:r>
              <a:rPr lang="ru-RU" dirty="0" smtClean="0">
                <a:solidFill>
                  <a:srgbClr val="FF0000"/>
                </a:solidFill>
              </a:rPr>
              <a:t>Чтобы доехать до Почтового Отделения в Петергофе следуй карте!</a:t>
            </a:r>
          </a:p>
          <a:p>
            <a:pPr algn="ctr"/>
            <a:endParaRPr lang="ru-RU" dirty="0" smtClean="0">
              <a:solidFill>
                <a:srgbClr val="FF0000"/>
              </a:solidFill>
            </a:endParaRPr>
          </a:p>
          <a:p>
            <a:pPr algn="ctr"/>
            <a:r>
              <a:rPr lang="ru-RU" dirty="0" smtClean="0"/>
              <a:t>Необходимо доехать до станции метро «</a:t>
            </a:r>
            <a:r>
              <a:rPr lang="ru-RU" dirty="0" err="1" smtClean="0"/>
              <a:t>Автово</a:t>
            </a:r>
            <a:r>
              <a:rPr lang="ru-RU" dirty="0" smtClean="0"/>
              <a:t>». Затем сесть на автобус №200, 201, 210, 401 до Петергофа. Ехать нужно до остановки Больница. А там уже следуй за стрелками на карте.</a:t>
            </a:r>
            <a:endParaRPr lang="ru-RU" dirty="0" smtClean="0">
              <a:solidFill>
                <a:srgbClr val="FF0000"/>
              </a:solidFill>
            </a:endParaRPr>
          </a:p>
          <a:p>
            <a:pPr algn="ctr"/>
            <a:endParaRPr lang="ru-RU" dirty="0">
              <a:solidFill>
                <a:srgbClr val="FF0000"/>
              </a:solidFill>
            </a:endParaRPr>
          </a:p>
        </p:txBody>
      </p:sp>
      <p:pic>
        <p:nvPicPr>
          <p:cNvPr id="12" name="Рисунок 11" descr="pochtal.png"/>
          <p:cNvPicPr>
            <a:picLocks noChangeAspect="1"/>
          </p:cNvPicPr>
          <p:nvPr/>
        </p:nvPicPr>
        <p:blipFill>
          <a:blip r:embed="rId3" cstate="print"/>
          <a:stretch>
            <a:fillRect/>
          </a:stretch>
        </p:blipFill>
        <p:spPr>
          <a:xfrm>
            <a:off x="7092280" y="0"/>
            <a:ext cx="2232248" cy="3240360"/>
          </a:xfrm>
          <a:prstGeom prst="rect">
            <a:avLst/>
          </a:prstGeom>
        </p:spPr>
      </p:pic>
      <p:pic>
        <p:nvPicPr>
          <p:cNvPr id="10" name="Рисунок 9" descr="Петергоф.png"/>
          <p:cNvPicPr>
            <a:picLocks noChangeAspect="1"/>
          </p:cNvPicPr>
          <p:nvPr/>
        </p:nvPicPr>
        <p:blipFill>
          <a:blip r:embed="rId4" cstate="print">
            <a:clrChange>
              <a:clrFrom>
                <a:srgbClr val="FFFFFF"/>
              </a:clrFrom>
              <a:clrTo>
                <a:srgbClr val="FFFFFF">
                  <a:alpha val="0"/>
                </a:srgbClr>
              </a:clrTo>
            </a:clrChange>
          </a:blip>
          <a:stretch>
            <a:fillRect/>
          </a:stretch>
        </p:blipFill>
        <p:spPr>
          <a:xfrm>
            <a:off x="295809" y="2276872"/>
            <a:ext cx="8552382" cy="43204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Василий\Desktop\1621378407_21-phonoteka_org-p-fon-dlya-prezentatsii-po-pismu-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Заголовок 7"/>
          <p:cNvSpPr>
            <a:spLocks noGrp="1"/>
          </p:cNvSpPr>
          <p:nvPr>
            <p:ph type="title"/>
          </p:nvPr>
        </p:nvSpPr>
        <p:spPr>
          <a:xfrm>
            <a:off x="179512" y="4725144"/>
            <a:ext cx="5698976" cy="1872208"/>
          </a:xfrm>
        </p:spPr>
        <p:txBody>
          <a:bodyPr>
            <a:normAutofit fontScale="90000"/>
          </a:bodyPr>
          <a:lstStyle/>
          <a:p>
            <a:r>
              <a:rPr lang="ru-RU" sz="2000" dirty="0">
                <a:solidFill>
                  <a:srgbClr val="FF0000"/>
                </a:solidFill>
              </a:rPr>
              <a:t>Здание почтового отделения, которое летом скрыто от посторонних взглядов за густой зеленью деревьев, являет собой очень интересный памятник архитектуры. На общем фоне соседних домов его выделяют оригинально декорированные фасады, которые делают его ярким явлением в парадной застройке Петергофа.</a:t>
            </a:r>
            <a:r>
              <a:rPr lang="ru-RU" sz="1200" dirty="0"/>
              <a:t/>
            </a:r>
            <a:br>
              <a:rPr lang="ru-RU" sz="1200" dirty="0"/>
            </a:br>
            <a:r>
              <a:rPr lang="ru-RU" sz="1200" dirty="0" smtClean="0"/>
              <a:t/>
            </a:r>
            <a:br>
              <a:rPr lang="ru-RU" sz="1200" dirty="0" smtClean="0"/>
            </a:br>
            <a:endParaRPr lang="ru-RU" sz="1200" dirty="0"/>
          </a:p>
        </p:txBody>
      </p:sp>
      <p:sp>
        <p:nvSpPr>
          <p:cNvPr id="17412" name="AutoShape 4" descr="https://ic.pics.livejournal.com/sonateam/25740085/1197269/1197269_90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14" name="Picture 6" descr="https://ic.pics.livejournal.com/sonateam/25740085/1197269/1197269_900.jpg"/>
          <p:cNvPicPr>
            <a:picLocks noChangeAspect="1" noChangeArrowheads="1"/>
          </p:cNvPicPr>
          <p:nvPr/>
        </p:nvPicPr>
        <p:blipFill>
          <a:blip r:embed="rId3" cstate="print"/>
          <a:srcRect/>
          <a:stretch>
            <a:fillRect/>
          </a:stretch>
        </p:blipFill>
        <p:spPr bwMode="auto">
          <a:xfrm>
            <a:off x="179512" y="188640"/>
            <a:ext cx="8208912" cy="4481340"/>
          </a:xfrm>
          <a:prstGeom prst="rect">
            <a:avLst/>
          </a:prstGeom>
          <a:noFill/>
        </p:spPr>
      </p:pic>
      <p:pic>
        <p:nvPicPr>
          <p:cNvPr id="7" name="Рисунок 6" descr="201611040158212.png"/>
          <p:cNvPicPr>
            <a:picLocks noChangeAspect="1"/>
          </p:cNvPicPr>
          <p:nvPr/>
        </p:nvPicPr>
        <p:blipFill>
          <a:blip r:embed="rId4" cstate="print">
            <a:clrChange>
              <a:clrFrom>
                <a:srgbClr val="FEFEFE"/>
              </a:clrFrom>
              <a:clrTo>
                <a:srgbClr val="FEFEFE">
                  <a:alpha val="0"/>
                </a:srgbClr>
              </a:clrTo>
            </a:clrChange>
          </a:blip>
          <a:stretch>
            <a:fillRect/>
          </a:stretch>
        </p:blipFill>
        <p:spPr>
          <a:xfrm>
            <a:off x="6084168" y="4077072"/>
            <a:ext cx="2418303" cy="27809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Василий\Desktop\1621378407_21-phonoteka_org-p-fon-dlya-prezentatsii-po-pismu-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 name="Заголовок 21"/>
          <p:cNvSpPr>
            <a:spLocks noGrp="1"/>
          </p:cNvSpPr>
          <p:nvPr>
            <p:ph type="title"/>
          </p:nvPr>
        </p:nvSpPr>
        <p:spPr>
          <a:xfrm>
            <a:off x="3779912" y="404664"/>
            <a:ext cx="3008313" cy="454372"/>
          </a:xfrm>
        </p:spPr>
        <p:txBody>
          <a:bodyPr/>
          <a:lstStyle/>
          <a:p>
            <a:r>
              <a:rPr lang="ru-RU" dirty="0" smtClean="0">
                <a:solidFill>
                  <a:srgbClr val="FF0000"/>
                </a:solidFill>
              </a:rPr>
              <a:t>Замок в Петергофе</a:t>
            </a:r>
            <a:endParaRPr lang="ru-RU" dirty="0">
              <a:solidFill>
                <a:srgbClr val="FF0000"/>
              </a:solidFill>
            </a:endParaRPr>
          </a:p>
        </p:txBody>
      </p:sp>
      <p:sp>
        <p:nvSpPr>
          <p:cNvPr id="24" name="Текст 23"/>
          <p:cNvSpPr>
            <a:spLocks noGrp="1"/>
          </p:cNvSpPr>
          <p:nvPr>
            <p:ph type="body" sz="half" idx="2"/>
          </p:nvPr>
        </p:nvSpPr>
        <p:spPr>
          <a:xfrm>
            <a:off x="4932040" y="908721"/>
            <a:ext cx="4211960" cy="3312367"/>
          </a:xfrm>
        </p:spPr>
        <p:txBody>
          <a:bodyPr>
            <a:noAutofit/>
          </a:bodyPr>
          <a:lstStyle/>
          <a:p>
            <a:r>
              <a:rPr lang="ru-RU" sz="1800" dirty="0"/>
              <a:t>Здание почты внешне напоминает небольшой игрушечный замок, и это связано с тем, что при строительстве архитекторами были использованы некоторые замковые элементы. Главный фасад здания "прорезан" на три оси, а боковые флигели выполнены в виде башен оригинальной формы. </a:t>
            </a:r>
            <a:r>
              <a:rPr lang="ru-RU" sz="1800" dirty="0" smtClean="0"/>
              <a:t> Почта </a:t>
            </a:r>
            <a:r>
              <a:rPr lang="ru-RU" sz="1800" dirty="0"/>
              <a:t>никогда не переезжала отсюда и не прекращала работу.</a:t>
            </a:r>
            <a:br>
              <a:rPr lang="ru-RU" sz="1800" dirty="0"/>
            </a:br>
            <a:endParaRPr lang="ru-RU" sz="1800" dirty="0"/>
          </a:p>
        </p:txBody>
      </p:sp>
      <p:pic>
        <p:nvPicPr>
          <p:cNvPr id="19462" name="Picture 6" descr="https://tamara.shemyak.com/SaintPetersburg/Peterhof/ptrdvgotichs5.jpg"/>
          <p:cNvPicPr>
            <a:picLocks noChangeAspect="1" noChangeArrowheads="1"/>
          </p:cNvPicPr>
          <p:nvPr/>
        </p:nvPicPr>
        <p:blipFill>
          <a:blip r:embed="rId3" cstate="print"/>
          <a:srcRect/>
          <a:stretch>
            <a:fillRect/>
          </a:stretch>
        </p:blipFill>
        <p:spPr bwMode="auto">
          <a:xfrm>
            <a:off x="0" y="1025352"/>
            <a:ext cx="4824536" cy="5832648"/>
          </a:xfrm>
          <a:prstGeom prst="rect">
            <a:avLst/>
          </a:prstGeom>
          <a:noFill/>
        </p:spPr>
      </p:pic>
      <p:pic>
        <p:nvPicPr>
          <p:cNvPr id="9" name="Рисунок 8" descr="pechkin.jpg"/>
          <p:cNvPicPr>
            <a:picLocks noChangeAspect="1"/>
          </p:cNvPicPr>
          <p:nvPr/>
        </p:nvPicPr>
        <p:blipFill>
          <a:blip r:embed="rId4" cstate="print">
            <a:clrChange>
              <a:clrFrom>
                <a:srgbClr val="FAFAFA"/>
              </a:clrFrom>
              <a:clrTo>
                <a:srgbClr val="FAFAFA">
                  <a:alpha val="0"/>
                </a:srgbClr>
              </a:clrTo>
            </a:clrChange>
          </a:blip>
          <a:stretch>
            <a:fillRect/>
          </a:stretch>
        </p:blipFill>
        <p:spPr>
          <a:xfrm>
            <a:off x="5724128" y="3933056"/>
            <a:ext cx="3419872" cy="268776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Василий\Desktop\1621378407_21-phonoteka_org-p-fon-dlya-prezentatsii-po-pismu-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a:xfrm>
            <a:off x="1115616" y="260648"/>
            <a:ext cx="8229600" cy="1143000"/>
          </a:xfrm>
        </p:spPr>
        <p:txBody>
          <a:bodyPr>
            <a:normAutofit/>
          </a:bodyPr>
          <a:lstStyle/>
          <a:p>
            <a:r>
              <a:rPr lang="ru-RU" sz="3200" dirty="0" smtClean="0">
                <a:solidFill>
                  <a:srgbClr val="FF0000"/>
                </a:solidFill>
              </a:rPr>
              <a:t>Ансамбль зданий Почты</a:t>
            </a:r>
            <a:endParaRPr lang="ru-RU" sz="3200" dirty="0">
              <a:solidFill>
                <a:srgbClr val="FF0000"/>
              </a:solidFill>
            </a:endParaRPr>
          </a:p>
        </p:txBody>
      </p:sp>
      <p:sp>
        <p:nvSpPr>
          <p:cNvPr id="7" name="Содержимое 6"/>
          <p:cNvSpPr>
            <a:spLocks noGrp="1"/>
          </p:cNvSpPr>
          <p:nvPr>
            <p:ph idx="1"/>
          </p:nvPr>
        </p:nvSpPr>
        <p:spPr>
          <a:xfrm>
            <a:off x="611560" y="1340768"/>
            <a:ext cx="8229600" cy="1368152"/>
          </a:xfrm>
        </p:spPr>
        <p:txBody>
          <a:bodyPr/>
          <a:lstStyle/>
          <a:p>
            <a:pPr algn="ctr">
              <a:buNone/>
            </a:pPr>
            <a:r>
              <a:rPr lang="ru-RU" dirty="0" smtClean="0"/>
              <a:t>    </a:t>
            </a:r>
            <a:r>
              <a:rPr lang="ru-RU" sz="2000" dirty="0" smtClean="0"/>
              <a:t>За </a:t>
            </a:r>
            <a:r>
              <a:rPr lang="ru-RU" sz="2000" dirty="0"/>
              <a:t>главным корпусом скрыты</a:t>
            </a:r>
            <a:r>
              <a:rPr lang="ru-RU" sz="2000" dirty="0" smtClean="0"/>
              <a:t>:</a:t>
            </a:r>
            <a:endParaRPr lang="ru-RU" sz="2000" dirty="0"/>
          </a:p>
        </p:txBody>
      </p:sp>
      <p:pic>
        <p:nvPicPr>
          <p:cNvPr id="5" name="Рисунок 4" descr="служебный флигель.jpg"/>
          <p:cNvPicPr>
            <a:picLocks noChangeAspect="1"/>
          </p:cNvPicPr>
          <p:nvPr/>
        </p:nvPicPr>
        <p:blipFill>
          <a:blip r:embed="rId3" cstate="print"/>
          <a:stretch>
            <a:fillRect/>
          </a:stretch>
        </p:blipFill>
        <p:spPr>
          <a:xfrm>
            <a:off x="251520" y="4005064"/>
            <a:ext cx="3803915" cy="2852936"/>
          </a:xfrm>
          <a:prstGeom prst="rect">
            <a:avLst/>
          </a:prstGeom>
        </p:spPr>
      </p:pic>
      <p:pic>
        <p:nvPicPr>
          <p:cNvPr id="8" name="Рисунок 7" descr="жилой корпус.jpg"/>
          <p:cNvPicPr>
            <a:picLocks noChangeAspect="1"/>
          </p:cNvPicPr>
          <p:nvPr/>
        </p:nvPicPr>
        <p:blipFill>
          <a:blip r:embed="rId4" cstate="print"/>
          <a:stretch>
            <a:fillRect/>
          </a:stretch>
        </p:blipFill>
        <p:spPr>
          <a:xfrm>
            <a:off x="5148064" y="4077072"/>
            <a:ext cx="3995936" cy="2553115"/>
          </a:xfrm>
          <a:prstGeom prst="rect">
            <a:avLst/>
          </a:prstGeom>
        </p:spPr>
      </p:pic>
      <p:pic>
        <p:nvPicPr>
          <p:cNvPr id="9" name="Рисунок 8" descr="гараж.jpg"/>
          <p:cNvPicPr>
            <a:picLocks noChangeAspect="1"/>
          </p:cNvPicPr>
          <p:nvPr/>
        </p:nvPicPr>
        <p:blipFill>
          <a:blip r:embed="rId5" cstate="print"/>
          <a:stretch>
            <a:fillRect/>
          </a:stretch>
        </p:blipFill>
        <p:spPr>
          <a:xfrm>
            <a:off x="2195736" y="2276872"/>
            <a:ext cx="3960440" cy="2448272"/>
          </a:xfrm>
          <a:prstGeom prst="rect">
            <a:avLst/>
          </a:prstGeom>
        </p:spPr>
      </p:pic>
      <p:sp>
        <p:nvSpPr>
          <p:cNvPr id="10" name="TextBox 9"/>
          <p:cNvSpPr txBox="1"/>
          <p:nvPr/>
        </p:nvSpPr>
        <p:spPr>
          <a:xfrm>
            <a:off x="179512" y="3284984"/>
            <a:ext cx="2016224" cy="646331"/>
          </a:xfrm>
          <a:prstGeom prst="rect">
            <a:avLst/>
          </a:prstGeom>
          <a:noFill/>
        </p:spPr>
        <p:txBody>
          <a:bodyPr wrap="square" rtlCol="0">
            <a:spAutoFit/>
          </a:bodyPr>
          <a:lstStyle/>
          <a:p>
            <a:pPr algn="ctr"/>
            <a:r>
              <a:rPr lang="ru-RU" dirty="0" smtClean="0"/>
              <a:t>Служебный флигель</a:t>
            </a:r>
            <a:endParaRPr lang="ru-RU" dirty="0"/>
          </a:p>
        </p:txBody>
      </p:sp>
      <p:sp>
        <p:nvSpPr>
          <p:cNvPr id="11" name="TextBox 10"/>
          <p:cNvSpPr txBox="1"/>
          <p:nvPr/>
        </p:nvSpPr>
        <p:spPr>
          <a:xfrm>
            <a:off x="3131840" y="1916832"/>
            <a:ext cx="3024336" cy="369332"/>
          </a:xfrm>
          <a:prstGeom prst="rect">
            <a:avLst/>
          </a:prstGeom>
          <a:noFill/>
        </p:spPr>
        <p:txBody>
          <a:bodyPr wrap="square" rtlCol="0">
            <a:spAutoFit/>
          </a:bodyPr>
          <a:lstStyle/>
          <a:p>
            <a:r>
              <a:rPr lang="ru-RU" dirty="0" smtClean="0"/>
              <a:t>Каретный сарай(гараж)</a:t>
            </a:r>
            <a:endParaRPr lang="ru-RU" dirty="0"/>
          </a:p>
        </p:txBody>
      </p:sp>
      <p:sp>
        <p:nvSpPr>
          <p:cNvPr id="12" name="TextBox 11"/>
          <p:cNvSpPr txBox="1"/>
          <p:nvPr/>
        </p:nvSpPr>
        <p:spPr>
          <a:xfrm>
            <a:off x="6372200" y="3789040"/>
            <a:ext cx="2376264" cy="369332"/>
          </a:xfrm>
          <a:prstGeom prst="rect">
            <a:avLst/>
          </a:prstGeom>
          <a:noFill/>
        </p:spPr>
        <p:txBody>
          <a:bodyPr wrap="square" rtlCol="0">
            <a:spAutoFit/>
          </a:bodyPr>
          <a:lstStyle/>
          <a:p>
            <a:r>
              <a:rPr lang="ru-RU" dirty="0" smtClean="0"/>
              <a:t>Жилой дом служащих</a:t>
            </a:r>
            <a:endParaRPr lang="ru-RU" dirty="0"/>
          </a:p>
        </p:txBody>
      </p:sp>
      <p:pic>
        <p:nvPicPr>
          <p:cNvPr id="14" name="Рисунок 13" descr="pechkin.jpg"/>
          <p:cNvPicPr>
            <a:picLocks noChangeAspect="1"/>
          </p:cNvPicPr>
          <p:nvPr/>
        </p:nvPicPr>
        <p:blipFill>
          <a:blip r:embed="rId6" cstate="print">
            <a:clrChange>
              <a:clrFrom>
                <a:srgbClr val="FAF9F7"/>
              </a:clrFrom>
              <a:clrTo>
                <a:srgbClr val="FAF9F7">
                  <a:alpha val="0"/>
                </a:srgbClr>
              </a:clrTo>
            </a:clrChange>
          </a:blip>
          <a:stretch>
            <a:fillRect/>
          </a:stretch>
        </p:blipFill>
        <p:spPr>
          <a:xfrm>
            <a:off x="6732240" y="980728"/>
            <a:ext cx="2237985" cy="290378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Василий\Desktop\1621378407_21-phonoteka_org-p-fon-dlya-prezentatsii-po-pismu-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 name="Рисунок 5" descr="ребус.png"/>
          <p:cNvPicPr>
            <a:picLocks noChangeAspect="1"/>
          </p:cNvPicPr>
          <p:nvPr/>
        </p:nvPicPr>
        <p:blipFill>
          <a:blip r:embed="rId3" cstate="print"/>
          <a:stretch>
            <a:fillRect/>
          </a:stretch>
        </p:blipFill>
        <p:spPr>
          <a:xfrm>
            <a:off x="179512" y="3356992"/>
            <a:ext cx="5832647" cy="1305665"/>
          </a:xfrm>
          <a:prstGeom prst="rect">
            <a:avLst/>
          </a:prstGeom>
        </p:spPr>
      </p:pic>
      <p:pic>
        <p:nvPicPr>
          <p:cNvPr id="8" name="Рисунок 7" descr="Почтальон_Печкин_(кадр_из_мультфильма).jpg"/>
          <p:cNvPicPr>
            <a:picLocks noChangeAspect="1"/>
          </p:cNvPicPr>
          <p:nvPr/>
        </p:nvPicPr>
        <p:blipFill>
          <a:blip r:embed="rId4" cstate="print">
            <a:clrChange>
              <a:clrFrom>
                <a:srgbClr val="916E5B"/>
              </a:clrFrom>
              <a:clrTo>
                <a:srgbClr val="916E5B">
                  <a:alpha val="0"/>
                </a:srgbClr>
              </a:clrTo>
            </a:clrChange>
          </a:blip>
          <a:stretch>
            <a:fillRect/>
          </a:stretch>
        </p:blipFill>
        <p:spPr>
          <a:xfrm>
            <a:off x="6372200" y="188640"/>
            <a:ext cx="2540000" cy="3327400"/>
          </a:xfrm>
          <a:prstGeom prst="rect">
            <a:avLst/>
          </a:prstGeom>
        </p:spPr>
      </p:pic>
      <p:pic>
        <p:nvPicPr>
          <p:cNvPr id="9" name="Рисунок 8" descr="ребус2.png"/>
          <p:cNvPicPr>
            <a:picLocks noChangeAspect="1"/>
          </p:cNvPicPr>
          <p:nvPr/>
        </p:nvPicPr>
        <p:blipFill>
          <a:blip r:embed="rId5" cstate="print">
            <a:clrChange>
              <a:clrFrom>
                <a:srgbClr val="FFFFFF"/>
              </a:clrFrom>
              <a:clrTo>
                <a:srgbClr val="FFFFFF">
                  <a:alpha val="0"/>
                </a:srgbClr>
              </a:clrTo>
            </a:clrChange>
          </a:blip>
          <a:stretch>
            <a:fillRect/>
          </a:stretch>
        </p:blipFill>
        <p:spPr>
          <a:xfrm>
            <a:off x="251520" y="4653136"/>
            <a:ext cx="5976664" cy="1809750"/>
          </a:xfrm>
          <a:prstGeom prst="rect">
            <a:avLst/>
          </a:prstGeom>
        </p:spPr>
      </p:pic>
      <p:sp>
        <p:nvSpPr>
          <p:cNvPr id="10" name="Блок-схема: память с посл. доступом 9"/>
          <p:cNvSpPr/>
          <p:nvPr/>
        </p:nvSpPr>
        <p:spPr>
          <a:xfrm>
            <a:off x="2483768" y="332656"/>
            <a:ext cx="3960440" cy="720080"/>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FF0000"/>
                </a:solidFill>
              </a:rPr>
              <a:t>Разгадай мои задания по теме нашего путешествия</a:t>
            </a:r>
            <a:endParaRPr lang="ru-RU" dirty="0">
              <a:solidFill>
                <a:srgbClr val="FF0000"/>
              </a:solidFill>
            </a:endParaRPr>
          </a:p>
        </p:txBody>
      </p:sp>
      <p:sp>
        <p:nvSpPr>
          <p:cNvPr id="11" name="Овальная выноска 10"/>
          <p:cNvSpPr/>
          <p:nvPr/>
        </p:nvSpPr>
        <p:spPr>
          <a:xfrm>
            <a:off x="1331640" y="1268760"/>
            <a:ext cx="5040560" cy="136815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В </a:t>
            </a:r>
            <a:r>
              <a:rPr lang="ru-RU" b="1" dirty="0" err="1" smtClean="0">
                <a:solidFill>
                  <a:schemeClr val="tx1"/>
                </a:solidFill>
              </a:rPr>
              <a:t>простоквашино</a:t>
            </a:r>
            <a:r>
              <a:rPr lang="ru-RU" b="1" dirty="0" smtClean="0">
                <a:solidFill>
                  <a:schemeClr val="tx1"/>
                </a:solidFill>
              </a:rPr>
              <a:t> живёт,</a:t>
            </a:r>
            <a:r>
              <a:rPr lang="ru-RU" dirty="0" smtClean="0">
                <a:solidFill>
                  <a:schemeClr val="tx1"/>
                </a:solidFill>
              </a:rPr>
              <a:t/>
            </a:r>
            <a:br>
              <a:rPr lang="ru-RU" dirty="0" smtClean="0">
                <a:solidFill>
                  <a:schemeClr val="tx1"/>
                </a:solidFill>
              </a:rPr>
            </a:br>
            <a:r>
              <a:rPr lang="ru-RU" b="1" dirty="0" smtClean="0">
                <a:solidFill>
                  <a:schemeClr val="tx1"/>
                </a:solidFill>
              </a:rPr>
              <a:t>Службу там свою несёт.</a:t>
            </a:r>
            <a:r>
              <a:rPr lang="ru-RU" dirty="0" smtClean="0">
                <a:solidFill>
                  <a:schemeClr val="tx1"/>
                </a:solidFill>
              </a:rPr>
              <a:t/>
            </a:r>
            <a:br>
              <a:rPr lang="ru-RU" dirty="0" smtClean="0">
                <a:solidFill>
                  <a:schemeClr val="tx1"/>
                </a:solidFill>
              </a:rPr>
            </a:br>
            <a:r>
              <a:rPr lang="ru-RU" b="1" dirty="0" smtClean="0">
                <a:solidFill>
                  <a:schemeClr val="tx1"/>
                </a:solidFill>
              </a:rPr>
              <a:t>Почта – дом стоит у речки.</a:t>
            </a:r>
            <a:r>
              <a:rPr lang="ru-RU" dirty="0" smtClean="0">
                <a:solidFill>
                  <a:schemeClr val="tx1"/>
                </a:solidFill>
              </a:rPr>
              <a:t/>
            </a:r>
            <a:br>
              <a:rPr lang="ru-RU" dirty="0" smtClean="0">
                <a:solidFill>
                  <a:schemeClr val="tx1"/>
                </a:solidFill>
              </a:rPr>
            </a:br>
            <a:r>
              <a:rPr lang="ru-RU" b="1" dirty="0" smtClean="0">
                <a:solidFill>
                  <a:schemeClr val="tx1"/>
                </a:solidFill>
              </a:rPr>
              <a:t>Почтальон в ней – дядя …</a:t>
            </a:r>
            <a:endParaRPr lang="ru-RU" dirty="0">
              <a:solidFill>
                <a:schemeClr val="tx1"/>
              </a:solidFill>
            </a:endParaRPr>
          </a:p>
        </p:txBody>
      </p:sp>
      <p:sp>
        <p:nvSpPr>
          <p:cNvPr id="12" name="Овальная выноска 11"/>
          <p:cNvSpPr/>
          <p:nvPr/>
        </p:nvSpPr>
        <p:spPr>
          <a:xfrm>
            <a:off x="6012160" y="3501008"/>
            <a:ext cx="3131840" cy="201622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В любой уголок Земли</a:t>
            </a:r>
          </a:p>
          <a:p>
            <a:pPr algn="ctr"/>
            <a:r>
              <a:rPr lang="ru-RU" sz="1600" b="1" dirty="0" smtClean="0">
                <a:solidFill>
                  <a:schemeClr val="tx1"/>
                </a:solidFill>
              </a:rPr>
              <a:t>Доставят, я знаю точно,</a:t>
            </a:r>
          </a:p>
          <a:p>
            <a:pPr algn="ctr"/>
            <a:r>
              <a:rPr lang="ru-RU" sz="1600" b="1" dirty="0" smtClean="0">
                <a:solidFill>
                  <a:schemeClr val="tx1"/>
                </a:solidFill>
              </a:rPr>
              <a:t>Посылку, которую мы</a:t>
            </a:r>
          </a:p>
          <a:p>
            <a:pPr algn="ctr"/>
            <a:r>
              <a:rPr lang="ru-RU" sz="1600" b="1" dirty="0" smtClean="0">
                <a:solidFill>
                  <a:schemeClr val="tx1"/>
                </a:solidFill>
              </a:rPr>
              <a:t>Отправим с тобой по…</a:t>
            </a:r>
            <a:endParaRPr lang="ru-RU" sz="1600" b="1"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341</Words>
  <Application>Microsoft Office PowerPoint</Application>
  <PresentationFormat>Экран (4:3)</PresentationFormat>
  <Paragraphs>31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Ансамбль зданий почты в Петергофе</vt:lpstr>
      <vt:lpstr>ТУК,ТУК,ТУК!!!ВАМ ПИСЬМО!!!!  И принес его вам я, Почтальон Печкин!</vt:lpstr>
      <vt:lpstr>А письмо вам, ребята, от известного архитектора Николая Бенуа.</vt:lpstr>
      <vt:lpstr>Готика в Петергофе</vt:lpstr>
      <vt:lpstr>Слайд 5</vt:lpstr>
      <vt:lpstr>Здание почтового отделения, которое летом скрыто от посторонних взглядов за густой зеленью деревьев, являет собой очень интересный памятник архитектуры. На общем фоне соседних домов его выделяют оригинально декорированные фасады, которые делают его ярким явлением в парадной застройке Петергофа.  </vt:lpstr>
      <vt:lpstr>Замок в Петергофе</vt:lpstr>
      <vt:lpstr>Ансамбль зданий Почты</vt:lpstr>
      <vt:lpstr>Слайд 9</vt:lpstr>
      <vt:lpstr>Кто работает на почте? Профессия –почтальон.</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Ансамбль зданий почты в Петергофе</dc:title>
  <dc:creator>Василий</dc:creator>
  <cp:lastModifiedBy>Леша и Юля</cp:lastModifiedBy>
  <cp:revision>45</cp:revision>
  <dcterms:created xsi:type="dcterms:W3CDTF">2022-10-17T08:33:52Z</dcterms:created>
  <dcterms:modified xsi:type="dcterms:W3CDTF">2022-10-22T14:35:32Z</dcterms:modified>
</cp:coreProperties>
</file>