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5" r:id="rId6"/>
    <p:sldId id="268" r:id="rId7"/>
    <p:sldId id="260" r:id="rId8"/>
    <p:sldId id="261" r:id="rId9"/>
    <p:sldId id="262" r:id="rId10"/>
    <p:sldId id="259" r:id="rId11"/>
    <p:sldId id="266" r:id="rId12"/>
    <p:sldId id="264" r:id="rId13"/>
    <p:sldId id="267"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D90308A-4212-4F9F-B663-54C322236273}" type="datetimeFigureOut">
              <a:rPr lang="ru-RU" smtClean="0"/>
              <a:t>13.11.2023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64984E-25B3-4BE1-822C-4A4C18ED18BA}" type="slidenum">
              <a:rPr lang="ru-RU" smtClean="0"/>
              <a:t>‹#›</a:t>
            </a:fld>
            <a:endParaRPr lang="ru-RU"/>
          </a:p>
        </p:txBody>
      </p:sp>
    </p:spTree>
    <p:extLst>
      <p:ext uri="{BB962C8B-B14F-4D97-AF65-F5344CB8AC3E}">
        <p14:creationId xmlns:p14="http://schemas.microsoft.com/office/powerpoint/2010/main" val="266857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90308A-4212-4F9F-B663-54C322236273}" type="datetimeFigureOut">
              <a:rPr lang="ru-RU" smtClean="0"/>
              <a:t>13.11.2023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64984E-25B3-4BE1-822C-4A4C18ED18BA}" type="slidenum">
              <a:rPr lang="ru-RU" smtClean="0"/>
              <a:t>‹#›</a:t>
            </a:fld>
            <a:endParaRPr lang="ru-RU"/>
          </a:p>
        </p:txBody>
      </p:sp>
    </p:spTree>
    <p:extLst>
      <p:ext uri="{BB962C8B-B14F-4D97-AF65-F5344CB8AC3E}">
        <p14:creationId xmlns:p14="http://schemas.microsoft.com/office/powerpoint/2010/main" val="3288646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90308A-4212-4F9F-B663-54C322236273}" type="datetimeFigureOut">
              <a:rPr lang="ru-RU" smtClean="0"/>
              <a:t>13.11.2023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64984E-25B3-4BE1-822C-4A4C18ED18BA}" type="slidenum">
              <a:rPr lang="ru-RU" smtClean="0"/>
              <a:t>‹#›</a:t>
            </a:fld>
            <a:endParaRPr lang="ru-RU"/>
          </a:p>
        </p:txBody>
      </p:sp>
    </p:spTree>
    <p:extLst>
      <p:ext uri="{BB962C8B-B14F-4D97-AF65-F5344CB8AC3E}">
        <p14:creationId xmlns:p14="http://schemas.microsoft.com/office/powerpoint/2010/main" val="244673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D90308A-4212-4F9F-B663-54C322236273}" type="datetimeFigureOut">
              <a:rPr lang="ru-RU" smtClean="0"/>
              <a:t>13.11.2023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64984E-25B3-4BE1-822C-4A4C18ED18BA}" type="slidenum">
              <a:rPr lang="ru-RU" smtClean="0"/>
              <a:t>‹#›</a:t>
            </a:fld>
            <a:endParaRPr lang="ru-RU"/>
          </a:p>
        </p:txBody>
      </p:sp>
    </p:spTree>
    <p:extLst>
      <p:ext uri="{BB962C8B-B14F-4D97-AF65-F5344CB8AC3E}">
        <p14:creationId xmlns:p14="http://schemas.microsoft.com/office/powerpoint/2010/main" val="61063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D90308A-4212-4F9F-B663-54C322236273}" type="datetimeFigureOut">
              <a:rPr lang="ru-RU" smtClean="0"/>
              <a:t>13.11.2023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F64984E-25B3-4BE1-822C-4A4C18ED18BA}" type="slidenum">
              <a:rPr lang="ru-RU" smtClean="0"/>
              <a:t>‹#›</a:t>
            </a:fld>
            <a:endParaRPr lang="ru-RU"/>
          </a:p>
        </p:txBody>
      </p:sp>
    </p:spTree>
    <p:extLst>
      <p:ext uri="{BB962C8B-B14F-4D97-AF65-F5344CB8AC3E}">
        <p14:creationId xmlns:p14="http://schemas.microsoft.com/office/powerpoint/2010/main" val="401700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D90308A-4212-4F9F-B663-54C322236273}" type="datetimeFigureOut">
              <a:rPr lang="ru-RU" smtClean="0"/>
              <a:t>13.11.2023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64984E-25B3-4BE1-822C-4A4C18ED18BA}" type="slidenum">
              <a:rPr lang="ru-RU" smtClean="0"/>
              <a:t>‹#›</a:t>
            </a:fld>
            <a:endParaRPr lang="ru-RU"/>
          </a:p>
        </p:txBody>
      </p:sp>
    </p:spTree>
    <p:extLst>
      <p:ext uri="{BB962C8B-B14F-4D97-AF65-F5344CB8AC3E}">
        <p14:creationId xmlns:p14="http://schemas.microsoft.com/office/powerpoint/2010/main" val="73088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D90308A-4212-4F9F-B663-54C322236273}" type="datetimeFigureOut">
              <a:rPr lang="ru-RU" smtClean="0"/>
              <a:t>13.11.2023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F64984E-25B3-4BE1-822C-4A4C18ED18BA}" type="slidenum">
              <a:rPr lang="ru-RU" smtClean="0"/>
              <a:t>‹#›</a:t>
            </a:fld>
            <a:endParaRPr lang="ru-RU"/>
          </a:p>
        </p:txBody>
      </p:sp>
    </p:spTree>
    <p:extLst>
      <p:ext uri="{BB962C8B-B14F-4D97-AF65-F5344CB8AC3E}">
        <p14:creationId xmlns:p14="http://schemas.microsoft.com/office/powerpoint/2010/main" val="380344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D90308A-4212-4F9F-B663-54C322236273}" type="datetimeFigureOut">
              <a:rPr lang="ru-RU" smtClean="0"/>
              <a:t>13.11.2023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F64984E-25B3-4BE1-822C-4A4C18ED18BA}" type="slidenum">
              <a:rPr lang="ru-RU" smtClean="0"/>
              <a:t>‹#›</a:t>
            </a:fld>
            <a:endParaRPr lang="ru-RU"/>
          </a:p>
        </p:txBody>
      </p:sp>
    </p:spTree>
    <p:extLst>
      <p:ext uri="{BB962C8B-B14F-4D97-AF65-F5344CB8AC3E}">
        <p14:creationId xmlns:p14="http://schemas.microsoft.com/office/powerpoint/2010/main" val="1589274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90308A-4212-4F9F-B663-54C322236273}" type="datetimeFigureOut">
              <a:rPr lang="ru-RU" smtClean="0"/>
              <a:t>13.11.2023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F64984E-25B3-4BE1-822C-4A4C18ED18BA}" type="slidenum">
              <a:rPr lang="ru-RU" smtClean="0"/>
              <a:t>‹#›</a:t>
            </a:fld>
            <a:endParaRPr lang="ru-RU"/>
          </a:p>
        </p:txBody>
      </p:sp>
    </p:spTree>
    <p:extLst>
      <p:ext uri="{BB962C8B-B14F-4D97-AF65-F5344CB8AC3E}">
        <p14:creationId xmlns:p14="http://schemas.microsoft.com/office/powerpoint/2010/main" val="359564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D90308A-4212-4F9F-B663-54C322236273}" type="datetimeFigureOut">
              <a:rPr lang="ru-RU" smtClean="0"/>
              <a:t>13.11.2023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64984E-25B3-4BE1-822C-4A4C18ED18BA}" type="slidenum">
              <a:rPr lang="ru-RU" smtClean="0"/>
              <a:t>‹#›</a:t>
            </a:fld>
            <a:endParaRPr lang="ru-RU"/>
          </a:p>
        </p:txBody>
      </p:sp>
    </p:spTree>
    <p:extLst>
      <p:ext uri="{BB962C8B-B14F-4D97-AF65-F5344CB8AC3E}">
        <p14:creationId xmlns:p14="http://schemas.microsoft.com/office/powerpoint/2010/main" val="246866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D90308A-4212-4F9F-B663-54C322236273}" type="datetimeFigureOut">
              <a:rPr lang="ru-RU" smtClean="0"/>
              <a:t>13.11.2023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F64984E-25B3-4BE1-822C-4A4C18ED18BA}" type="slidenum">
              <a:rPr lang="ru-RU" smtClean="0"/>
              <a:t>‹#›</a:t>
            </a:fld>
            <a:endParaRPr lang="ru-RU"/>
          </a:p>
        </p:txBody>
      </p:sp>
    </p:spTree>
    <p:extLst>
      <p:ext uri="{BB962C8B-B14F-4D97-AF65-F5344CB8AC3E}">
        <p14:creationId xmlns:p14="http://schemas.microsoft.com/office/powerpoint/2010/main" val="2779617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90308A-4212-4F9F-B663-54C322236273}" type="datetimeFigureOut">
              <a:rPr lang="ru-RU" smtClean="0"/>
              <a:t>13.11.2023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64984E-25B3-4BE1-822C-4A4C18ED18BA}" type="slidenum">
              <a:rPr lang="ru-RU" smtClean="0"/>
              <a:t>‹#›</a:t>
            </a:fld>
            <a:endParaRPr lang="ru-RU"/>
          </a:p>
        </p:txBody>
      </p:sp>
    </p:spTree>
    <p:extLst>
      <p:ext uri="{BB962C8B-B14F-4D97-AF65-F5344CB8AC3E}">
        <p14:creationId xmlns:p14="http://schemas.microsoft.com/office/powerpoint/2010/main" val="2197166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199" y="365125"/>
            <a:ext cx="11005457" cy="6195332"/>
          </a:xfrm>
        </p:spPr>
        <p:txBody>
          <a:bodyPr/>
          <a:lstStyle/>
          <a:p>
            <a:pPr algn="ctr"/>
            <a:r>
              <a:rPr lang="ru-RU" sz="4000" dirty="0" smtClean="0">
                <a:latin typeface="Times New Roman" panose="02020603050405020304" pitchFamily="18" charset="0"/>
                <a:cs typeface="Times New Roman" panose="02020603050405020304" pitchFamily="18" charset="0"/>
              </a:rPr>
              <a:t>«Путешествие в тундру»</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2305" y="470018"/>
            <a:ext cx="9675635" cy="986138"/>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47714" y="4648033"/>
            <a:ext cx="3494470" cy="664196"/>
          </a:xfrm>
          <a:prstGeom prst="rect">
            <a:avLst/>
          </a:prstGeom>
        </p:spPr>
      </p:pic>
    </p:spTree>
    <p:extLst>
      <p:ext uri="{BB962C8B-B14F-4D97-AF65-F5344CB8AC3E}">
        <p14:creationId xmlns:p14="http://schemas.microsoft.com/office/powerpoint/2010/main" val="2837933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03201"/>
            <a:ext cx="10515600" cy="566056"/>
          </a:xfrm>
        </p:spPr>
        <p:txBody>
          <a:bodyPr>
            <a:normAutofit/>
          </a:bodyPr>
          <a:lstStyle/>
          <a:p>
            <a:pPr algn="ctr"/>
            <a:r>
              <a:rPr lang="ru-RU" sz="2800" b="1" dirty="0" smtClean="0">
                <a:latin typeface="Times New Roman" panose="02020603050405020304" pitchFamily="18" charset="0"/>
                <a:cs typeface="Times New Roman" panose="02020603050405020304" pitchFamily="18" charset="0"/>
              </a:rPr>
              <a:t>Животные тундры</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769257"/>
            <a:ext cx="10515600" cy="1474335"/>
          </a:xfrm>
        </p:spPr>
        <p:txBody>
          <a:bodyPr>
            <a:normAutofit fontScale="92500"/>
          </a:bodyPr>
          <a:lstStyle/>
          <a:p>
            <a:pPr marL="0" indent="0" algn="just">
              <a:lnSpc>
                <a:spcPct val="130000"/>
              </a:lnSpc>
              <a:buNone/>
            </a:pPr>
            <a:r>
              <a:rPr lang="ru-RU" sz="2400"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Живут </a:t>
            </a:r>
            <a:r>
              <a:rPr lang="ru-RU" sz="2200" dirty="0">
                <a:latin typeface="Times New Roman" panose="02020603050405020304" pitchFamily="18" charset="0"/>
                <a:cs typeface="Times New Roman" panose="02020603050405020304" pitchFamily="18" charset="0"/>
              </a:rPr>
              <a:t>в тундре животные и звери: северный олень, песцы, волки, лисы. Шерсть у них густая, длинная, плотная. В такой меховой шубе не страшна никакая стужа. Среди трав и камней строят себе норы </a:t>
            </a:r>
            <a:r>
              <a:rPr lang="ru-RU" sz="2200" dirty="0" err="1">
                <a:latin typeface="Times New Roman" panose="02020603050405020304" pitchFamily="18" charset="0"/>
                <a:cs typeface="Times New Roman" panose="02020603050405020304" pitchFamily="18" charset="0"/>
              </a:rPr>
              <a:t>евражки</a:t>
            </a:r>
            <a:r>
              <a:rPr lang="ru-RU" sz="2200" dirty="0">
                <a:latin typeface="Times New Roman" panose="02020603050405020304" pitchFamily="18" charset="0"/>
                <a:cs typeface="Times New Roman" panose="02020603050405020304" pitchFamily="18" charset="0"/>
              </a:rPr>
              <a:t>,  лемминги (зверьки, похожие на мышей).</a:t>
            </a: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2243592"/>
            <a:ext cx="2984134" cy="2038123"/>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3248" y="2270510"/>
            <a:ext cx="3159037" cy="2011205"/>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3200" y="2243592"/>
            <a:ext cx="3654623" cy="2038123"/>
          </a:xfrm>
          <a:prstGeom prst="rect">
            <a:avLst/>
          </a:prstGeom>
        </p:spPr>
      </p:pic>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43249" y="4401843"/>
            <a:ext cx="3159036" cy="2341176"/>
          </a:xfrm>
          <a:prstGeom prst="rect">
            <a:avLst/>
          </a:prstGeom>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23200" y="4401843"/>
            <a:ext cx="3654623" cy="2341176"/>
          </a:xfrm>
          <a:prstGeom prst="rect">
            <a:avLst/>
          </a:prstGeom>
        </p:spPr>
      </p:pic>
      <p:pic>
        <p:nvPicPr>
          <p:cNvPr id="10" name="Рисунок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89673" y="4401843"/>
            <a:ext cx="2932662" cy="2341176"/>
          </a:xfrm>
          <a:prstGeom prst="rect">
            <a:avLst/>
          </a:prstGeom>
        </p:spPr>
      </p:pic>
    </p:spTree>
    <p:extLst>
      <p:ext uri="{BB962C8B-B14F-4D97-AF65-F5344CB8AC3E}">
        <p14:creationId xmlns:p14="http://schemas.microsoft.com/office/powerpoint/2010/main" val="1625501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9972" y="1220929"/>
            <a:ext cx="4035188" cy="4493538"/>
          </a:xfrm>
          <a:prstGeom prst="rect">
            <a:avLst/>
          </a:prstGeom>
        </p:spPr>
        <p:txBody>
          <a:bodyPr wrap="square">
            <a:spAutoFit/>
          </a:bodyPr>
          <a:lstStyle/>
          <a:p>
            <a:r>
              <a:rPr lang="ru-RU" sz="2200" dirty="0" smtClean="0">
                <a:latin typeface="Times New Roman" panose="02020603050405020304" pitchFamily="18" charset="0"/>
                <a:cs typeface="Times New Roman" panose="02020603050405020304" pitchFamily="18" charset="0"/>
              </a:rPr>
              <a:t>Всю </a:t>
            </a:r>
            <a:r>
              <a:rPr lang="ru-RU" sz="2200" dirty="0">
                <a:latin typeface="Times New Roman" panose="02020603050405020304" pitchFamily="18" charset="0"/>
                <a:cs typeface="Times New Roman" panose="02020603050405020304" pitchFamily="18" charset="0"/>
              </a:rPr>
              <a:t>зиму до самого лета</a:t>
            </a:r>
          </a:p>
          <a:p>
            <a:r>
              <a:rPr lang="ru-RU" sz="2200" dirty="0">
                <a:latin typeface="Times New Roman" panose="02020603050405020304" pitchFamily="18" charset="0"/>
                <a:cs typeface="Times New Roman" panose="02020603050405020304" pitchFamily="18" charset="0"/>
              </a:rPr>
              <a:t>В наряд белоснежный одета.</a:t>
            </a:r>
          </a:p>
          <a:p>
            <a:r>
              <a:rPr lang="ru-RU" sz="2200" dirty="0">
                <a:latin typeface="Times New Roman" panose="02020603050405020304" pitchFamily="18" charset="0"/>
                <a:cs typeface="Times New Roman" panose="02020603050405020304" pitchFamily="18" charset="0"/>
              </a:rPr>
              <a:t>Глаза, как зеленые блюдца,</a:t>
            </a:r>
          </a:p>
          <a:p>
            <a:r>
              <a:rPr lang="ru-RU" sz="2200" dirty="0">
                <a:latin typeface="Times New Roman" panose="02020603050405020304" pitchFamily="18" charset="0"/>
                <a:cs typeface="Times New Roman" panose="02020603050405020304" pitchFamily="18" charset="0"/>
              </a:rPr>
              <a:t>Не плачут и не смеются.</a:t>
            </a:r>
          </a:p>
          <a:p>
            <a:r>
              <a:rPr lang="ru-RU" sz="2200" dirty="0">
                <a:latin typeface="Times New Roman" panose="02020603050405020304" pitchFamily="18" charset="0"/>
                <a:cs typeface="Times New Roman" panose="02020603050405020304" pitchFamily="18" charset="0"/>
              </a:rPr>
              <a:t>При солнце таится и спит,</a:t>
            </a:r>
          </a:p>
          <a:p>
            <a:r>
              <a:rPr lang="ru-RU" sz="2200" dirty="0">
                <a:latin typeface="Times New Roman" panose="02020603050405020304" pitchFamily="18" charset="0"/>
                <a:cs typeface="Times New Roman" panose="02020603050405020304" pitchFamily="18" charset="0"/>
              </a:rPr>
              <a:t>Во тьме на охоту летит (сова).</a:t>
            </a:r>
          </a:p>
          <a:p>
            <a:endParaRPr lang="ru-RU" sz="2200" dirty="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По мхам он ходит и траве,</a:t>
            </a:r>
          </a:p>
          <a:p>
            <a:r>
              <a:rPr lang="ru-RU" sz="2200" dirty="0">
                <a:latin typeface="Times New Roman" panose="02020603050405020304" pitchFamily="18" charset="0"/>
                <a:cs typeface="Times New Roman" panose="02020603050405020304" pitchFamily="18" charset="0"/>
              </a:rPr>
              <a:t>Носит лес на голове.</a:t>
            </a:r>
          </a:p>
          <a:p>
            <a:r>
              <a:rPr lang="ru-RU" sz="2200" dirty="0">
                <a:latin typeface="Times New Roman" panose="02020603050405020304" pitchFamily="18" charset="0"/>
                <a:cs typeface="Times New Roman" panose="02020603050405020304" pitchFamily="18" charset="0"/>
              </a:rPr>
              <a:t>Рогами защищается-</a:t>
            </a:r>
          </a:p>
          <a:p>
            <a:r>
              <a:rPr lang="ru-RU" sz="2200" dirty="0">
                <a:latin typeface="Times New Roman" panose="02020603050405020304" pitchFamily="18" charset="0"/>
                <a:cs typeface="Times New Roman" panose="02020603050405020304" pitchFamily="18" charset="0"/>
              </a:rPr>
              <a:t>От врагов спасется (олень).</a:t>
            </a:r>
          </a:p>
          <a:p>
            <a:endParaRPr lang="ru-RU" sz="2200" dirty="0">
              <a:latin typeface="Times New Roman" panose="02020603050405020304" pitchFamily="18" charset="0"/>
              <a:cs typeface="Times New Roman" panose="02020603050405020304" pitchFamily="18" charset="0"/>
            </a:endParaRPr>
          </a:p>
          <a:p>
            <a:endParaRPr lang="ru-RU" sz="2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704763" y="1220929"/>
            <a:ext cx="4438697" cy="3816429"/>
          </a:xfrm>
          <a:prstGeom prst="rect">
            <a:avLst/>
          </a:prstGeom>
        </p:spPr>
        <p:txBody>
          <a:bodyPr wrap="square">
            <a:spAutoFit/>
          </a:bodyPr>
          <a:lstStyle/>
          <a:p>
            <a:r>
              <a:rPr lang="ru-RU" sz="2200" dirty="0">
                <a:latin typeface="Times New Roman" panose="02020603050405020304" pitchFamily="18" charset="0"/>
                <a:cs typeface="Times New Roman" panose="02020603050405020304" pitchFamily="18" charset="0"/>
              </a:rPr>
              <a:t>Ночью очень чутко спит,</a:t>
            </a:r>
          </a:p>
          <a:p>
            <a:r>
              <a:rPr lang="ru-RU" sz="2200" dirty="0">
                <a:latin typeface="Times New Roman" panose="02020603050405020304" pitchFamily="18" charset="0"/>
                <a:cs typeface="Times New Roman" panose="02020603050405020304" pitchFamily="18" charset="0"/>
              </a:rPr>
              <a:t>Оленье стадо сторожит,</a:t>
            </a:r>
          </a:p>
          <a:p>
            <a:r>
              <a:rPr lang="ru-RU" sz="2200" dirty="0">
                <a:latin typeface="Times New Roman" panose="02020603050405020304" pitchFamily="18" charset="0"/>
                <a:cs typeface="Times New Roman" panose="02020603050405020304" pitchFamily="18" charset="0"/>
              </a:rPr>
              <a:t>Волков отгоняет</a:t>
            </a:r>
          </a:p>
          <a:p>
            <a:r>
              <a:rPr lang="ru-RU" sz="2200" dirty="0">
                <a:latin typeface="Times New Roman" panose="02020603050405020304" pitchFamily="18" charset="0"/>
                <a:cs typeface="Times New Roman" panose="02020603050405020304" pitchFamily="18" charset="0"/>
              </a:rPr>
              <a:t>И на охоте помогает (собака</a:t>
            </a:r>
            <a:r>
              <a:rPr lang="ru-RU" sz="2200" dirty="0" smtClean="0">
                <a:latin typeface="Times New Roman" panose="02020603050405020304" pitchFamily="18" charset="0"/>
                <a:cs typeface="Times New Roman" panose="02020603050405020304" pitchFamily="18" charset="0"/>
              </a:rPr>
              <a:t>).</a:t>
            </a:r>
          </a:p>
          <a:p>
            <a:endParaRPr lang="ru-RU" sz="2200" dirty="0">
              <a:latin typeface="Times New Roman" panose="02020603050405020304" pitchFamily="18" charset="0"/>
              <a:cs typeface="Times New Roman" panose="02020603050405020304" pitchFamily="18" charset="0"/>
            </a:endParaRPr>
          </a:p>
          <a:p>
            <a:endParaRPr lang="ru-RU" sz="2200" dirty="0">
              <a:latin typeface="Times New Roman" panose="02020603050405020304" pitchFamily="18" charset="0"/>
              <a:cs typeface="Times New Roman" panose="02020603050405020304" pitchFamily="18" charset="0"/>
            </a:endParaRPr>
          </a:p>
          <a:p>
            <a:endParaRPr lang="ru-RU" sz="2200" dirty="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Кто в жестокую пургу</a:t>
            </a:r>
          </a:p>
          <a:p>
            <a:r>
              <a:rPr lang="ru-RU" sz="2200" dirty="0">
                <a:latin typeface="Times New Roman" panose="02020603050405020304" pitchFamily="18" charset="0"/>
                <a:cs typeface="Times New Roman" panose="02020603050405020304" pitchFamily="18" charset="0"/>
              </a:rPr>
              <a:t>Роет норку в снегу,</a:t>
            </a:r>
          </a:p>
          <a:p>
            <a:r>
              <a:rPr lang="ru-RU" sz="2200" dirty="0">
                <a:latin typeface="Times New Roman" panose="02020603050405020304" pitchFamily="18" charset="0"/>
                <a:cs typeface="Times New Roman" panose="02020603050405020304" pitchFamily="18" charset="0"/>
              </a:rPr>
              <a:t>В снежок зарывается,</a:t>
            </a:r>
          </a:p>
          <a:p>
            <a:r>
              <a:rPr lang="ru-RU" sz="2200" dirty="0">
                <a:latin typeface="Times New Roman" panose="02020603050405020304" pitchFamily="18" charset="0"/>
                <a:cs typeface="Times New Roman" panose="02020603050405020304" pitchFamily="18" charset="0"/>
              </a:rPr>
              <a:t>От холода спасается? (куропатка).</a:t>
            </a:r>
            <a:endParaRPr lang="ru-RU" sz="2200" dirty="0"/>
          </a:p>
        </p:txBody>
      </p:sp>
      <p:sp>
        <p:nvSpPr>
          <p:cNvPr id="4" name="Прямоугольник 3"/>
          <p:cNvSpPr/>
          <p:nvPr/>
        </p:nvSpPr>
        <p:spPr>
          <a:xfrm>
            <a:off x="3938306" y="550963"/>
            <a:ext cx="3358868" cy="461665"/>
          </a:xfrm>
          <a:prstGeom prst="rect">
            <a:avLst/>
          </a:prstGeom>
        </p:spPr>
        <p:txBody>
          <a:bodyPr wrap="none">
            <a:spAutoFit/>
          </a:bodyPr>
          <a:lstStyle/>
          <a:p>
            <a:r>
              <a:rPr lang="ru-RU" sz="2400" b="1" dirty="0">
                <a:latin typeface="Times New Roman" panose="02020603050405020304" pitchFamily="18" charset="0"/>
                <a:cs typeface="Times New Roman" panose="02020603050405020304" pitchFamily="18" charset="0"/>
              </a:rPr>
              <a:t>«Загадки о животных»</a:t>
            </a:r>
          </a:p>
        </p:txBody>
      </p:sp>
    </p:spTree>
    <p:extLst>
      <p:ext uri="{BB962C8B-B14F-4D97-AF65-F5344CB8AC3E}">
        <p14:creationId xmlns:p14="http://schemas.microsoft.com/office/powerpoint/2010/main" val="856001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6161" y="337363"/>
            <a:ext cx="10112991" cy="5970865"/>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Физкультминутка «Зимняя тундра»</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Здесь всюду холод, снег и тень,        </a:t>
            </a:r>
            <a:r>
              <a:rPr lang="ru-RU" sz="2000" dirty="0" smtClean="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(дети обнимают себя за плечи)</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Полгода — ночь,                                 </a:t>
            </a:r>
            <a:r>
              <a:rPr lang="ru-RU" sz="2000" dirty="0" smtClean="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приседают, закрывают глаза ладонями)</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Полгода — день.                                      </a:t>
            </a:r>
            <a:r>
              <a:rPr lang="ru-RU" sz="2000" dirty="0" smtClean="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(выпрямляются, поднимают руки вверх)</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Изо льда здесь люди строят дом,         </a:t>
            </a:r>
            <a:r>
              <a:rPr lang="ru-RU" sz="2000" dirty="0" smtClean="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соединяют руки над головой — «крыша»)</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И океан покрыт весь льдом.                             </a:t>
            </a:r>
            <a:r>
              <a:rPr lang="ru-RU" sz="2000" dirty="0" smtClean="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(разводят руки в стороны)</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Зверей ты здесь почти не встретишь.    </a:t>
            </a:r>
            <a:r>
              <a:rPr lang="ru-RU" sz="2000" dirty="0" smtClean="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(ставят ладонь козырьком над глазами)</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И птиц ты в небе не заметишь.                            </a:t>
            </a:r>
            <a:r>
              <a:rPr lang="ru-RU" sz="2000" dirty="0" smtClean="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(делают махи руками)</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Лишь мишка, белый, словно иней,                    </a:t>
            </a:r>
            <a:r>
              <a:rPr lang="ru-RU" sz="2000" dirty="0" smtClean="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(подражают походке медведя)</a:t>
            </a:r>
          </a:p>
          <a:p>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Хозяин ледяной пустыни.                                  </a:t>
            </a:r>
            <a:r>
              <a:rPr lang="ru-RU" sz="2000" dirty="0" smtClean="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(руки на поясе, стоят смирно)</a:t>
            </a:r>
          </a:p>
        </p:txBody>
      </p:sp>
    </p:spTree>
    <p:extLst>
      <p:ext uri="{BB962C8B-B14F-4D97-AF65-F5344CB8AC3E}">
        <p14:creationId xmlns:p14="http://schemas.microsoft.com/office/powerpoint/2010/main" val="3567311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4966" y="325230"/>
            <a:ext cx="11368585" cy="4185761"/>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Подведение </a:t>
            </a:r>
            <a:r>
              <a:rPr lang="ru-RU" sz="2400" b="1" dirty="0" smtClean="0">
                <a:latin typeface="Times New Roman" panose="02020603050405020304" pitchFamily="18" charset="0"/>
                <a:cs typeface="Times New Roman" panose="02020603050405020304" pitchFamily="18" charset="0"/>
              </a:rPr>
              <a:t>итогов</a:t>
            </a:r>
          </a:p>
          <a:p>
            <a:endParaRPr lang="ru-RU" sz="2200" dirty="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Вопросы для повторения:</a:t>
            </a:r>
          </a:p>
          <a:p>
            <a:endParaRPr lang="ru-RU"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200" dirty="0">
                <a:latin typeface="Times New Roman" panose="02020603050405020304" pitchFamily="18" charset="0"/>
                <a:cs typeface="Times New Roman" panose="02020603050405020304" pitchFamily="18" charset="0"/>
              </a:rPr>
              <a:t>Как переводится слово тундра?</a:t>
            </a:r>
          </a:p>
          <a:p>
            <a:pPr marL="457200" indent="-457200">
              <a:buFont typeface="+mj-lt"/>
              <a:buAutoNum type="arabicPeriod"/>
            </a:pPr>
            <a:r>
              <a:rPr lang="ru-RU" sz="2200" dirty="0">
                <a:latin typeface="Times New Roman" panose="02020603050405020304" pitchFamily="18" charset="0"/>
                <a:cs typeface="Times New Roman" panose="02020603050405020304" pitchFamily="18" charset="0"/>
              </a:rPr>
              <a:t>Покажите на карте России тундровую зону</a:t>
            </a:r>
            <a:r>
              <a:rPr lang="ru-RU" sz="2200" dirty="0" smtClean="0">
                <a:latin typeface="Times New Roman" panose="02020603050405020304" pitchFamily="18" charset="0"/>
                <a:cs typeface="Times New Roman" panose="02020603050405020304" pitchFamily="18" charset="0"/>
              </a:rPr>
              <a:t>.</a:t>
            </a:r>
          </a:p>
          <a:p>
            <a:pPr marL="457200" indent="-457200">
              <a:buFont typeface="+mj-lt"/>
              <a:buAutoNum type="arabicPeriod"/>
            </a:pPr>
            <a:r>
              <a:rPr lang="ru-RU" sz="2200" dirty="0" smtClean="0">
                <a:latin typeface="Times New Roman" panose="02020603050405020304" pitchFamily="18" charset="0"/>
                <a:cs typeface="Times New Roman" panose="02020603050405020304" pitchFamily="18" charset="0"/>
              </a:rPr>
              <a:t>Как живут люди в тундре? Чем занимаются?</a:t>
            </a:r>
            <a:endParaRPr lang="ru-RU" sz="22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200" dirty="0">
                <a:latin typeface="Times New Roman" panose="02020603050405020304" pitchFamily="18" charset="0"/>
                <a:cs typeface="Times New Roman" panose="02020603050405020304" pitchFamily="18" charset="0"/>
              </a:rPr>
              <a:t>С какими животными тундры вы познакомились?</a:t>
            </a:r>
          </a:p>
          <a:p>
            <a:pPr marL="457200" indent="-457200">
              <a:buFont typeface="+mj-lt"/>
              <a:buAutoNum type="arabicPeriod"/>
            </a:pPr>
            <a:r>
              <a:rPr lang="ru-RU" sz="2200" dirty="0">
                <a:latin typeface="Times New Roman" panose="02020603050405020304" pitchFamily="18" charset="0"/>
                <a:cs typeface="Times New Roman" panose="02020603050405020304" pitchFamily="18" charset="0"/>
              </a:rPr>
              <a:t>Чем отличаются растения тундры от других растений</a:t>
            </a:r>
            <a:r>
              <a:rPr lang="ru-RU" sz="2200" dirty="0" smtClean="0">
                <a:latin typeface="Times New Roman" panose="02020603050405020304" pitchFamily="18" charset="0"/>
                <a:cs typeface="Times New Roman" panose="02020603050405020304" pitchFamily="18" charset="0"/>
              </a:rPr>
              <a:t>?</a:t>
            </a:r>
          </a:p>
          <a:p>
            <a:pPr marL="457200" indent="-457200">
              <a:buFont typeface="+mj-lt"/>
              <a:buAutoNum type="arabicPeriod"/>
            </a:pPr>
            <a:r>
              <a:rPr lang="ru-RU" sz="2200" dirty="0" smtClean="0">
                <a:latin typeface="Times New Roman" panose="02020603050405020304" pitchFamily="18" charset="0"/>
                <a:cs typeface="Times New Roman" panose="02020603050405020304" pitchFamily="18" charset="0"/>
              </a:rPr>
              <a:t>Какая зима в тундре? Лето?</a:t>
            </a:r>
          </a:p>
          <a:p>
            <a:pPr marL="457200" indent="-457200">
              <a:buFont typeface="+mj-lt"/>
              <a:buAutoNum type="arabicPeriod"/>
            </a:pPr>
            <a:r>
              <a:rPr lang="ru-RU" sz="2200" dirty="0" smtClean="0">
                <a:latin typeface="Times New Roman" panose="02020603050405020304" pitchFamily="18" charset="0"/>
                <a:cs typeface="Times New Roman" panose="02020603050405020304" pitchFamily="18" charset="0"/>
              </a:rPr>
              <a:t>Какие птицы живут в тундре?</a:t>
            </a:r>
          </a:p>
          <a:p>
            <a:pPr marL="457200" indent="-457200">
              <a:buFont typeface="+mj-lt"/>
              <a:buAutoNum type="arabicPeriod"/>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617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65125"/>
            <a:ext cx="11059886" cy="2145846"/>
          </a:xfrm>
        </p:spPr>
        <p:txBody>
          <a:bodyPr>
            <a:noAutofit/>
          </a:bodyPr>
          <a:lstStyle/>
          <a:p>
            <a:pPr algn="just">
              <a:lnSpc>
                <a:spcPct val="130000"/>
              </a:lnSpc>
            </a:pPr>
            <a:r>
              <a:rPr lang="ru-RU" sz="2400" dirty="0" smtClean="0">
                <a:latin typeface="Times New Roman" panose="02020603050405020304" pitchFamily="18" charset="0"/>
                <a:cs typeface="Times New Roman" panose="02020603050405020304" pitchFamily="18" charset="0"/>
              </a:rPr>
              <a:t>          </a:t>
            </a:r>
            <a:r>
              <a:rPr lang="ru-RU" sz="2400" b="1" dirty="0" smtClean="0">
                <a:latin typeface="Times New Roman" panose="02020603050405020304" pitchFamily="18" charset="0"/>
                <a:cs typeface="Times New Roman" panose="02020603050405020304" pitchFamily="18" charset="0"/>
              </a:rPr>
              <a:t> </a:t>
            </a:r>
            <a:r>
              <a:rPr lang="ru-RU" sz="2400" b="1" dirty="0" err="1" smtClean="0">
                <a:latin typeface="Times New Roman" panose="02020603050405020304" pitchFamily="18" charset="0"/>
                <a:cs typeface="Times New Roman" panose="02020603050405020304" pitchFamily="18" charset="0"/>
              </a:rPr>
              <a:t>Ту́ндра</a:t>
            </a:r>
            <a:r>
              <a:rPr lang="ru-RU" sz="2400" b="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(от фин. </a:t>
            </a:r>
            <a:r>
              <a:rPr lang="ru-RU" sz="2400" dirty="0" err="1" smtClean="0">
                <a:latin typeface="Times New Roman" panose="02020603050405020304" pitchFamily="18" charset="0"/>
                <a:cs typeface="Times New Roman" panose="02020603050405020304" pitchFamily="18" charset="0"/>
              </a:rPr>
              <a:t>tunturi</a:t>
            </a:r>
            <a:r>
              <a:rPr lang="ru-RU" sz="2400" dirty="0" smtClean="0">
                <a:latin typeface="Times New Roman" panose="02020603050405020304" pitchFamily="18" charset="0"/>
                <a:cs typeface="Times New Roman" panose="02020603050405020304" pitchFamily="18" charset="0"/>
              </a:rPr>
              <a:t> — </a:t>
            </a:r>
            <a:r>
              <a:rPr lang="ru-RU" sz="2400" dirty="0" err="1" smtClean="0">
                <a:latin typeface="Times New Roman" panose="02020603050405020304" pitchFamily="18" charset="0"/>
                <a:cs typeface="Times New Roman" panose="02020603050405020304" pitchFamily="18" charset="0"/>
              </a:rPr>
              <a:t>безлесая</a:t>
            </a:r>
            <a:r>
              <a:rPr lang="ru-RU" sz="2400" dirty="0" smtClean="0">
                <a:latin typeface="Times New Roman" panose="02020603050405020304" pitchFamily="18" charset="0"/>
                <a:cs typeface="Times New Roman" panose="02020603050405020304" pitchFamily="18" charset="0"/>
              </a:rPr>
              <a:t> плоская вершина) - вид природных зон, лежащих за северными пределами лесной растительности, пространства с вечномёрзлой почвой, не заливаемой морскими или речными водами. Тундра находится севернее зоны тайги. Входит в Азию, Европу, Северную Америку. </a:t>
            </a:r>
            <a:endParaRPr lang="ru-RU" sz="2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740230" y="2510972"/>
            <a:ext cx="10929256" cy="4209142"/>
          </a:xfrm>
          <a:prstGeom prst="rect">
            <a:avLst/>
          </a:prstGeom>
        </p:spPr>
      </p:pic>
    </p:spTree>
    <p:extLst>
      <p:ext uri="{BB962C8B-B14F-4D97-AF65-F5344CB8AC3E}">
        <p14:creationId xmlns:p14="http://schemas.microsoft.com/office/powerpoint/2010/main" val="745049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1194" y="314182"/>
            <a:ext cx="6223379" cy="3653308"/>
          </a:xfrm>
          <a:prstGeom prst="rect">
            <a:avLst/>
          </a:prstGeom>
        </p:spPr>
        <p:txBody>
          <a:bodyPr wrap="square">
            <a:spAutoFit/>
          </a:bodyPr>
          <a:lstStyle/>
          <a:p>
            <a:pPr algn="just">
              <a:lnSpc>
                <a:spcPct val="130000"/>
              </a:lnSpc>
            </a:pPr>
            <a:r>
              <a:rPr lang="ru-RU" sz="2400" b="0" i="0" dirty="0" smtClean="0">
                <a:solidFill>
                  <a:srgbClr val="111111"/>
                </a:solidFill>
                <a:effectLst/>
                <a:latin typeface="Times New Roman" panose="02020603050405020304" pitchFamily="18" charset="0"/>
                <a:cs typeface="Times New Roman" panose="02020603050405020304" pitchFamily="18" charset="0"/>
              </a:rPr>
              <a:t>     </a:t>
            </a:r>
            <a:r>
              <a:rPr lang="ru-RU" sz="2200" b="0" i="0" dirty="0" smtClean="0">
                <a:solidFill>
                  <a:srgbClr val="111111"/>
                </a:solidFill>
                <a:effectLst/>
                <a:latin typeface="Times New Roman" panose="02020603050405020304" pitchFamily="18" charset="0"/>
                <a:cs typeface="Times New Roman" panose="02020603050405020304" pitchFamily="18" charset="0"/>
              </a:rPr>
              <a:t> </a:t>
            </a:r>
            <a:r>
              <a:rPr lang="ru-RU" sz="2200" dirty="0" smtClean="0">
                <a:solidFill>
                  <a:srgbClr val="111111"/>
                </a:solidFill>
                <a:latin typeface="Times New Roman" panose="02020603050405020304" pitchFamily="18" charset="0"/>
                <a:cs typeface="Times New Roman" panose="02020603050405020304" pitchFamily="18" charset="0"/>
              </a:rPr>
              <a:t>Тундра </a:t>
            </a:r>
            <a:r>
              <a:rPr lang="ru-RU" sz="2200" dirty="0">
                <a:solidFill>
                  <a:srgbClr val="111111"/>
                </a:solidFill>
                <a:latin typeface="Times New Roman" panose="02020603050405020304" pitchFamily="18" charset="0"/>
                <a:cs typeface="Times New Roman" panose="02020603050405020304" pitchFamily="18" charset="0"/>
              </a:rPr>
              <a:t>– страна вечной мерзлоты. В тундре дуют сильные ветры, они сдувают снег с возвышенностей и лощин, земля сильно промерзает. Поэтому растения приспособились к холоду, и имеют мелкие листья, стелящийся стебель. Болотистые места в тундре покрыты зелеными мхами и различными травами: осоками, хвощами, пушицей, лишайниками – ягелем.</a:t>
            </a:r>
            <a:endParaRPr lang="ru-RU" sz="2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5137" y="3967490"/>
            <a:ext cx="4724809" cy="2774504"/>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5137" y="314182"/>
            <a:ext cx="4724809" cy="3334801"/>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194" y="3967491"/>
            <a:ext cx="6302256" cy="2774504"/>
          </a:xfrm>
          <a:prstGeom prst="rect">
            <a:avLst/>
          </a:prstGeom>
        </p:spPr>
      </p:pic>
    </p:spTree>
    <p:extLst>
      <p:ext uri="{BB962C8B-B14F-4D97-AF65-F5344CB8AC3E}">
        <p14:creationId xmlns:p14="http://schemas.microsoft.com/office/powerpoint/2010/main" val="87808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86854" y="435757"/>
            <a:ext cx="11300346" cy="2484864"/>
          </a:xfrm>
        </p:spPr>
        <p:txBody>
          <a:bodyPr>
            <a:normAutofit fontScale="92500"/>
          </a:bodyPr>
          <a:lstStyle/>
          <a:p>
            <a:pPr algn="just">
              <a:lnSpc>
                <a:spcPct val="130000"/>
              </a:lnSpc>
            </a:pPr>
            <a:r>
              <a:rPr lang="ru-RU" sz="2200" dirty="0" smtClean="0">
                <a:latin typeface="Times New Roman" panose="02020603050405020304" pitchFamily="18" charset="0"/>
                <a:cs typeface="Times New Roman" panose="02020603050405020304" pitchFamily="18" charset="0"/>
              </a:rPr>
              <a:t>          </a:t>
            </a:r>
            <a:r>
              <a:rPr lang="ru-RU" sz="2200" u="sng" dirty="0" smtClean="0">
                <a:latin typeface="Times New Roman" panose="02020603050405020304" pitchFamily="18" charset="0"/>
                <a:cs typeface="Times New Roman" panose="02020603050405020304" pitchFamily="18" charset="0"/>
              </a:rPr>
              <a:t>Зима </a:t>
            </a:r>
            <a:r>
              <a:rPr lang="ru-RU" sz="2200" dirty="0" smtClean="0">
                <a:latin typeface="Times New Roman" panose="02020603050405020304" pitchFamily="18" charset="0"/>
                <a:cs typeface="Times New Roman" panose="02020603050405020304" pitchFamily="18" charset="0"/>
              </a:rPr>
              <a:t>наступает в тундре уже в сентябре быстро и внезапно, почва сковывается морозом, замерзают и растения. Дуют сильные ветры. Солнце низко стоит на горизонте. Его лучи плохо согревают землю. К середине зимы солнце совсем не показывается, и наступает длинная полярная ночь. Мелкие реки промерзают до дна. Не </a:t>
            </a:r>
            <a:r>
              <a:rPr lang="ru-RU" sz="2200" dirty="0">
                <a:latin typeface="Times New Roman" panose="02020603050405020304" pitchFamily="18" charset="0"/>
                <a:cs typeface="Times New Roman" panose="02020603050405020304" pitchFamily="18" charset="0"/>
              </a:rPr>
              <a:t>р</a:t>
            </a:r>
            <a:r>
              <a:rPr lang="ru-RU" sz="2200" dirty="0" smtClean="0">
                <a:latin typeface="Times New Roman" panose="02020603050405020304" pitchFamily="18" charset="0"/>
                <a:cs typeface="Times New Roman" panose="02020603050405020304" pitchFamily="18" charset="0"/>
              </a:rPr>
              <a:t>едко температура достигает 40-60 градусов ниже ноля. Зимой </a:t>
            </a:r>
            <a:r>
              <a:rPr lang="ru-RU" sz="2200" dirty="0">
                <a:latin typeface="Times New Roman" panose="02020603050405020304" pitchFamily="18" charset="0"/>
                <a:cs typeface="Times New Roman" panose="02020603050405020304" pitchFamily="18" charset="0"/>
              </a:rPr>
              <a:t>на земле лежит очень толстый слой снега. </a:t>
            </a:r>
            <a:r>
              <a:rPr lang="ru-RU" sz="2200" dirty="0" smtClean="0">
                <a:latin typeface="Times New Roman" panose="02020603050405020304" pitchFamily="18" charset="0"/>
                <a:cs typeface="Times New Roman" panose="02020603050405020304" pitchFamily="18" charset="0"/>
              </a:rPr>
              <a:t>На </a:t>
            </a:r>
            <a:r>
              <a:rPr lang="ru-RU" sz="2200" dirty="0">
                <a:latin typeface="Times New Roman" panose="02020603050405020304" pitchFamily="18" charset="0"/>
                <a:cs typeface="Times New Roman" panose="02020603050405020304" pitchFamily="18" charset="0"/>
              </a:rPr>
              <a:t>этой территории нет смежных времен года, то есть ни весны, ни осени. </a:t>
            </a:r>
          </a:p>
        </p:txBody>
      </p:sp>
      <p:pic>
        <p:nvPicPr>
          <p:cNvPr id="5" name="Рисунок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3271293"/>
            <a:ext cx="5405651" cy="3449092"/>
          </a:xfrm>
          <a:prstGeom prst="rect">
            <a:avLst/>
          </a:prstGeom>
        </p:spPr>
      </p:pic>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8788" y="3271294"/>
            <a:ext cx="5718412" cy="3449092"/>
          </a:xfrm>
          <a:prstGeom prst="rect">
            <a:avLst/>
          </a:prstGeom>
        </p:spPr>
      </p:pic>
    </p:spTree>
    <p:extLst>
      <p:ext uri="{BB962C8B-B14F-4D97-AF65-F5344CB8AC3E}">
        <p14:creationId xmlns:p14="http://schemas.microsoft.com/office/powerpoint/2010/main" val="2390525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146063"/>
          </a:xfrm>
        </p:spPr>
        <p:txBody>
          <a:bodyPr>
            <a:normAutofit fontScale="90000"/>
          </a:bodyPr>
          <a:lstStyle/>
          <a:p>
            <a:pPr algn="just">
              <a:lnSpc>
                <a:spcPct val="130000"/>
              </a:lnSpc>
            </a:pPr>
            <a:r>
              <a:rPr lang="ru-RU" sz="2200" dirty="0" smtClean="0">
                <a:latin typeface="Times New Roman" panose="02020603050405020304" pitchFamily="18" charset="0"/>
                <a:cs typeface="Times New Roman" panose="02020603050405020304" pitchFamily="18" charset="0"/>
              </a:rPr>
              <a:t>       </a:t>
            </a:r>
            <a:r>
              <a:rPr lang="ru-RU" sz="2200" u="sng" dirty="0" smtClean="0">
                <a:latin typeface="Times New Roman" panose="02020603050405020304" pitchFamily="18" charset="0"/>
                <a:cs typeface="Times New Roman" panose="02020603050405020304" pitchFamily="18" charset="0"/>
              </a:rPr>
              <a:t>Лето</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в тундре длится недолго, но очень ярко. В июне и июле дни становятся поистине бесконечными, солнце почти не заходит за </a:t>
            </a:r>
            <a:r>
              <a:rPr lang="ru-RU" sz="2200" dirty="0" smtClean="0">
                <a:latin typeface="Times New Roman" panose="02020603050405020304" pitchFamily="18" charset="0"/>
                <a:cs typeface="Times New Roman" panose="02020603050405020304" pitchFamily="18" charset="0"/>
              </a:rPr>
              <a:t>горизонт – наступает полярный день. </a:t>
            </a:r>
            <a:r>
              <a:rPr lang="ru-RU" sz="2200" dirty="0">
                <a:latin typeface="Times New Roman" panose="02020603050405020304" pitchFamily="18" charset="0"/>
                <a:cs typeface="Times New Roman" panose="02020603050405020304" pitchFamily="18" charset="0"/>
              </a:rPr>
              <a:t>Температуры в этот период поднимаются до 10-15 градусов Цельсия, а иногда и до 20 градусов. В это время тундра расцветает, превращаясь в настоящую красочную палитру: желтые и белые цветы, сочные зеленые травы и кустарники, а также ягоды и грибы манят собирателей.</a:t>
            </a: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887" y="3057099"/>
            <a:ext cx="5419298" cy="3669612"/>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7152" y="3057100"/>
            <a:ext cx="5459104" cy="3669612"/>
          </a:xfrm>
          <a:prstGeom prst="rect">
            <a:avLst/>
          </a:prstGeom>
        </p:spPr>
      </p:pic>
    </p:spTree>
    <p:extLst>
      <p:ext uri="{BB962C8B-B14F-4D97-AF65-F5344CB8AC3E}">
        <p14:creationId xmlns:p14="http://schemas.microsoft.com/office/powerpoint/2010/main" val="1563621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54086"/>
            <a:ext cx="5598942" cy="6103914"/>
          </a:xfrm>
        </p:spPr>
        <p:txBody>
          <a:bodyPr>
            <a:normAutofit/>
          </a:bodyPr>
          <a:lstStyle/>
          <a:p>
            <a:pPr marL="252000" algn="just">
              <a:lnSpc>
                <a:spcPct val="130000"/>
              </a:lnSpc>
            </a:pPr>
            <a:r>
              <a:rPr lang="ru-RU" sz="2000" dirty="0" smtClean="0">
                <a:latin typeface="Times New Roman" panose="02020603050405020304" pitchFamily="18" charset="0"/>
                <a:cs typeface="Times New Roman" panose="02020603050405020304" pitchFamily="18" charset="0"/>
              </a:rPr>
              <a:t>         Жители </a:t>
            </a:r>
            <a:r>
              <a:rPr lang="ru-RU" sz="2000" dirty="0">
                <a:latin typeface="Times New Roman" panose="02020603050405020304" pitchFamily="18" charset="0"/>
                <a:cs typeface="Times New Roman" panose="02020603050405020304" pitchFamily="18" charset="0"/>
              </a:rPr>
              <a:t>тундры обладают уникальными навыками и знаниями, необходимыми для выживания в трудных условиях. Большинство из них занимается оленеводством, охотой и рыболовством, добывают мамонтовую кость, в основном, совмещая эти виды работ. Этот образ жизни выбирают коренные жители Севера (ненцы, </a:t>
            </a:r>
            <a:r>
              <a:rPr lang="ru-RU" sz="2000" dirty="0" err="1">
                <a:latin typeface="Times New Roman" panose="02020603050405020304" pitchFamily="18" charset="0"/>
                <a:cs typeface="Times New Roman" panose="02020603050405020304" pitchFamily="18" charset="0"/>
              </a:rPr>
              <a:t>энцы</a:t>
            </a:r>
            <a:r>
              <a:rPr lang="ru-RU" sz="2000" dirty="0" smtClean="0">
                <a:latin typeface="Times New Roman" panose="02020603050405020304" pitchFamily="18" charset="0"/>
                <a:cs typeface="Times New Roman" panose="02020603050405020304" pitchFamily="18" charset="0"/>
              </a:rPr>
              <a:t>, эвенки, долганы).</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Тундра </a:t>
            </a:r>
            <a:r>
              <a:rPr lang="ru-RU" sz="2000" dirty="0">
                <a:latin typeface="Times New Roman" panose="02020603050405020304" pitchFamily="18" charset="0"/>
                <a:cs typeface="Times New Roman" panose="02020603050405020304" pitchFamily="18" charset="0"/>
              </a:rPr>
              <a:t>своим климатом не позволяет здесь строить каменные дома или использовать традиционные материалы для строительства. </a:t>
            </a:r>
            <a:r>
              <a:rPr lang="ru-RU" sz="2000" dirty="0" smtClean="0">
                <a:latin typeface="Times New Roman" panose="02020603050405020304" pitchFamily="18" charset="0"/>
                <a:cs typeface="Times New Roman" panose="02020603050405020304" pitchFamily="18" charset="0"/>
              </a:rPr>
              <a:t>Поэтому люди здесь ведут </a:t>
            </a:r>
            <a:r>
              <a:rPr lang="ru-RU" sz="2000" dirty="0">
                <a:latin typeface="Times New Roman" panose="02020603050405020304" pitchFamily="18" charset="0"/>
                <a:cs typeface="Times New Roman" panose="02020603050405020304" pitchFamily="18" charset="0"/>
              </a:rPr>
              <a:t>кочевой образ жизни. Живут они в чуме. Это особое сооружение из деревянных шестов, которые обтягивают оленьими шкурами.</a:t>
            </a:r>
          </a:p>
        </p:txBody>
      </p:sp>
      <p:sp>
        <p:nvSpPr>
          <p:cNvPr id="3" name="Прямоугольник 2"/>
          <p:cNvSpPr/>
          <p:nvPr/>
        </p:nvSpPr>
        <p:spPr>
          <a:xfrm>
            <a:off x="4503761" y="282770"/>
            <a:ext cx="2656563" cy="461665"/>
          </a:xfrm>
          <a:prstGeom prst="rect">
            <a:avLst/>
          </a:prstGeom>
        </p:spPr>
        <p:txBody>
          <a:bodyPr wrap="square">
            <a:spAutoFit/>
          </a:bodyPr>
          <a:lstStyle/>
          <a:p>
            <a:r>
              <a:rPr lang="ru-RU" sz="2400" b="1" dirty="0" smtClean="0">
                <a:latin typeface="Times New Roman" panose="02020603050405020304" pitchFamily="18" charset="0"/>
                <a:cs typeface="Times New Roman" panose="02020603050405020304" pitchFamily="18" charset="0"/>
              </a:rPr>
              <a:t>Жители тундры</a:t>
            </a:r>
            <a:endParaRPr lang="ru-RU" sz="24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1986" y="964481"/>
            <a:ext cx="5444199" cy="2805192"/>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1986" y="3989719"/>
            <a:ext cx="5444199" cy="2762773"/>
          </a:xfrm>
          <a:prstGeom prst="rect">
            <a:avLst/>
          </a:prstGeom>
        </p:spPr>
      </p:pic>
    </p:spTree>
    <p:extLst>
      <p:ext uri="{BB962C8B-B14F-4D97-AF65-F5344CB8AC3E}">
        <p14:creationId xmlns:p14="http://schemas.microsoft.com/office/powerpoint/2010/main" val="3755407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9558" y="150125"/>
            <a:ext cx="11072884" cy="1692323"/>
          </a:xfrm>
        </p:spPr>
        <p:txBody>
          <a:bodyPr>
            <a:noAutofit/>
          </a:bodyPr>
          <a:lstStyle/>
          <a:p>
            <a:pPr>
              <a:lnSpc>
                <a:spcPct val="130000"/>
              </a:lnSpc>
            </a:pPr>
            <a:r>
              <a:rPr lang="ru-RU" sz="2800" b="1" dirty="0" smtClean="0">
                <a:latin typeface="Times New Roman" panose="02020603050405020304" pitchFamily="18" charset="0"/>
                <a:cs typeface="Times New Roman" panose="02020603050405020304" pitchFamily="18" charset="0"/>
              </a:rPr>
              <a:t>                            Растительный мир тундры.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Из </a:t>
            </a:r>
            <a:r>
              <a:rPr lang="ru-RU" sz="2400" dirty="0">
                <a:latin typeface="Times New Roman" panose="02020603050405020304" pitchFamily="18" charset="0"/>
                <a:cs typeface="Times New Roman" panose="02020603050405020304" pitchFamily="18" charset="0"/>
              </a:rPr>
              <a:t>деревьев в тундре растет карликовая ива и береза. Они похожи на кустики и стелются по земле. Их молодые побеги, почки и листья поедают </a:t>
            </a:r>
            <a:r>
              <a:rPr lang="ru-RU" sz="2400" dirty="0" smtClean="0">
                <a:latin typeface="Times New Roman" panose="02020603050405020304" pitchFamily="18" charset="0"/>
                <a:cs typeface="Times New Roman" panose="02020603050405020304" pitchFamily="18" charset="0"/>
              </a:rPr>
              <a:t>олени.</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9558" y="1842448"/>
            <a:ext cx="5377219" cy="4829814"/>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9203" y="1842449"/>
            <a:ext cx="5113239" cy="4830650"/>
          </a:xfrm>
          <a:prstGeom prst="rect">
            <a:avLst/>
          </a:prstGeom>
        </p:spPr>
      </p:pic>
    </p:spTree>
    <p:extLst>
      <p:ext uri="{BB962C8B-B14F-4D97-AF65-F5344CB8AC3E}">
        <p14:creationId xmlns:p14="http://schemas.microsoft.com/office/powerpoint/2010/main" val="72791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118" y="186188"/>
            <a:ext cx="11222627" cy="1478910"/>
          </a:xfrm>
        </p:spPr>
        <p:txBody>
          <a:bodyPr>
            <a:noAutofit/>
          </a:bodyPr>
          <a:lstStyle/>
          <a:p>
            <a:pPr algn="just">
              <a:lnSpc>
                <a:spcPct val="130000"/>
              </a:lnSpc>
            </a:pPr>
            <a:r>
              <a:rPr lang="ru-RU" sz="2000" dirty="0" smtClean="0">
                <a:latin typeface="Times New Roman" panose="02020603050405020304" pitchFamily="18" charset="0"/>
                <a:cs typeface="Times New Roman" panose="02020603050405020304" pitchFamily="18" charset="0"/>
              </a:rPr>
              <a:t>        Среди </a:t>
            </a:r>
            <a:r>
              <a:rPr lang="ru-RU" sz="2000" dirty="0">
                <a:latin typeface="Times New Roman" panose="02020603050405020304" pitchFamily="18" charset="0"/>
                <a:cs typeface="Times New Roman" panose="02020603050405020304" pitchFamily="18" charset="0"/>
              </a:rPr>
              <a:t>трав растут различные ягоды: морошка, клюква, голубица, брусника, </a:t>
            </a:r>
            <a:r>
              <a:rPr lang="ru-RU" sz="2000" dirty="0" err="1">
                <a:latin typeface="Times New Roman" panose="02020603050405020304" pitchFamily="18" charset="0"/>
                <a:cs typeface="Times New Roman" panose="02020603050405020304" pitchFamily="18" charset="0"/>
              </a:rPr>
              <a:t>шикша</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Цветы тундры очень ярко окрашены и хорошо заметны издали: полярные маки, фиалки, багульник, кукушкины башмачки, мышиный горошек, одуванчики и др.</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5118" y="1419368"/>
            <a:ext cx="2402006" cy="2197290"/>
          </a:xfrm>
          <a:prstGeom prst="rect">
            <a:avLst/>
          </a:prstGeom>
        </p:spPr>
      </p:pic>
      <p:pic>
        <p:nvPicPr>
          <p:cNvPr id="4" name="Рисунок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1087" y="1419368"/>
            <a:ext cx="2634017" cy="2197291"/>
          </a:xfrm>
          <a:prstGeom prst="rect">
            <a:avLst/>
          </a:prstGeom>
        </p:spPr>
      </p:pic>
      <p:pic>
        <p:nvPicPr>
          <p:cNvPr id="5" name="Рисунок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2417" y="1419368"/>
            <a:ext cx="2724007" cy="2224515"/>
          </a:xfrm>
          <a:prstGeom prst="rect">
            <a:avLst/>
          </a:prstGeom>
        </p:spPr>
      </p:pic>
      <p:pic>
        <p:nvPicPr>
          <p:cNvPr id="6" name="Рисунок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13737" y="1419368"/>
            <a:ext cx="2624107" cy="2224515"/>
          </a:xfrm>
          <a:prstGeom prst="rect">
            <a:avLst/>
          </a:prstGeom>
        </p:spPr>
      </p:pic>
      <p:sp>
        <p:nvSpPr>
          <p:cNvPr id="7" name="Прямоугольник 6"/>
          <p:cNvSpPr/>
          <p:nvPr/>
        </p:nvSpPr>
        <p:spPr>
          <a:xfrm>
            <a:off x="526291" y="3643883"/>
            <a:ext cx="11011553" cy="892552"/>
          </a:xfrm>
          <a:prstGeom prst="rect">
            <a:avLst/>
          </a:prstGeom>
        </p:spPr>
        <p:txBody>
          <a:bodyPr wrap="square">
            <a:spAutoFit/>
          </a:bodyPr>
          <a:lstStyle/>
          <a:p>
            <a:pPr algn="just">
              <a:lnSpc>
                <a:spcPct val="130000"/>
              </a:lnSpc>
            </a:pPr>
            <a:r>
              <a:rPr lang="ru-RU" sz="2000" dirty="0" smtClean="0">
                <a:latin typeface="Times New Roman" panose="02020603050405020304" pitchFamily="18" charset="0"/>
                <a:cs typeface="Times New Roman" panose="02020603050405020304" pitchFamily="18" charset="0"/>
              </a:rPr>
              <a:t>       К </a:t>
            </a:r>
            <a:r>
              <a:rPr lang="ru-RU" sz="2000" dirty="0">
                <a:latin typeface="Times New Roman" panose="02020603050405020304" pitchFamily="18" charset="0"/>
                <a:cs typeface="Times New Roman" panose="02020603050405020304" pitchFamily="18" charset="0"/>
              </a:rPr>
              <a:t>осени в тундре вырастают грибы: белый гриб, подберезовик, подосиновик, маслята, сыроежки, грузди, рыжики, лисички, опята.</a:t>
            </a:r>
          </a:p>
        </p:txBody>
      </p:sp>
      <p:pic>
        <p:nvPicPr>
          <p:cNvPr id="8" name="Рисунок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01087" y="4618587"/>
            <a:ext cx="2634017" cy="2123407"/>
          </a:xfrm>
          <a:prstGeom prst="rect">
            <a:avLst/>
          </a:prstGeom>
        </p:spPr>
      </p:pic>
      <p:pic>
        <p:nvPicPr>
          <p:cNvPr id="9" name="Рисунок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5119" y="4536436"/>
            <a:ext cx="2402006" cy="2205558"/>
          </a:xfrm>
          <a:prstGeom prst="rect">
            <a:avLst/>
          </a:prstGeom>
        </p:spPr>
      </p:pic>
      <p:pic>
        <p:nvPicPr>
          <p:cNvPr id="10" name="Рисунок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12417" y="4536435"/>
            <a:ext cx="2724007" cy="2205559"/>
          </a:xfrm>
          <a:prstGeom prst="rect">
            <a:avLst/>
          </a:prstGeom>
        </p:spPr>
      </p:pic>
      <p:pic>
        <p:nvPicPr>
          <p:cNvPr id="11" name="Рисунок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13738" y="4536435"/>
            <a:ext cx="2724007" cy="2205559"/>
          </a:xfrm>
          <a:prstGeom prst="rect">
            <a:avLst/>
          </a:prstGeom>
        </p:spPr>
      </p:pic>
    </p:spTree>
    <p:extLst>
      <p:ext uri="{BB962C8B-B14F-4D97-AF65-F5344CB8AC3E}">
        <p14:creationId xmlns:p14="http://schemas.microsoft.com/office/powerpoint/2010/main" val="122141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0251" y="1071110"/>
            <a:ext cx="5431809" cy="4902749"/>
          </a:xfrm>
        </p:spPr>
        <p:txBody>
          <a:bodyPr>
            <a:normAutofit fontScale="90000"/>
          </a:bodyPr>
          <a:lstStyle/>
          <a:p>
            <a:pPr algn="just">
              <a:lnSpc>
                <a:spcPct val="130000"/>
              </a:lnSpc>
            </a:pPr>
            <a:r>
              <a:rPr lang="ru-RU" sz="2200" dirty="0" smtClean="0">
                <a:latin typeface="Times New Roman" panose="02020603050405020304" pitchFamily="18" charset="0"/>
                <a:cs typeface="Times New Roman" panose="02020603050405020304" pitchFamily="18" charset="0"/>
              </a:rPr>
              <a:t>         Летом </a:t>
            </a:r>
            <a:r>
              <a:rPr lang="ru-RU" sz="2200" dirty="0">
                <a:latin typeface="Times New Roman" panose="02020603050405020304" pitchFamily="18" charset="0"/>
                <a:cs typeface="Times New Roman" panose="02020603050405020304" pitchFamily="18" charset="0"/>
              </a:rPr>
              <a:t>прилетают водоплавающие и болотные </a:t>
            </a:r>
            <a:r>
              <a:rPr lang="ru-RU" sz="2200" dirty="0" smtClean="0">
                <a:latin typeface="Times New Roman" panose="02020603050405020304" pitchFamily="18" charset="0"/>
                <a:cs typeface="Times New Roman" panose="02020603050405020304" pitchFamily="18" charset="0"/>
              </a:rPr>
              <a:t>птицы. Это </a:t>
            </a:r>
            <a:r>
              <a:rPr lang="ru-RU" sz="2200" dirty="0">
                <a:latin typeface="Times New Roman" panose="02020603050405020304" pitchFamily="18" charset="0"/>
                <a:cs typeface="Times New Roman" panose="02020603050405020304" pitchFamily="18" charset="0"/>
              </a:rPr>
              <a:t>утки, гуси, гагара, кайра, чайки, пуночки. Они живут в тундре, на сопках</a:t>
            </a:r>
            <a:r>
              <a:rPr lang="ru-RU" sz="2200" dirty="0" smtClean="0">
                <a:latin typeface="Times New Roman" panose="02020603050405020304" pitchFamily="18" charset="0"/>
                <a:cs typeface="Times New Roman" panose="02020603050405020304" pitchFamily="18" charset="0"/>
              </a:rPr>
              <a:t>.</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Вороны </a:t>
            </a:r>
            <a:r>
              <a:rPr lang="ru-RU" sz="2200" dirty="0">
                <a:latin typeface="Times New Roman" panose="02020603050405020304" pitchFamily="18" charset="0"/>
                <a:cs typeface="Times New Roman" panose="02020603050405020304" pitchFamily="18" charset="0"/>
              </a:rPr>
              <a:t>остаются зимовать на Севере. Белая полярная сова тоже никуда </a:t>
            </a:r>
            <a:r>
              <a:rPr lang="ru-RU" sz="2200" dirty="0" smtClean="0">
                <a:latin typeface="Times New Roman" panose="02020603050405020304" pitchFamily="18" charset="0"/>
                <a:cs typeface="Times New Roman" panose="02020603050405020304" pitchFamily="18" charset="0"/>
              </a:rPr>
              <a:t>не улетает.</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Птицы </a:t>
            </a:r>
            <a:r>
              <a:rPr lang="ru-RU" sz="2200" dirty="0">
                <a:latin typeface="Times New Roman" panose="02020603050405020304" pitchFamily="18" charset="0"/>
                <a:cs typeface="Times New Roman" panose="02020603050405020304" pitchFamily="18" charset="0"/>
              </a:rPr>
              <a:t>строят себе гнезда в разных местах: вблизи рек и </a:t>
            </a:r>
            <a:r>
              <a:rPr lang="ru-RU" sz="2200" dirty="0" smtClean="0">
                <a:latin typeface="Times New Roman" panose="02020603050405020304" pitchFamily="18" charset="0"/>
                <a:cs typeface="Times New Roman" panose="02020603050405020304" pitchFamily="18" charset="0"/>
              </a:rPr>
              <a:t>озер, прямо </a:t>
            </a:r>
            <a:r>
              <a:rPr lang="ru-RU" sz="2200" dirty="0">
                <a:latin typeface="Times New Roman" panose="02020603050405020304" pitchFamily="18" charset="0"/>
                <a:cs typeface="Times New Roman" panose="02020603050405020304" pitchFamily="18" charset="0"/>
              </a:rPr>
              <a:t>на земле, на камнях. Многим чайкам и куликам достаточно небольшого углубления в песке, иной раз они используют след оленьего копыта. А полярная кайра кладет свое единственное яйцо на голый уступ скалы.</a:t>
            </a:r>
          </a:p>
        </p:txBody>
      </p:sp>
      <p:sp>
        <p:nvSpPr>
          <p:cNvPr id="3" name="TextBox 2"/>
          <p:cNvSpPr txBox="1"/>
          <p:nvPr/>
        </p:nvSpPr>
        <p:spPr>
          <a:xfrm>
            <a:off x="4039738" y="367646"/>
            <a:ext cx="3039148" cy="523220"/>
          </a:xfrm>
          <a:prstGeom prst="rect">
            <a:avLst/>
          </a:prstGeom>
          <a:noFill/>
        </p:spPr>
        <p:txBody>
          <a:bodyPr wrap="square" rtlCol="0">
            <a:spAutoFit/>
          </a:bodyPr>
          <a:lstStyle/>
          <a:p>
            <a:r>
              <a:rPr lang="ru-RU" sz="2800" b="1" dirty="0" smtClean="0">
                <a:latin typeface="Times New Roman" panose="02020603050405020304" pitchFamily="18" charset="0"/>
                <a:cs typeface="Times New Roman" panose="02020603050405020304" pitchFamily="18" charset="0"/>
              </a:rPr>
              <a:t>Птицы тайги</a:t>
            </a:r>
            <a:endParaRPr lang="ru-RU" sz="2800" b="1"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49013" y="1071110"/>
            <a:ext cx="3044588" cy="2750263"/>
          </a:xfrm>
          <a:prstGeom prst="rect">
            <a:avLst/>
          </a:prstGeom>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71380" y="1109341"/>
            <a:ext cx="2779594" cy="2712032"/>
          </a:xfrm>
          <a:prstGeom prst="rect">
            <a:avLst/>
          </a:prstGeom>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9013" y="4001617"/>
            <a:ext cx="3044588" cy="2699434"/>
          </a:xfrm>
          <a:prstGeom prst="rect">
            <a:avLst/>
          </a:prstGeom>
        </p:spPr>
      </p:pic>
      <p:pic>
        <p:nvPicPr>
          <p:cNvPr id="7" name="Рисунок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1380" y="4001617"/>
            <a:ext cx="2779594" cy="2699434"/>
          </a:xfrm>
          <a:prstGeom prst="rect">
            <a:avLst/>
          </a:prstGeom>
        </p:spPr>
      </p:pic>
    </p:spTree>
    <p:extLst>
      <p:ext uri="{BB962C8B-B14F-4D97-AF65-F5344CB8AC3E}">
        <p14:creationId xmlns:p14="http://schemas.microsoft.com/office/powerpoint/2010/main" val="31877234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927</Words>
  <Application>Microsoft Office PowerPoint</Application>
  <PresentationFormat>Широкоэкранный</PresentationFormat>
  <Paragraphs>67</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Тема Office</vt:lpstr>
      <vt:lpstr>«Путешествие в тундру»  </vt:lpstr>
      <vt:lpstr>           Ту́ндра (от фин. tunturi — безлесая плоская вершина) - вид природных зон, лежащих за северными пределами лесной растительности, пространства с вечномёрзлой почвой, не заливаемой морскими или речными водами. Тундра находится севернее зоны тайги. Входит в Азию, Европу, Северную Америку. </vt:lpstr>
      <vt:lpstr>Презентация PowerPoint</vt:lpstr>
      <vt:lpstr>Презентация PowerPoint</vt:lpstr>
      <vt:lpstr>       Лето в тундре длится недолго, но очень ярко. В июне и июле дни становятся поистине бесконечными, солнце почти не заходит за горизонт – наступает полярный день. Температуры в этот период поднимаются до 10-15 градусов Цельсия, а иногда и до 20 градусов. В это время тундра расцветает, превращаясь в настоящую красочную палитру: желтые и белые цветы, сочные зеленые травы и кустарники, а также ягоды и грибы манят собирателей.</vt:lpstr>
      <vt:lpstr>         Жители тундры обладают уникальными навыками и знаниями, необходимыми для выживания в трудных условиях. Большинство из них занимается оленеводством, охотой и рыболовством, добывают мамонтовую кость, в основном, совмещая эти виды работ. Этот образ жизни выбирают коренные жители Севера (ненцы, энцы, эвенки, долганы).           Тундра своим климатом не позволяет здесь строить каменные дома или использовать традиционные материалы для строительства. Поэтому люди здесь ведут кочевой образ жизни. Живут они в чуме. Это особое сооружение из деревянных шестов, которые обтягивают оленьими шкурами.</vt:lpstr>
      <vt:lpstr>                            Растительный мир тундры.                 Из деревьев в тундре растет карликовая ива и береза. Они похожи на кустики и стелются по земле. Их молодые побеги, почки и листья поедают олени.          </vt:lpstr>
      <vt:lpstr>        Среди трав растут различные ягоды: морошка, клюква, голубица, брусника, шикша. Цветы тундры очень ярко окрашены и хорошо заметны издали: полярные маки, фиалки, багульник, кукушкины башмачки, мышиный горошек, одуванчики и др. </vt:lpstr>
      <vt:lpstr>         Летом прилетают водоплавающие и болотные птицы. Это утки, гуси, гагара, кайра, чайки, пуночки. Они живут в тундре, на сопках. Вороны остаются зимовать на Севере. Белая полярная сова тоже никуда не улетает. Птицы строят себе гнезда в разных местах: вблизи рек и озер, прямо на земле, на камнях. Многим чайкам и куликам достаточно небольшого углубления в песке, иной раз они используют след оленьего копыта. А полярная кайра кладет свое единственное яйцо на голый уступ скалы.</vt:lpstr>
      <vt:lpstr>Животные тундры</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Мастер-класс «Ознакомление дошкольников с природными зонами: тундра»</dc:title>
  <dc:creator>asus</dc:creator>
  <cp:lastModifiedBy>asus</cp:lastModifiedBy>
  <cp:revision>23</cp:revision>
  <dcterms:created xsi:type="dcterms:W3CDTF">2023-11-01T18:30:41Z</dcterms:created>
  <dcterms:modified xsi:type="dcterms:W3CDTF">2023-11-13T16:21:13Z</dcterms:modified>
</cp:coreProperties>
</file>