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wmf" ContentType="image/x-wmf"/>
  <Default Extension="png" ContentType="image/png"/>
  <Default Extension="jpg" ContentType="image/jpeg"/>
  <Default Extension="jpeg" ContentType="image/jpeg"/>
  <Default Extension="emf" ContentType="image/x-emf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diagrams/quickStyle2.xml" ContentType="application/vnd.openxmlformats-officedocument.drawingml.diagramQuickStyl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diagrams/colors2.xml" ContentType="application/vnd.openxmlformats-officedocument.drawingml.diagramColors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diagrams/data2.xml" ContentType="application/vnd.openxmlformats-officedocument.drawingml.diagramData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diagrams/quickStyle1.xml" ContentType="application/vnd.openxmlformats-officedocument.drawingml.diagramQuickStyle+xml"/>
  <Override PartName="/ppt/slides/slide6.xml" ContentType="application/vnd.openxmlformats-officedocument.presentationml.slide+xml"/>
  <Override PartName="/ppt/diagrams/drawing2.xml" ContentType="application/vnd.openxmlformats-officedocument.drawingml.diagramDrawing+xml"/>
  <Override PartName="/ppt/diagrams/layout2.xml" ContentType="application/vnd.openxmlformats-officedocument.drawingml.diagramLayout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69" d="100"/>
          <a:sy n="69" d="100"/>
        </p:scale>
        <p:origin x="1416" y="66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141CF88B-D042-40E0-AF04-68487411841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#1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75435C6-84D3-4072-822C-5D560AF20869}">
      <dgm:prSet phldrT="[Текст]" custT="1"/>
      <dgm:spPr bwMode="auto"/>
      <dgm:t>
        <a:bodyPr/>
        <a:lstStyle/>
        <a:p>
          <a:pPr>
            <a:defRPr/>
          </a:pPr>
          <a:r>
            <a:rPr lang="ru-RU" sz="1800" b="1" spc="50">
              <a:ln w="11430"/>
              <a:solidFill>
                <a:schemeClr val="bg1"/>
              </a:solidFill>
            </a:rPr>
            <a:t>Критерии и показатели эффективности проекта </a:t>
          </a:r>
          <a:endParaRPr lang="ru-RU" sz="1800">
            <a:solidFill>
              <a:schemeClr val="bg1"/>
            </a:solidFill>
          </a:endParaRPr>
        </a:p>
      </dgm:t>
    </dgm:pt>
    <dgm:pt modelId="{F8617702-FF12-40B2-9F03-E774CEBC6775}" type="parTrans" cxnId="{7E79A238-598C-47F9-B138-92630824C96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B7AC66-61EC-4183-A0AF-534C6CDBEB88}" type="sibTrans" cxnId="{7E79A238-598C-47F9-B138-92630824C96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DEFA918-24E5-4277-ADCF-5D5B1174C518}">
      <dgm:prSet phldrT="[Текст]" custT="1"/>
      <dgm:spPr bwMode="auto"/>
      <dgm:t>
        <a:bodyPr/>
        <a:lstStyle/>
        <a:p>
          <a:pPr>
            <a:defRPr/>
          </a:pPr>
          <a:r>
            <a:rPr lang="ru-RU" sz="1600"/>
            <a:t>Степень </a:t>
          </a:r>
          <a:r>
            <a:rPr lang="ru-RU" sz="1600"/>
            <a:t>сформированности</a:t>
          </a:r>
          <a:r>
            <a:rPr lang="ru-RU" sz="1600"/>
            <a:t> знаний у воспитанников о районе, в котором они живут.</a:t>
          </a:r>
          <a:endParaRPr lang="ru-RU" sz="1600"/>
        </a:p>
      </dgm:t>
    </dgm:pt>
    <dgm:pt modelId="{7A4D6DDD-180F-49C8-9001-88B7949DAA2C}" type="parTrans" cxnId="{B1136EA4-0C3C-404F-9352-0E90C722227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AE01078-3F59-45F7-90B2-464E6880EFE2}" type="sibTrans" cxnId="{B1136EA4-0C3C-404F-9352-0E90C722227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055CAB7-46C1-4861-979E-A1C6BEC093EE}">
      <dgm:prSet phldrT="[Текст]" custT="1"/>
      <dgm:spPr bwMode="auto"/>
      <dgm:t>
        <a:bodyPr/>
        <a:lstStyle/>
        <a:p>
          <a:pPr>
            <a:defRPr/>
          </a:pPr>
          <a:r>
            <a:rPr lang="ru-RU" sz="1200"/>
            <a:t>Устойчивый характер эмоционально - положительного отношения к культурному наследию Василеостровского района</a:t>
          </a:r>
          <a:endParaRPr lang="ru-RU" sz="1200"/>
        </a:p>
      </dgm:t>
    </dgm:pt>
    <dgm:pt modelId="{A55B4CDB-0FDF-488C-A601-086693979AB2}" type="parTrans" cxnId="{CCEE3304-9AB6-4BD0-B8BF-BA9C0D9A776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B4BB55E-38BF-462D-9BB1-E26C99132838}" type="sibTrans" cxnId="{CCEE3304-9AB6-4BD0-B8BF-BA9C0D9A776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49F63CC-9087-4EB3-A7B4-45B8BC5E62B9}">
      <dgm:prSet phldrT="[Текст]"/>
      <dgm:spPr bwMode="auto"/>
      <dgm:t>
        <a:bodyPr/>
        <a:lstStyle/>
        <a:p>
          <a:pPr>
            <a:defRPr/>
          </a:pPr>
          <a:r>
            <a:rPr lang="ru-RU"/>
            <a:t>Проявляет интерес к культурному наследию Василеостровского района</a:t>
          </a:r>
          <a:endParaRPr lang="ru-RU"/>
        </a:p>
      </dgm:t>
    </dgm:pt>
    <dgm:pt modelId="{6402E758-6587-4C01-A064-381359508A70}" type="parTrans" cxnId="{31C4912F-BC15-4834-BAAD-703A91559AC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BDC0630-5751-4C11-B944-A3E9336CA851}" type="sibTrans" cxnId="{31C4912F-BC15-4834-BAAD-703A91559AC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C9DB1C5-7E7C-4455-99A8-857F71F83FD9}">
      <dgm:prSet phldrT="[Текст]"/>
      <dgm:spPr bwMode="auto"/>
      <dgm:t>
        <a:bodyPr/>
        <a:lstStyle/>
        <a:p>
          <a:pPr>
            <a:defRPr/>
          </a:pPr>
          <a:r>
            <a:rPr lang="ru-RU"/>
            <a:t>Вовлеченность родителей в </a:t>
          </a:r>
          <a:endParaRPr/>
        </a:p>
        <a:p>
          <a:pPr>
            <a:defRPr/>
          </a:pPr>
          <a:r>
            <a:rPr lang="ru-RU"/>
            <a:t>партнерские взаимоотношения с детским садом. </a:t>
          </a:r>
          <a:endParaRPr lang="ru-RU"/>
        </a:p>
      </dgm:t>
    </dgm:pt>
    <dgm:pt modelId="{C4D2C649-330B-488F-8F5D-202004690EB2}" type="parTrans" cxnId="{C68A26F2-5F4D-4CE8-B956-43EC6E93767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C02B203-70DB-426A-8CC3-BD3E879DBC69}" type="sibTrans" cxnId="{C68A26F2-5F4D-4CE8-B956-43EC6E93767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54E2039-80A2-42EC-A666-0CA3F6A3746E}">
      <dgm:prSet phldrT="[Текст]"/>
      <dgm:spPr bwMode="auto"/>
      <dgm:t>
        <a:bodyPr/>
        <a:lstStyle/>
        <a:p>
          <a:pPr>
            <a:defRPr/>
          </a:pPr>
          <a:r>
            <a:rPr lang="ru-RU"/>
            <a:t>Удовлетворенность родителей проектной деятельностью.</a:t>
          </a:r>
          <a:endParaRPr lang="ru-RU"/>
        </a:p>
      </dgm:t>
    </dgm:pt>
    <dgm:pt modelId="{428B3357-D713-4B22-B1D1-CB041F8DA637}" type="parTrans" cxnId="{F83ECF71-72F3-4201-8A46-FF5AD6DB474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824B7D3-1038-4998-BE14-CA670EE0C76E}" type="sibTrans" cxnId="{F83ECF71-72F3-4201-8A46-FF5AD6DB474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BB7B87D-19C5-4846-9E3E-C0FB28CFEFB6}">
      <dgm:prSet phldrT="[Текст]"/>
      <dgm:spPr bwMode="auto"/>
      <dgm:t>
        <a:bodyPr/>
        <a:lstStyle/>
        <a:p>
          <a:pPr>
            <a:defRPr/>
          </a:pPr>
          <a:r>
            <a:rPr lang="ru-RU"/>
            <a:t>Рекомендуется разработка ИОМ по направлению диагностики</a:t>
          </a:r>
          <a:endParaRPr lang="ru-RU"/>
        </a:p>
      </dgm:t>
    </dgm:pt>
    <dgm:pt modelId="{3DF75C53-B83B-4827-AFBC-AFACCEC03B28}" type="parTrans" cxnId="{FB8CEF02-3213-482D-B7F8-C6EA781E99A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D317D09-15D9-4B1F-9A3D-27713615FD17}" type="sibTrans" cxnId="{FB8CEF02-3213-482D-B7F8-C6EA781E99A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2B52668-0B19-45CD-98E5-82F8AB95D180}" type="pres">
      <dgm:prSet presAssocID="{141CF88B-D042-40E0-AF04-68487411841C}" presName="diagram" presStyleCnt="0">
        <dgm:presLayoutVars>
          <dgm:chPref val="1"/>
          <dgm:dir val="norm"/>
          <dgm:animOne val="branch"/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CF0B7843-0EE5-4FD0-941A-A80965911BD2}" type="pres">
      <dgm:prSet presAssocID="{C75435C6-84D3-4072-822C-5D560AF20869}" presName="root1" presStyleCnt="0"/>
      <dgm:spPr bwMode="auto"/>
    </dgm:pt>
    <dgm:pt modelId="{C7AB072D-7026-4D4F-B41C-FCEEFB3E2E90}" type="pres">
      <dgm:prSet presAssocID="{C75435C6-84D3-4072-822C-5D560AF20869}" presName="LevelOneTextNode" presStyleLbl="node0" presStyleIdx="0" presStyleCnt="1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6B12E7BE-615B-445A-A0EB-04B2D37A1B52}" type="pres">
      <dgm:prSet presAssocID="{C75435C6-84D3-4072-822C-5D560AF20869}" presName="level2hierChild" presStyleCnt="0"/>
      <dgm:spPr bwMode="auto"/>
    </dgm:pt>
    <dgm:pt modelId="{8F9E4D3C-A51A-4198-9364-EC1C61FE0C21}" type="pres">
      <dgm:prSet presAssocID="{7A4D6DDD-180F-49C8-9001-88B7949DAA2C}" presName="conn2-1" presStyleLbl="parChTrans1D2" presStyleIdx="0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7EE92DD9-8E0B-41AA-99D2-F2162DE31905}" type="pres">
      <dgm:prSet presAssocID="{7A4D6DDD-180F-49C8-9001-88B7949DAA2C}" presName="connTx" presStyleLbl="parChTrans1D2" presStyleIdx="0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118A1252-DD69-4F44-AB0C-6082569E1E3C}" type="pres">
      <dgm:prSet presAssocID="{2DEFA918-24E5-4277-ADCF-5D5B1174C518}" presName="root2" presStyleCnt="0"/>
      <dgm:spPr bwMode="auto"/>
    </dgm:pt>
    <dgm:pt modelId="{6E2224B6-9FCA-4BBE-B2F0-5A3FAA27EBD7}" type="pres">
      <dgm:prSet custScaleY="173528" presAssocID="{2DEFA918-24E5-4277-ADCF-5D5B1174C518}" presName="LevelTwoTextNode" presStyleLbl="node2" presStyleIdx="0" presStyleCnt="2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6CC01F84-D87A-4ED0-B2EA-EC7E088CAA59}" type="pres">
      <dgm:prSet presAssocID="{2DEFA918-24E5-4277-ADCF-5D5B1174C518}" presName="level3hierChild" presStyleCnt="0"/>
      <dgm:spPr bwMode="auto"/>
    </dgm:pt>
    <dgm:pt modelId="{63F21AE5-FB12-479D-B95E-4C41EBE001B5}" type="pres">
      <dgm:prSet presAssocID="{A55B4CDB-0FDF-488C-A601-086693979AB2}" presName="conn2-1" presStyleLbl="parChTrans1D3" presStyleIdx="0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639B406C-4AEE-41EA-BED7-7B990E1E00EE}" type="pres">
      <dgm:prSet presAssocID="{A55B4CDB-0FDF-488C-A601-086693979AB2}" presName="connTx" presStyleLbl="parChTrans1D3" presStyleIdx="0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544A4FC5-7361-4804-A5F5-7A139EDB168A}" type="pres">
      <dgm:prSet presAssocID="{E055CAB7-46C1-4861-979E-A1C6BEC093EE}" presName="root2" presStyleCnt="0"/>
      <dgm:spPr bwMode="auto"/>
    </dgm:pt>
    <dgm:pt modelId="{523A8F24-6C2E-436E-BE08-307934DBE79A}" type="pres">
      <dgm:prSet presAssocID="{E055CAB7-46C1-4861-979E-A1C6BEC093EE}" presName="LevelTwoTextNode" presStyleLbl="node3" presStyleIdx="0" presStyleCnt="4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E84FD87-9B74-412D-B8E3-8A3687BF7F03}" type="pres">
      <dgm:prSet presAssocID="{E055CAB7-46C1-4861-979E-A1C6BEC093EE}" presName="level3hierChild" presStyleCnt="0"/>
      <dgm:spPr bwMode="auto"/>
    </dgm:pt>
    <dgm:pt modelId="{DA9A977B-379C-4951-A6DF-EDFD3FB9913B}" type="pres">
      <dgm:prSet presAssocID="{6402E758-6587-4C01-A064-381359508A70}" presName="conn2-1" presStyleLbl="parChTrans1D3" presStyleIdx="1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867B1ECA-952D-464E-BCC8-A4774D9E4FB2}" type="pres">
      <dgm:prSet presAssocID="{6402E758-6587-4C01-A064-381359508A70}" presName="connTx" presStyleLbl="parChTrans1D3" presStyleIdx="1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7CA0626D-563E-4DBF-B5AE-613CFA29E3EC}" type="pres">
      <dgm:prSet presAssocID="{D49F63CC-9087-4EB3-A7B4-45B8BC5E62B9}" presName="root2" presStyleCnt="0"/>
      <dgm:spPr bwMode="auto"/>
    </dgm:pt>
    <dgm:pt modelId="{DC87CE0E-1E92-4B3B-8DB8-2DF4BAC54DD2}" type="pres">
      <dgm:prSet presAssocID="{D49F63CC-9087-4EB3-A7B4-45B8BC5E62B9}" presName="LevelTwoTextNode" presStyleLbl="node3" presStyleIdx="1" presStyleCnt="4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9B87B507-1026-4C47-9BAC-5ED1459BB88E}" type="pres">
      <dgm:prSet presAssocID="{D49F63CC-9087-4EB3-A7B4-45B8BC5E62B9}" presName="level3hierChild" presStyleCnt="0"/>
      <dgm:spPr bwMode="auto"/>
    </dgm:pt>
    <dgm:pt modelId="{D784E08B-747F-4D15-9E0F-EEE283BA23FE}" type="pres">
      <dgm:prSet presAssocID="{3DF75C53-B83B-4827-AFBC-AFACCEC03B28}" presName="conn2-1" presStyleLbl="parChTrans1D3" presStyleIdx="2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853D86A1-1E81-4E9D-B626-DC498F21D0A6}" type="pres">
      <dgm:prSet presAssocID="{3DF75C53-B83B-4827-AFBC-AFACCEC03B28}" presName="connTx" presStyleLbl="parChTrans1D3" presStyleIdx="2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CE49C9CE-207F-47FE-B6F5-A122E3B45023}" type="pres">
      <dgm:prSet presAssocID="{ABB7B87D-19C5-4846-9E3E-C0FB28CFEFB6}" presName="root2" presStyleCnt="0"/>
      <dgm:spPr bwMode="auto"/>
    </dgm:pt>
    <dgm:pt modelId="{1447CE46-4016-4EBC-8B9B-1B3C294EB30C}" type="pres">
      <dgm:prSet presAssocID="{ABB7B87D-19C5-4846-9E3E-C0FB28CFEFB6}" presName="LevelTwoTextNode" presStyleLbl="node3" presStyleIdx="2" presStyleCnt="4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C1EA2EB9-8FB4-4302-8A0C-29A1F0C0B58C}" type="pres">
      <dgm:prSet presAssocID="{ABB7B87D-19C5-4846-9E3E-C0FB28CFEFB6}" presName="level3hierChild" presStyleCnt="0"/>
      <dgm:spPr bwMode="auto"/>
    </dgm:pt>
    <dgm:pt modelId="{E9A5A412-F022-4008-A544-715F6B6ED417}" type="pres">
      <dgm:prSet presAssocID="{C4D2C649-330B-488F-8F5D-202004690EB2}" presName="conn2-1" presStyleLbl="parChTrans1D2" presStyleIdx="1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8BB9CC4F-FFBA-4A22-95D5-D91BE3BF4CD6}" type="pres">
      <dgm:prSet presAssocID="{C4D2C649-330B-488F-8F5D-202004690EB2}" presName="connTx" presStyleLbl="parChTrans1D2" presStyleIdx="1" presStyleCnt="2"/>
      <dgm:spPr bwMode="auto"/>
      <dgm:t>
        <a:bodyPr/>
        <a:lstStyle/>
        <a:p>
          <a:pPr>
            <a:defRPr/>
          </a:pPr>
          <a:endParaRPr lang="ru-RU"/>
        </a:p>
      </dgm:t>
    </dgm:pt>
    <dgm:pt modelId="{83ECFBD7-2F48-45A6-B4BF-F06FD07A600D}" type="pres">
      <dgm:prSet presAssocID="{6C9DB1C5-7E7C-4455-99A8-857F71F83FD9}" presName="root2" presStyleCnt="0"/>
      <dgm:spPr bwMode="auto"/>
    </dgm:pt>
    <dgm:pt modelId="{C88B71F8-DCEF-426E-B868-7C451154AC0C}" type="pres">
      <dgm:prSet custScaleY="182424" presAssocID="{6C9DB1C5-7E7C-4455-99A8-857F71F83FD9}" presName="LevelTwoTextNode" presStyleLbl="node2" presStyleIdx="1" presStyleCnt="2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03A0A6E-7AAB-4913-956C-FE9B1F9E6F0E}" type="pres">
      <dgm:prSet presAssocID="{6C9DB1C5-7E7C-4455-99A8-857F71F83FD9}" presName="level3hierChild" presStyleCnt="0"/>
      <dgm:spPr bwMode="auto"/>
    </dgm:pt>
    <dgm:pt modelId="{6506EABF-92F4-4C8D-BE7F-4DBD1085F362}" type="pres">
      <dgm:prSet presAssocID="{428B3357-D713-4B22-B1D1-CB041F8DA637}" presName="conn2-1" presStyleLbl="parChTrans1D3" presStyleIdx="3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AED5183A-9365-4A49-93B1-0F84EEA0E296}" type="pres">
      <dgm:prSet presAssocID="{428B3357-D713-4B22-B1D1-CB041F8DA637}" presName="connTx" presStyleLbl="parChTrans1D3" presStyleIdx="3" presStyleCnt="4"/>
      <dgm:spPr bwMode="auto"/>
      <dgm:t>
        <a:bodyPr/>
        <a:lstStyle/>
        <a:p>
          <a:pPr>
            <a:defRPr/>
          </a:pPr>
          <a:endParaRPr lang="ru-RU"/>
        </a:p>
      </dgm:t>
    </dgm:pt>
    <dgm:pt modelId="{5E5FF6BD-E875-4DFD-A5D6-7AA123A178E4}" type="pres">
      <dgm:prSet presAssocID="{D54E2039-80A2-42EC-A666-0CA3F6A3746E}" presName="root2" presStyleCnt="0"/>
      <dgm:spPr bwMode="auto"/>
    </dgm:pt>
    <dgm:pt modelId="{4149CAB7-0839-4A96-80F9-3ADB6F7C4E07}" type="pres">
      <dgm:prSet presAssocID="{D54E2039-80A2-42EC-A666-0CA3F6A3746E}" presName="LevelTwoTextNode" presStyleLbl="node3" presStyleIdx="3" presStyleCnt="4">
        <dgm:presLayoutVars>
          <dgm:chPref val="3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9A17757-399B-4721-A69D-E77A3BF5F6F7}" type="pres">
      <dgm:prSet presAssocID="{D54E2039-80A2-42EC-A666-0CA3F6A3746E}" presName="level3hierChild" presStyleCnt="0"/>
      <dgm:spPr bwMode="auto"/>
    </dgm:pt>
  </dgm:ptLst>
  <dgm:cxnLst>
    <dgm:cxn modelId="{C68A26F2-5F4D-4CE8-B956-43EC6E93767C}" srcId="{C75435C6-84D3-4072-822C-5D560AF20869}" destId="{6C9DB1C5-7E7C-4455-99A8-857F71F83FD9}" srcOrd="1" destOrd="0" parTransId="{C4D2C649-330B-488F-8F5D-202004690EB2}" sibTransId="{CC02B203-70DB-426A-8CC3-BD3E879DBC69}"/>
    <dgm:cxn modelId="{092296AC-8F34-4DF8-9BBD-2B61492AC763}" type="presOf" srcId="{D54E2039-80A2-42EC-A666-0CA3F6A3746E}" destId="{4149CAB7-0839-4A96-80F9-3ADB6F7C4E07}" srcOrd="0" destOrd="0" presId="urn:microsoft.com/office/officeart/2005/8/layout/hierarchy2"/>
    <dgm:cxn modelId="{F83ECF71-72F3-4201-8A46-FF5AD6DB474E}" srcId="{6C9DB1C5-7E7C-4455-99A8-857F71F83FD9}" destId="{D54E2039-80A2-42EC-A666-0CA3F6A3746E}" srcOrd="0" destOrd="0" parTransId="{428B3357-D713-4B22-B1D1-CB041F8DA637}" sibTransId="{E824B7D3-1038-4998-BE14-CA670EE0C76E}"/>
    <dgm:cxn modelId="{C99D75FD-CBD2-4596-9480-740EF310C158}" type="presOf" srcId="{C4D2C649-330B-488F-8F5D-202004690EB2}" destId="{E9A5A412-F022-4008-A544-715F6B6ED417}" srcOrd="0" destOrd="0" presId="urn:microsoft.com/office/officeart/2005/8/layout/hierarchy2"/>
    <dgm:cxn modelId="{B1136EA4-0C3C-404F-9352-0E90C7222276}" srcId="{C75435C6-84D3-4072-822C-5D560AF20869}" destId="{2DEFA918-24E5-4277-ADCF-5D5B1174C518}" srcOrd="0" destOrd="0" parTransId="{7A4D6DDD-180F-49C8-9001-88B7949DAA2C}" sibTransId="{6AE01078-3F59-45F7-90B2-464E6880EFE2}"/>
    <dgm:cxn modelId="{CC4A8AD4-DB75-4B3D-8228-FA811DF62DD9}" type="presOf" srcId="{428B3357-D713-4B22-B1D1-CB041F8DA637}" destId="{AED5183A-9365-4A49-93B1-0F84EEA0E296}" srcOrd="1" destOrd="0" presId="urn:microsoft.com/office/officeart/2005/8/layout/hierarchy2"/>
    <dgm:cxn modelId="{1216FCE3-F214-4381-B1E9-43843EC43FAC}" type="presOf" srcId="{3DF75C53-B83B-4827-AFBC-AFACCEC03B28}" destId="{853D86A1-1E81-4E9D-B626-DC498F21D0A6}" srcOrd="1" destOrd="0" presId="urn:microsoft.com/office/officeart/2005/8/layout/hierarchy2"/>
    <dgm:cxn modelId="{C3BF5881-ED35-4FA8-9188-6FB0AE13642C}" type="presOf" srcId="{A55B4CDB-0FDF-488C-A601-086693979AB2}" destId="{639B406C-4AEE-41EA-BED7-7B990E1E00EE}" srcOrd="1" destOrd="0" presId="urn:microsoft.com/office/officeart/2005/8/layout/hierarchy2"/>
    <dgm:cxn modelId="{CDF06BE0-FFE5-4146-952F-E9791F1DC043}" type="presOf" srcId="{428B3357-D713-4B22-B1D1-CB041F8DA637}" destId="{6506EABF-92F4-4C8D-BE7F-4DBD1085F362}" srcOrd="0" destOrd="0" presId="urn:microsoft.com/office/officeart/2005/8/layout/hierarchy2"/>
    <dgm:cxn modelId="{2463844A-A40E-4674-989A-2F03B1EB6AF3}" type="presOf" srcId="{2DEFA918-24E5-4277-ADCF-5D5B1174C518}" destId="{6E2224B6-9FCA-4BBE-B2F0-5A3FAA27EBD7}" srcOrd="0" destOrd="0" presId="urn:microsoft.com/office/officeart/2005/8/layout/hierarchy2"/>
    <dgm:cxn modelId="{838EC015-7BEC-4DCA-A75E-73080BAFE8C9}" type="presOf" srcId="{6C9DB1C5-7E7C-4455-99A8-857F71F83FD9}" destId="{C88B71F8-DCEF-426E-B868-7C451154AC0C}" srcOrd="0" destOrd="0" presId="urn:microsoft.com/office/officeart/2005/8/layout/hierarchy2"/>
    <dgm:cxn modelId="{CB12894B-EA5D-4B40-A7C8-2C51CB2CEA33}" type="presOf" srcId="{A55B4CDB-0FDF-488C-A601-086693979AB2}" destId="{63F21AE5-FB12-479D-B95E-4C41EBE001B5}" srcOrd="0" destOrd="0" presId="urn:microsoft.com/office/officeart/2005/8/layout/hierarchy2"/>
    <dgm:cxn modelId="{CCEE3304-9AB6-4BD0-B8BF-BA9C0D9A776D}" srcId="{2DEFA918-24E5-4277-ADCF-5D5B1174C518}" destId="{E055CAB7-46C1-4861-979E-A1C6BEC093EE}" srcOrd="0" destOrd="0" parTransId="{A55B4CDB-0FDF-488C-A601-086693979AB2}" sibTransId="{8B4BB55E-38BF-462D-9BB1-E26C99132838}"/>
    <dgm:cxn modelId="{40EAF00C-ED0F-4776-BD98-56439F1B8845}" type="presOf" srcId="{C4D2C649-330B-488F-8F5D-202004690EB2}" destId="{8BB9CC4F-FFBA-4A22-95D5-D91BE3BF4CD6}" srcOrd="1" destOrd="0" presId="urn:microsoft.com/office/officeart/2005/8/layout/hierarchy2"/>
    <dgm:cxn modelId="{FB8CEF02-3213-482D-B7F8-C6EA781E99A9}" srcId="{2DEFA918-24E5-4277-ADCF-5D5B1174C518}" destId="{ABB7B87D-19C5-4846-9E3E-C0FB28CFEFB6}" srcOrd="2" destOrd="0" parTransId="{3DF75C53-B83B-4827-AFBC-AFACCEC03B28}" sibTransId="{DD317D09-15D9-4B1F-9A3D-27713615FD17}"/>
    <dgm:cxn modelId="{95AB1007-AF7B-4BCA-87A0-01D605F758CE}" type="presOf" srcId="{7A4D6DDD-180F-49C8-9001-88B7949DAA2C}" destId="{8F9E4D3C-A51A-4198-9364-EC1C61FE0C21}" srcOrd="0" destOrd="0" presId="urn:microsoft.com/office/officeart/2005/8/layout/hierarchy2"/>
    <dgm:cxn modelId="{784BEB11-6646-4E5F-A48D-54EE19A59ED6}" type="presOf" srcId="{E055CAB7-46C1-4861-979E-A1C6BEC093EE}" destId="{523A8F24-6C2E-436E-BE08-307934DBE79A}" srcOrd="0" destOrd="0" presId="urn:microsoft.com/office/officeart/2005/8/layout/hierarchy2"/>
    <dgm:cxn modelId="{1706A273-139C-438D-875A-19C882F63C07}" type="presOf" srcId="{ABB7B87D-19C5-4846-9E3E-C0FB28CFEFB6}" destId="{1447CE46-4016-4EBC-8B9B-1B3C294EB30C}" srcOrd="0" destOrd="0" presId="urn:microsoft.com/office/officeart/2005/8/layout/hierarchy2"/>
    <dgm:cxn modelId="{31C4912F-BC15-4834-BAAD-703A91559AC0}" srcId="{2DEFA918-24E5-4277-ADCF-5D5B1174C518}" destId="{D49F63CC-9087-4EB3-A7B4-45B8BC5E62B9}" srcOrd="1" destOrd="0" parTransId="{6402E758-6587-4C01-A064-381359508A70}" sibTransId="{4BDC0630-5751-4C11-B944-A3E9336CA851}"/>
    <dgm:cxn modelId="{C69BC0E8-DC6D-4E3A-96C0-10D54EF42964}" type="presOf" srcId="{6402E758-6587-4C01-A064-381359508A70}" destId="{DA9A977B-379C-4951-A6DF-EDFD3FB9913B}" srcOrd="0" destOrd="0" presId="urn:microsoft.com/office/officeart/2005/8/layout/hierarchy2"/>
    <dgm:cxn modelId="{92F85910-072E-4272-94B6-B9110958BC2B}" type="presOf" srcId="{C75435C6-84D3-4072-822C-5D560AF20869}" destId="{C7AB072D-7026-4D4F-B41C-FCEEFB3E2E90}" srcOrd="0" destOrd="0" presId="urn:microsoft.com/office/officeart/2005/8/layout/hierarchy2"/>
    <dgm:cxn modelId="{469FEE82-A0F2-4207-93F8-D14979DB76F9}" type="presOf" srcId="{3DF75C53-B83B-4827-AFBC-AFACCEC03B28}" destId="{D784E08B-747F-4D15-9E0F-EEE283BA23FE}" srcOrd="0" destOrd="0" presId="urn:microsoft.com/office/officeart/2005/8/layout/hierarchy2"/>
    <dgm:cxn modelId="{CA4CB9BA-394E-40E1-9D42-15DDD37EE37C}" type="presOf" srcId="{D49F63CC-9087-4EB3-A7B4-45B8BC5E62B9}" destId="{DC87CE0E-1E92-4B3B-8DB8-2DF4BAC54DD2}" srcOrd="0" destOrd="0" presId="urn:microsoft.com/office/officeart/2005/8/layout/hierarchy2"/>
    <dgm:cxn modelId="{D61E15DD-2A3E-471D-905B-D2D6F1B8E4D7}" type="presOf" srcId="{6402E758-6587-4C01-A064-381359508A70}" destId="{867B1ECA-952D-464E-BCC8-A4774D9E4FB2}" srcOrd="1" destOrd="0" presId="urn:microsoft.com/office/officeart/2005/8/layout/hierarchy2"/>
    <dgm:cxn modelId="{7E79A238-598C-47F9-B138-92630824C964}" srcId="{141CF88B-D042-40E0-AF04-68487411841C}" destId="{C75435C6-84D3-4072-822C-5D560AF20869}" srcOrd="0" destOrd="0" parTransId="{F8617702-FF12-40B2-9F03-E774CEBC6775}" sibTransId="{8DB7AC66-61EC-4183-A0AF-534C6CDBEB88}"/>
    <dgm:cxn modelId="{6E709E30-3770-4975-9467-962081111FB1}" type="presOf" srcId="{141CF88B-D042-40E0-AF04-68487411841C}" destId="{92B52668-0B19-45CD-98E5-82F8AB95D180}" srcOrd="0" destOrd="0" presId="urn:microsoft.com/office/officeart/2005/8/layout/hierarchy2"/>
    <dgm:cxn modelId="{217FEDDD-016E-4391-8C44-E6B418E4C636}" type="presOf" srcId="{7A4D6DDD-180F-49C8-9001-88B7949DAA2C}" destId="{7EE92DD9-8E0B-41AA-99D2-F2162DE31905}" srcOrd="1" destOrd="0" presId="urn:microsoft.com/office/officeart/2005/8/layout/hierarchy2"/>
    <dgm:cxn modelId="{AC324F07-2EAF-4B25-B364-B4837690D377}" type="presParOf" srcId="{92B52668-0B19-45CD-98E5-82F8AB95D180}" destId="{CF0B7843-0EE5-4FD0-941A-A80965911BD2}" srcOrd="0" destOrd="0" presId="urn:microsoft.com/office/officeart/2005/8/layout/hierarchy2"/>
    <dgm:cxn modelId="{2D6B2414-F474-4E58-9A47-E418B6E1F7C6}" type="presParOf" srcId="{CF0B7843-0EE5-4FD0-941A-A80965911BD2}" destId="{C7AB072D-7026-4D4F-B41C-FCEEFB3E2E90}" srcOrd="0" destOrd="0" presId="urn:microsoft.com/office/officeart/2005/8/layout/hierarchy2"/>
    <dgm:cxn modelId="{C0FE5D81-E6A0-4E95-93E0-559C81554655}" type="presParOf" srcId="{CF0B7843-0EE5-4FD0-941A-A80965911BD2}" destId="{6B12E7BE-615B-445A-A0EB-04B2D37A1B52}" srcOrd="1" destOrd="0" presId="urn:microsoft.com/office/officeart/2005/8/layout/hierarchy2"/>
    <dgm:cxn modelId="{6796B959-F131-4D0A-B0E3-1B6728A579C0}" type="presParOf" srcId="{6B12E7BE-615B-445A-A0EB-04B2D37A1B52}" destId="{8F9E4D3C-A51A-4198-9364-EC1C61FE0C21}" srcOrd="0" destOrd="0" presId="urn:microsoft.com/office/officeart/2005/8/layout/hierarchy2"/>
    <dgm:cxn modelId="{E3BDB417-81DE-415E-B768-C8769294B94D}" type="presParOf" srcId="{8F9E4D3C-A51A-4198-9364-EC1C61FE0C21}" destId="{7EE92DD9-8E0B-41AA-99D2-F2162DE31905}" srcOrd="0" destOrd="0" presId="urn:microsoft.com/office/officeart/2005/8/layout/hierarchy2"/>
    <dgm:cxn modelId="{32DED1E1-2ABB-4DAD-8E03-CE10BFDF9829}" type="presParOf" srcId="{6B12E7BE-615B-445A-A0EB-04B2D37A1B52}" destId="{118A1252-DD69-4F44-AB0C-6082569E1E3C}" srcOrd="1" destOrd="0" presId="urn:microsoft.com/office/officeart/2005/8/layout/hierarchy2"/>
    <dgm:cxn modelId="{40CAA045-F785-48BC-A451-9F173FB4CCCC}" type="presParOf" srcId="{118A1252-DD69-4F44-AB0C-6082569E1E3C}" destId="{6E2224B6-9FCA-4BBE-B2F0-5A3FAA27EBD7}" srcOrd="0" destOrd="0" presId="urn:microsoft.com/office/officeart/2005/8/layout/hierarchy2"/>
    <dgm:cxn modelId="{19662AD8-FCDC-4F62-B008-C0BDE1FDF9CE}" type="presParOf" srcId="{118A1252-DD69-4F44-AB0C-6082569E1E3C}" destId="{6CC01F84-D87A-4ED0-B2EA-EC7E088CAA59}" srcOrd="1" destOrd="0" presId="urn:microsoft.com/office/officeart/2005/8/layout/hierarchy2"/>
    <dgm:cxn modelId="{219BE121-D8F6-4F2E-B270-3D005E2C45E0}" type="presParOf" srcId="{6CC01F84-D87A-4ED0-B2EA-EC7E088CAA59}" destId="{63F21AE5-FB12-479D-B95E-4C41EBE001B5}" srcOrd="0" destOrd="0" presId="urn:microsoft.com/office/officeart/2005/8/layout/hierarchy2"/>
    <dgm:cxn modelId="{C6FAECD1-D6B7-4F63-BAB9-E89575C95AF9}" type="presParOf" srcId="{63F21AE5-FB12-479D-B95E-4C41EBE001B5}" destId="{639B406C-4AEE-41EA-BED7-7B990E1E00EE}" srcOrd="0" destOrd="0" presId="urn:microsoft.com/office/officeart/2005/8/layout/hierarchy2"/>
    <dgm:cxn modelId="{690B7C33-DAB6-494B-A0FC-31955CD13131}" type="presParOf" srcId="{6CC01F84-D87A-4ED0-B2EA-EC7E088CAA59}" destId="{544A4FC5-7361-4804-A5F5-7A139EDB168A}" srcOrd="1" destOrd="0" presId="urn:microsoft.com/office/officeart/2005/8/layout/hierarchy2"/>
    <dgm:cxn modelId="{69C5CD32-13A3-4C3D-A5F8-D459D00E319A}" type="presParOf" srcId="{544A4FC5-7361-4804-A5F5-7A139EDB168A}" destId="{523A8F24-6C2E-436E-BE08-307934DBE79A}" srcOrd="0" destOrd="0" presId="urn:microsoft.com/office/officeart/2005/8/layout/hierarchy2"/>
    <dgm:cxn modelId="{A601CB7D-7843-49EA-B8BB-5B03803971EB}" type="presParOf" srcId="{544A4FC5-7361-4804-A5F5-7A139EDB168A}" destId="{4E84FD87-9B74-412D-B8E3-8A3687BF7F03}" srcOrd="1" destOrd="0" presId="urn:microsoft.com/office/officeart/2005/8/layout/hierarchy2"/>
    <dgm:cxn modelId="{EB1FB308-AF01-4CF9-9F90-2F55CA88AAC1}" type="presParOf" srcId="{6CC01F84-D87A-4ED0-B2EA-EC7E088CAA59}" destId="{DA9A977B-379C-4951-A6DF-EDFD3FB9913B}" srcOrd="2" destOrd="0" presId="urn:microsoft.com/office/officeart/2005/8/layout/hierarchy2"/>
    <dgm:cxn modelId="{BC7C69E9-16CD-48C1-A456-B8E3BB7D2319}" type="presParOf" srcId="{DA9A977B-379C-4951-A6DF-EDFD3FB9913B}" destId="{867B1ECA-952D-464E-BCC8-A4774D9E4FB2}" srcOrd="0" destOrd="0" presId="urn:microsoft.com/office/officeart/2005/8/layout/hierarchy2"/>
    <dgm:cxn modelId="{37A50AFE-D095-4D0C-B046-9069955922AD}" type="presParOf" srcId="{6CC01F84-D87A-4ED0-B2EA-EC7E088CAA59}" destId="{7CA0626D-563E-4DBF-B5AE-613CFA29E3EC}" srcOrd="3" destOrd="0" presId="urn:microsoft.com/office/officeart/2005/8/layout/hierarchy2"/>
    <dgm:cxn modelId="{201208A4-0AE5-4761-B73E-8CA5CB5DFE28}" type="presParOf" srcId="{7CA0626D-563E-4DBF-B5AE-613CFA29E3EC}" destId="{DC87CE0E-1E92-4B3B-8DB8-2DF4BAC54DD2}" srcOrd="0" destOrd="0" presId="urn:microsoft.com/office/officeart/2005/8/layout/hierarchy2"/>
    <dgm:cxn modelId="{E9EBC142-E338-4696-AE76-9A6DBB4F6FBB}" type="presParOf" srcId="{7CA0626D-563E-4DBF-B5AE-613CFA29E3EC}" destId="{9B87B507-1026-4C47-9BAC-5ED1459BB88E}" srcOrd="1" destOrd="0" presId="urn:microsoft.com/office/officeart/2005/8/layout/hierarchy2"/>
    <dgm:cxn modelId="{4A82214A-E54F-4A49-B1A3-C270B82A615F}" type="presParOf" srcId="{6CC01F84-D87A-4ED0-B2EA-EC7E088CAA59}" destId="{D784E08B-747F-4D15-9E0F-EEE283BA23FE}" srcOrd="4" destOrd="0" presId="urn:microsoft.com/office/officeart/2005/8/layout/hierarchy2"/>
    <dgm:cxn modelId="{E18A5BF7-86E1-43E2-94E0-12A9AF8FEEFD}" type="presParOf" srcId="{D784E08B-747F-4D15-9E0F-EEE283BA23FE}" destId="{853D86A1-1E81-4E9D-B626-DC498F21D0A6}" srcOrd="0" destOrd="0" presId="urn:microsoft.com/office/officeart/2005/8/layout/hierarchy2"/>
    <dgm:cxn modelId="{6B88DF11-22F2-4675-B1AF-B559766F8BB5}" type="presParOf" srcId="{6CC01F84-D87A-4ED0-B2EA-EC7E088CAA59}" destId="{CE49C9CE-207F-47FE-B6F5-A122E3B45023}" srcOrd="5" destOrd="0" presId="urn:microsoft.com/office/officeart/2005/8/layout/hierarchy2"/>
    <dgm:cxn modelId="{F7526642-2BC4-4F7E-B64C-1FFC87D42AE9}" type="presParOf" srcId="{CE49C9CE-207F-47FE-B6F5-A122E3B45023}" destId="{1447CE46-4016-4EBC-8B9B-1B3C294EB30C}" srcOrd="0" destOrd="0" presId="urn:microsoft.com/office/officeart/2005/8/layout/hierarchy2"/>
    <dgm:cxn modelId="{8EA17422-FC10-4368-960B-C1E42EBFA8A7}" type="presParOf" srcId="{CE49C9CE-207F-47FE-B6F5-A122E3B45023}" destId="{C1EA2EB9-8FB4-4302-8A0C-29A1F0C0B58C}" srcOrd="1" destOrd="0" presId="urn:microsoft.com/office/officeart/2005/8/layout/hierarchy2"/>
    <dgm:cxn modelId="{E569E607-D79D-4B20-9922-C154CC994098}" type="presParOf" srcId="{6B12E7BE-615B-445A-A0EB-04B2D37A1B52}" destId="{E9A5A412-F022-4008-A544-715F6B6ED417}" srcOrd="2" destOrd="0" presId="urn:microsoft.com/office/officeart/2005/8/layout/hierarchy2"/>
    <dgm:cxn modelId="{C2DA99FD-17B3-4274-B7A9-A4A1FDF2840F}" type="presParOf" srcId="{E9A5A412-F022-4008-A544-715F6B6ED417}" destId="{8BB9CC4F-FFBA-4A22-95D5-D91BE3BF4CD6}" srcOrd="0" destOrd="0" presId="urn:microsoft.com/office/officeart/2005/8/layout/hierarchy2"/>
    <dgm:cxn modelId="{CF2C4780-A5F4-4095-BB31-B1734829F1A9}" type="presParOf" srcId="{6B12E7BE-615B-445A-A0EB-04B2D37A1B52}" destId="{83ECFBD7-2F48-45A6-B4BF-F06FD07A600D}" srcOrd="3" destOrd="0" presId="urn:microsoft.com/office/officeart/2005/8/layout/hierarchy2"/>
    <dgm:cxn modelId="{4538AB73-08F6-48E8-A2E6-C744300DB588}" type="presParOf" srcId="{83ECFBD7-2F48-45A6-B4BF-F06FD07A600D}" destId="{C88B71F8-DCEF-426E-B868-7C451154AC0C}" srcOrd="0" destOrd="0" presId="urn:microsoft.com/office/officeart/2005/8/layout/hierarchy2"/>
    <dgm:cxn modelId="{D7E106F6-914D-4977-80B6-7F61F5CDAE26}" type="presParOf" srcId="{83ECFBD7-2F48-45A6-B4BF-F06FD07A600D}" destId="{003A0A6E-7AAB-4913-956C-FE9B1F9E6F0E}" srcOrd="1" destOrd="0" presId="urn:microsoft.com/office/officeart/2005/8/layout/hierarchy2"/>
    <dgm:cxn modelId="{CE186C69-E95F-43AE-BD50-6EA5655CDD00}" type="presParOf" srcId="{003A0A6E-7AAB-4913-956C-FE9B1F9E6F0E}" destId="{6506EABF-92F4-4C8D-BE7F-4DBD1085F362}" srcOrd="0" destOrd="0" presId="urn:microsoft.com/office/officeart/2005/8/layout/hierarchy2"/>
    <dgm:cxn modelId="{54C704B0-3031-4435-AB00-50F662B78392}" type="presParOf" srcId="{6506EABF-92F4-4C8D-BE7F-4DBD1085F362}" destId="{AED5183A-9365-4A49-93B1-0F84EEA0E296}" srcOrd="0" destOrd="0" presId="urn:microsoft.com/office/officeart/2005/8/layout/hierarchy2"/>
    <dgm:cxn modelId="{19F2E8E5-1EB4-4945-A4CB-7F1EB4CF3F39}" type="presParOf" srcId="{003A0A6E-7AAB-4913-956C-FE9B1F9E6F0E}" destId="{5E5FF6BD-E875-4DFD-A5D6-7AA123A178E4}" srcOrd="1" destOrd="0" presId="urn:microsoft.com/office/officeart/2005/8/layout/hierarchy2"/>
    <dgm:cxn modelId="{8868FD23-D208-4DFA-9BAE-73716E6A7CE4}" type="presParOf" srcId="{5E5FF6BD-E875-4DFD-A5D6-7AA123A178E4}" destId="{4149CAB7-0839-4A96-80F9-3ADB6F7C4E07}" srcOrd="0" destOrd="0" presId="urn:microsoft.com/office/officeart/2005/8/layout/hierarchy2"/>
    <dgm:cxn modelId="{4FE6C2F8-8755-4AD7-B1C5-2E23E166173A}" type="presParOf" srcId="{5E5FF6BD-E875-4DFD-A5D6-7AA123A178E4}" destId="{49A17757-399B-4721-A69D-E77A3BF5F6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3A104649-7E36-403D-85BE-06AD08EBF70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 bwMode="auto"/>
    </dgm:pt>
    <dgm:pt modelId="{43141BE3-8C5A-4301-860D-EC9090103762}">
      <dgm:prSet phldrT="[Текст]" custT="1"/>
      <dgm:spPr bwMode="auto"/>
      <dgm:t>
        <a:bodyPr/>
        <a:lstStyle/>
        <a:p>
          <a:pPr>
            <a:defRPr/>
          </a:pPr>
          <a:r>
            <a:rPr lang="ru-RU" sz="1200" b="1" u="sng">
              <a:latin typeface="Georgia"/>
            </a:rPr>
            <a:t>Подготовительный</a:t>
          </a:r>
          <a:endParaRPr/>
        </a:p>
        <a:p>
          <a:pPr>
            <a:defRPr/>
          </a:pPr>
          <a:r>
            <a:rPr lang="ru-RU" sz="1600">
              <a:latin typeface="Georgia"/>
            </a:rPr>
            <a:t>сентябрь</a:t>
          </a:r>
          <a:endParaRPr lang="ru-RU" sz="1600">
            <a:latin typeface="Georgia"/>
          </a:endParaRPr>
        </a:p>
      </dgm:t>
    </dgm:pt>
    <dgm:pt modelId="{E83584CF-385B-4ADA-8AD6-2052B87A78DE}" type="parTrans" cxnId="{84C48D91-383C-49B3-9CCE-71043632127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498AE59-B722-4082-988E-EC6A037F5349}" type="sibTrans" cxnId="{84C48D91-383C-49B3-9CCE-71043632127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8DA1B3A-5CFF-42FA-B9F4-F23A5E8E3168}">
      <dgm:prSet phldrT="[Текст]" custT="1"/>
      <dgm:spPr bwMode="auto"/>
      <dgm:t>
        <a:bodyPr/>
        <a:lstStyle/>
        <a:p>
          <a:pPr>
            <a:defRPr/>
          </a:pPr>
          <a:r>
            <a:rPr lang="ru-RU" sz="1800" b="1" u="sng">
              <a:latin typeface="Georgia"/>
            </a:rPr>
            <a:t>Основной</a:t>
          </a:r>
          <a:endParaRPr/>
        </a:p>
        <a:p>
          <a:pPr>
            <a:defRPr/>
          </a:pPr>
          <a:r>
            <a:rPr lang="ru-RU" sz="1400">
              <a:latin typeface="Georgia"/>
            </a:rPr>
            <a:t>октябрь - </a:t>
          </a:r>
          <a:r>
            <a:rPr lang="ru-RU" sz="1600">
              <a:latin typeface="Georgia"/>
            </a:rPr>
            <a:t>апрель</a:t>
          </a:r>
          <a:endParaRPr lang="ru-RU" sz="1600">
            <a:latin typeface="Georgia"/>
          </a:endParaRPr>
        </a:p>
      </dgm:t>
    </dgm:pt>
    <dgm:pt modelId="{B0A3B4ED-93F8-47A2-BDE1-BB0666AC4723}" type="parTrans" cxnId="{374BBF3E-9EF7-48C4-BA1F-09FB2341027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857AFFF-B264-4F0C-AD6E-AD76DD5E233A}" type="sibTrans" cxnId="{374BBF3E-9EF7-48C4-BA1F-09FB2341027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5D38FB6-D939-437D-8203-CC496AF43540}">
      <dgm:prSet phldrT="[Текст]" custT="1"/>
      <dgm:spPr bwMode="auto"/>
      <dgm:t>
        <a:bodyPr/>
        <a:lstStyle/>
        <a:p>
          <a:pPr>
            <a:defRPr/>
          </a:pPr>
          <a:r>
            <a:rPr lang="ru-RU" sz="1300" b="1" u="sng">
              <a:latin typeface="Georgia"/>
            </a:rPr>
            <a:t>Заключительный</a:t>
          </a:r>
          <a:endParaRPr/>
        </a:p>
        <a:p>
          <a:pPr>
            <a:defRPr/>
          </a:pPr>
          <a:r>
            <a:rPr lang="ru-RU" sz="2000">
              <a:latin typeface="Georgia"/>
            </a:rPr>
            <a:t>май</a:t>
          </a:r>
          <a:endParaRPr lang="ru-RU" sz="2000">
            <a:latin typeface="Georgia"/>
          </a:endParaRPr>
        </a:p>
      </dgm:t>
    </dgm:pt>
    <dgm:pt modelId="{6D84F2D2-A7DC-401D-B4CD-8E0267023A9F}" type="parTrans" cxnId="{71948AAD-94D9-4BF7-BC4D-1EF8FA748A3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F6993FE-97F6-4EB1-A4AF-E4B5F180A5AD}" type="sibTrans" cxnId="{71948AAD-94D9-4BF7-BC4D-1EF8FA748A3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AB17D31-A683-4858-923D-D4B84A5ABD13}" type="pres">
      <dgm:prSet presAssocID="{3A104649-7E36-403D-85BE-06AD08EBF706}" presName="CompostProcess" presStyleCnt="0">
        <dgm:presLayoutVars>
          <dgm:dir val="norm"/>
          <dgm:resizeHandles val="exact"/>
        </dgm:presLayoutVars>
      </dgm:prSet>
      <dgm:spPr bwMode="auto"/>
    </dgm:pt>
    <dgm:pt modelId="{FA230E89-4188-404D-B563-5DFD1DABA68D}" type="pres">
      <dgm:prSet presAssocID="{3A104649-7E36-403D-85BE-06AD08EBF706}" presName="arrow" presStyleLbl="bgShp" presStyleIdx="0" presStyleCnt="1"/>
      <dgm:spPr bwMode="auto"/>
    </dgm:pt>
    <dgm:pt modelId="{678B73C0-0B8B-4BDD-B32E-CD318649F390}" type="pres">
      <dgm:prSet presAssocID="{3A104649-7E36-403D-85BE-06AD08EBF706}" presName="linearProcess" presStyleCnt="0"/>
      <dgm:spPr bwMode="auto"/>
    </dgm:pt>
    <dgm:pt modelId="{4EB63FB9-9D18-47BD-B79D-E0CEA3D95D69}" type="pres">
      <dgm:prSet presAssocID="{43141BE3-8C5A-4301-860D-EC9090103762}" presName="textNode" presStyleLbl="node1" presStyleIdx="0" presStyleCnt="3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D11361ED-F3C2-4358-8B7E-4053D9BE8157}" type="pres">
      <dgm:prSet presAssocID="{5498AE59-B722-4082-988E-EC6A037F5349}" presName="sibTrans" presStyleCnt="0"/>
      <dgm:spPr bwMode="auto"/>
    </dgm:pt>
    <dgm:pt modelId="{F6C44803-478A-4417-8D62-25AED2022968}" type="pres">
      <dgm:prSet presAssocID="{98DA1B3A-5CFF-42FA-B9F4-F23A5E8E3168}" presName="textNode" presStyleLbl="node1" presStyleIdx="1" presStyleCnt="3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0041A3C7-CE67-4243-9B15-86C9D81FA30F}" type="pres">
      <dgm:prSet presAssocID="{3857AFFF-B264-4F0C-AD6E-AD76DD5E233A}" presName="sibTrans" presStyleCnt="0"/>
      <dgm:spPr bwMode="auto"/>
    </dgm:pt>
    <dgm:pt modelId="{00002D67-45C2-4F08-A4ED-186A2DF60681}" type="pres">
      <dgm:prSet presAssocID="{65D38FB6-D939-437D-8203-CC496AF43540}" presName="textNode" presStyleLbl="node1" presStyleIdx="2" presStyleCnt="3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73831307-E051-4DBC-A4E5-1BFC88B0DBAB}" type="presOf" srcId="{65D38FB6-D939-437D-8203-CC496AF43540}" destId="{00002D67-45C2-4F08-A4ED-186A2DF60681}" srcOrd="0" destOrd="0" presId="urn:microsoft.com/office/officeart/2005/8/layout/hProcess9"/>
    <dgm:cxn modelId="{F9924D58-51C9-4CF3-896D-018EC7EE9785}" type="presOf" srcId="{3A104649-7E36-403D-85BE-06AD08EBF706}" destId="{5AB17D31-A683-4858-923D-D4B84A5ABD13}" srcOrd="0" destOrd="0" presId="urn:microsoft.com/office/officeart/2005/8/layout/hProcess9"/>
    <dgm:cxn modelId="{71948AAD-94D9-4BF7-BC4D-1EF8FA748A3D}" srcId="{3A104649-7E36-403D-85BE-06AD08EBF706}" destId="{65D38FB6-D939-437D-8203-CC496AF43540}" srcOrd="2" destOrd="0" parTransId="{6D84F2D2-A7DC-401D-B4CD-8E0267023A9F}" sibTransId="{CF6993FE-97F6-4EB1-A4AF-E4B5F180A5AD}"/>
    <dgm:cxn modelId="{84C48D91-383C-49B3-9CCE-710436321276}" srcId="{3A104649-7E36-403D-85BE-06AD08EBF706}" destId="{43141BE3-8C5A-4301-860D-EC9090103762}" srcOrd="0" destOrd="0" parTransId="{E83584CF-385B-4ADA-8AD6-2052B87A78DE}" sibTransId="{5498AE59-B722-4082-988E-EC6A037F5349}"/>
    <dgm:cxn modelId="{C5A46C77-ED14-497B-ACB7-3B66CA39A6F1}" type="presOf" srcId="{98DA1B3A-5CFF-42FA-B9F4-F23A5E8E3168}" destId="{F6C44803-478A-4417-8D62-25AED2022968}" srcOrd="0" destOrd="0" presId="urn:microsoft.com/office/officeart/2005/8/layout/hProcess9"/>
    <dgm:cxn modelId="{B45D2074-1783-45EA-8E20-BEFBFAE31934}" type="presOf" srcId="{43141BE3-8C5A-4301-860D-EC9090103762}" destId="{4EB63FB9-9D18-47BD-B79D-E0CEA3D95D69}" srcOrd="0" destOrd="0" presId="urn:microsoft.com/office/officeart/2005/8/layout/hProcess9"/>
    <dgm:cxn modelId="{374BBF3E-9EF7-48C4-BA1F-09FB2341027F}" srcId="{3A104649-7E36-403D-85BE-06AD08EBF706}" destId="{98DA1B3A-5CFF-42FA-B9F4-F23A5E8E3168}" srcOrd="1" destOrd="0" parTransId="{B0A3B4ED-93F8-47A2-BDE1-BB0666AC4723}" sibTransId="{3857AFFF-B264-4F0C-AD6E-AD76DD5E233A}"/>
    <dgm:cxn modelId="{6A917516-4782-4F15-919F-AFA0424704E0}" type="presParOf" srcId="{5AB17D31-A683-4858-923D-D4B84A5ABD13}" destId="{FA230E89-4188-404D-B563-5DFD1DABA68D}" srcOrd="0" destOrd="0" presId="urn:microsoft.com/office/officeart/2005/8/layout/hProcess9"/>
    <dgm:cxn modelId="{DBFDA9D4-206F-4097-A587-9D1BBE23C10A}" type="presParOf" srcId="{5AB17D31-A683-4858-923D-D4B84A5ABD13}" destId="{678B73C0-0B8B-4BDD-B32E-CD318649F390}" srcOrd="1" destOrd="0" presId="urn:microsoft.com/office/officeart/2005/8/layout/hProcess9"/>
    <dgm:cxn modelId="{205BE3E0-8AE3-4256-A394-9B20A96F120C}" type="presParOf" srcId="{678B73C0-0B8B-4BDD-B32E-CD318649F390}" destId="{4EB63FB9-9D18-47BD-B79D-E0CEA3D95D69}" srcOrd="0" destOrd="0" presId="urn:microsoft.com/office/officeart/2005/8/layout/hProcess9"/>
    <dgm:cxn modelId="{FC85098A-6EDA-4459-97FC-8CF2C488091E}" type="presParOf" srcId="{678B73C0-0B8B-4BDD-B32E-CD318649F390}" destId="{D11361ED-F3C2-4358-8B7E-4053D9BE8157}" srcOrd="1" destOrd="0" presId="urn:microsoft.com/office/officeart/2005/8/layout/hProcess9"/>
    <dgm:cxn modelId="{05F3FC05-EC02-4446-A126-5A200B32078E}" type="presParOf" srcId="{678B73C0-0B8B-4BDD-B32E-CD318649F390}" destId="{F6C44803-478A-4417-8D62-25AED2022968}" srcOrd="2" destOrd="0" presId="urn:microsoft.com/office/officeart/2005/8/layout/hProcess9"/>
    <dgm:cxn modelId="{376ED630-CBDE-4096-BA17-5427C0098622}" type="presParOf" srcId="{678B73C0-0B8B-4BDD-B32E-CD318649F390}" destId="{0041A3C7-CE67-4243-9B15-86C9D81FA30F}" srcOrd="3" destOrd="0" presId="urn:microsoft.com/office/officeart/2005/8/layout/hProcess9"/>
    <dgm:cxn modelId="{C2B22CD2-13E5-40CE-802B-93675471363D}" type="presParOf" srcId="{678B73C0-0B8B-4BDD-B32E-CD318649F390}" destId="{00002D67-45C2-4F08-A4ED-186A2DF6068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424455147" name=""/>
      <dsp:cNvGrpSpPr/>
    </dsp:nvGrpSpPr>
    <dsp:grpSpPr bwMode="auto">
      <a:xfrm>
        <a:off x="0" y="0"/>
        <a:ext cx="8424936" cy="5544616"/>
        <a:chOff x="0" y="0"/>
        <a:chExt cx="8424936" cy="5544616"/>
      </a:xfrm>
    </dsp:grpSpPr>
    <dsp:sp modelId="{C7AB072D-7026-4D4F-B41C-FCEEFB3E2E90}">
      <dsp:nvSpPr>
        <dsp:cNvPr id="0" name=""/>
        <dsp:cNvSpPr/>
      </dsp:nvSpPr>
      <dsp:spPr bwMode="auto">
        <a:xfrm>
          <a:off x="8841" y="2651929"/>
          <a:ext cx="2212434" cy="1106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 spc="50">
              <a:ln w="11430"/>
              <a:solidFill>
                <a:schemeClr val="bg1"/>
              </a:solidFill>
            </a:rPr>
            <a:t>Критерии и показатели эффективности проекта </a:t>
          </a:r>
          <a:endParaRPr lang="ru-RU" sz="1800">
            <a:solidFill>
              <a:schemeClr val="bg1"/>
            </a:solidFill>
          </a:endParaRPr>
        </a:p>
      </dsp:txBody>
      <dsp:txXfrm>
        <a:off x="41241" y="2684329"/>
        <a:ext cx="2147634" cy="1041417"/>
      </dsp:txXfrm>
    </dsp:sp>
    <dsp:sp modelId="{8F9E4D3C-A51A-4198-9364-EC1C61FE0C21}">
      <dsp:nvSpPr>
        <dsp:cNvPr id="0" name=""/>
        <dsp:cNvSpPr/>
      </dsp:nvSpPr>
      <dsp:spPr bwMode="auto">
        <a:xfrm rot="18258705">
          <a:off x="1878788" y="2538705"/>
          <a:ext cx="1569950" cy="35912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17956"/>
              </a:moveTo>
              <a:lnTo>
                <a:pt x="1569950" y="179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500"/>
        </a:p>
      </dsp:txBody>
      <dsp:txXfrm>
        <a:off x="2624514" y="2517413"/>
        <a:ext cx="78497" cy="78497"/>
      </dsp:txXfrm>
    </dsp:sp>
    <dsp:sp modelId="{6E2224B6-9FCA-4BBE-B2F0-5A3FAA27EBD7}">
      <dsp:nvSpPr>
        <dsp:cNvPr id="0" name=""/>
        <dsp:cNvSpPr/>
      </dsp:nvSpPr>
      <dsp:spPr bwMode="auto">
        <a:xfrm>
          <a:off x="3106250" y="948487"/>
          <a:ext cx="2212434" cy="19195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/>
            <a:t>Степень </a:t>
          </a:r>
          <a:r>
            <a:rPr lang="ru-RU" sz="1600"/>
            <a:t>сформированности</a:t>
          </a:r>
          <a:r>
            <a:rPr lang="ru-RU" sz="1600"/>
            <a:t> знаний у воспитанников о районе, в котором они живут.</a:t>
          </a:r>
          <a:endParaRPr lang="ru-RU" sz="1600"/>
        </a:p>
      </dsp:txBody>
      <dsp:txXfrm>
        <a:off x="3162473" y="1004710"/>
        <a:ext cx="2099988" cy="1807151"/>
      </dsp:txXfrm>
    </dsp:sp>
    <dsp:sp modelId="{63F21AE5-FB12-479D-B95E-4C41EBE001B5}">
      <dsp:nvSpPr>
        <dsp:cNvPr id="0" name=""/>
        <dsp:cNvSpPr/>
      </dsp:nvSpPr>
      <dsp:spPr bwMode="auto">
        <a:xfrm rot="18289468">
          <a:off x="4986326" y="1254254"/>
          <a:ext cx="1549691" cy="35912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17956"/>
              </a:moveTo>
              <a:lnTo>
                <a:pt x="1549691" y="179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500"/>
        </a:p>
      </dsp:txBody>
      <dsp:txXfrm>
        <a:off x="5722430" y="1233468"/>
        <a:ext cx="77484" cy="77484"/>
      </dsp:txXfrm>
    </dsp:sp>
    <dsp:sp modelId="{523A8F24-6C2E-436E-BE08-307934DBE79A}">
      <dsp:nvSpPr>
        <dsp:cNvPr id="0" name=""/>
        <dsp:cNvSpPr/>
      </dsp:nvSpPr>
      <dsp:spPr bwMode="auto">
        <a:xfrm>
          <a:off x="6203659" y="83026"/>
          <a:ext cx="2212434" cy="11062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/>
            <a:t>Устойчивый характер эмоционально - положительного отношения к культурному наследию Василеостровского района</a:t>
          </a:r>
          <a:endParaRPr lang="ru-RU" sz="1200"/>
        </a:p>
      </dsp:txBody>
      <dsp:txXfrm>
        <a:off x="6236059" y="115426"/>
        <a:ext cx="2147634" cy="1041417"/>
      </dsp:txXfrm>
    </dsp:sp>
    <dsp:sp modelId="{DA9A977B-379C-4951-A6DF-EDFD3FB9913B}">
      <dsp:nvSpPr>
        <dsp:cNvPr id="0" name=""/>
        <dsp:cNvSpPr/>
      </dsp:nvSpPr>
      <dsp:spPr bwMode="auto">
        <a:xfrm>
          <a:off x="5318685" y="1890329"/>
          <a:ext cx="884973" cy="35912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17956"/>
              </a:moveTo>
              <a:lnTo>
                <a:pt x="884973" y="179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500"/>
        </a:p>
      </dsp:txBody>
      <dsp:txXfrm>
        <a:off x="5739048" y="1886161"/>
        <a:ext cx="44248" cy="44248"/>
      </dsp:txXfrm>
    </dsp:sp>
    <dsp:sp modelId="{DC87CE0E-1E92-4B3B-8DB8-2DF4BAC54DD2}">
      <dsp:nvSpPr>
        <dsp:cNvPr id="0" name=""/>
        <dsp:cNvSpPr/>
      </dsp:nvSpPr>
      <dsp:spPr bwMode="auto">
        <a:xfrm>
          <a:off x="6203659" y="1355176"/>
          <a:ext cx="2212434" cy="11062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0160" tIns="10160" rIns="10160" bIns="10160" numCol="1" spcCol="1270" rtlCol="0" fromWordArt="0" anchor="ctr" anchorCtr="0" forceAA="0" upright="0" compatLnSpc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/>
            <a:t>Проявляет интерес к культурному наследию Василеостровского района</a:t>
          </a:r>
          <a:endParaRPr sz="1600"/>
        </a:p>
      </dsp:txBody>
      <dsp:txXfrm>
        <a:off x="6236059" y="1387577"/>
        <a:ext cx="2147634" cy="1041417"/>
      </dsp:txXfrm>
    </dsp:sp>
    <dsp:sp modelId="{D784E08B-747F-4D15-9E0F-EEE283BA23FE}">
      <dsp:nvSpPr>
        <dsp:cNvPr id="0" name=""/>
        <dsp:cNvSpPr/>
      </dsp:nvSpPr>
      <dsp:spPr bwMode="auto">
        <a:xfrm rot="3310531">
          <a:off x="4986326" y="2526404"/>
          <a:ext cx="1549691" cy="35912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17956"/>
              </a:moveTo>
              <a:lnTo>
                <a:pt x="1549691" y="179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500"/>
        </a:p>
      </dsp:txBody>
      <dsp:txXfrm>
        <a:off x="5722430" y="2505618"/>
        <a:ext cx="77484" cy="77484"/>
      </dsp:txXfrm>
    </dsp:sp>
    <dsp:sp modelId="{1447CE46-4016-4EBC-8B9B-1B3C294EB30C}">
      <dsp:nvSpPr>
        <dsp:cNvPr id="0" name=""/>
        <dsp:cNvSpPr/>
      </dsp:nvSpPr>
      <dsp:spPr bwMode="auto">
        <a:xfrm>
          <a:off x="6203659" y="2627327"/>
          <a:ext cx="2212434" cy="11062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0160" tIns="10160" rIns="10160" bIns="10160" numCol="1" spcCol="1270" rtlCol="0" fromWordArt="0" anchor="ctr" anchorCtr="0" forceAA="0" upright="0" compatLnSpc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/>
            <a:t>Рекомендуется разработка ИОМ по направлению диагностики</a:t>
          </a:r>
          <a:endParaRPr sz="1600"/>
        </a:p>
      </dsp:txBody>
      <dsp:txXfrm>
        <a:off x="6236059" y="2659727"/>
        <a:ext cx="2147634" cy="1041417"/>
      </dsp:txXfrm>
    </dsp:sp>
    <dsp:sp modelId="{E9A5A412-F022-4008-A544-715F6B6ED417}">
      <dsp:nvSpPr>
        <dsp:cNvPr id="0" name=""/>
        <dsp:cNvSpPr/>
      </dsp:nvSpPr>
      <dsp:spPr bwMode="auto">
        <a:xfrm rot="3278952">
          <a:off x="1898983" y="3810855"/>
          <a:ext cx="1529560" cy="35912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17956"/>
              </a:moveTo>
              <a:lnTo>
                <a:pt x="1529560" y="179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500"/>
        </a:p>
      </dsp:txBody>
      <dsp:txXfrm>
        <a:off x="2625524" y="3790573"/>
        <a:ext cx="76478" cy="76478"/>
      </dsp:txXfrm>
    </dsp:sp>
    <dsp:sp modelId="{C88B71F8-DCEF-426E-B868-7C451154AC0C}">
      <dsp:nvSpPr>
        <dsp:cNvPr id="0" name=""/>
        <dsp:cNvSpPr/>
      </dsp:nvSpPr>
      <dsp:spPr bwMode="auto">
        <a:xfrm>
          <a:off x="3106250" y="3443581"/>
          <a:ext cx="2212434" cy="20180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0160" tIns="10160" rIns="10160" bIns="10160" numCol="1" spcCol="1270" rtlCol="0" fromWordArt="0" anchor="ctr" anchorCtr="0" forceAA="0" upright="0" compatLnSpc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/>
            <a:t>Вовлеченность родителей в </a:t>
          </a:r>
          <a:endParaRPr sz="1600"/>
        </a:p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/>
            <a:t>партнерские взаимоотношения с детским садом. </a:t>
          </a:r>
          <a:endParaRPr sz="1600"/>
        </a:p>
      </dsp:txBody>
      <dsp:txXfrm>
        <a:off x="3165355" y="3502687"/>
        <a:ext cx="2094224" cy="1899796"/>
      </dsp:txXfrm>
    </dsp:sp>
    <dsp:sp modelId="{6506EABF-92F4-4C8D-BE7F-4DBD1085F362}">
      <dsp:nvSpPr>
        <dsp:cNvPr id="0" name=""/>
        <dsp:cNvSpPr/>
      </dsp:nvSpPr>
      <dsp:spPr bwMode="auto">
        <a:xfrm>
          <a:off x="5318685" y="4434629"/>
          <a:ext cx="884973" cy="35912"/>
        </a:xfrm>
        <a:custGeom>
          <a:avLst/>
          <a:gdLst/>
          <a:ahLst/>
          <a:cxnLst/>
          <a:rect l="0" t="0" r="0" b="0"/>
          <a:pathLst>
            <a:path fill="norm" stroke="1" extrusionOk="0">
              <a:moveTo>
                <a:pt x="0" y="17956"/>
              </a:moveTo>
              <a:lnTo>
                <a:pt x="884973" y="179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lang="ru-RU" sz="500"/>
        </a:p>
      </dsp:txBody>
      <dsp:txXfrm>
        <a:off x="5739048" y="4430461"/>
        <a:ext cx="44248" cy="44248"/>
      </dsp:txXfrm>
    </dsp:sp>
    <dsp:sp modelId="{4149CAB7-0839-4A96-80F9-3ADB6F7C4E07}">
      <dsp:nvSpPr>
        <dsp:cNvPr id="0" name=""/>
        <dsp:cNvSpPr/>
      </dsp:nvSpPr>
      <dsp:spPr bwMode="auto">
        <a:xfrm>
          <a:off x="6203659" y="3899477"/>
          <a:ext cx="2212434" cy="11062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0160" tIns="10160" rIns="10160" bIns="10160" numCol="1" spcCol="1270" rtlCol="0" fromWordArt="0" anchor="ctr" anchorCtr="0" forceAA="0" upright="0" compatLnSpc="0">
          <a:noAutofit/>
        </a:bodyPr>
        <a:lstStyle/>
        <a:p>
          <a:pPr lvl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/>
            <a:t>Удовлетворенность родителей проектной деятельностью.</a:t>
          </a:r>
          <a:endParaRPr sz="1600"/>
        </a:p>
      </dsp:txBody>
      <dsp:txXfrm>
        <a:off x="6236059" y="3931877"/>
        <a:ext cx="2147634" cy="1041417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453616608" name=""/>
      <dsp:cNvGrpSpPr/>
    </dsp:nvGrpSpPr>
    <dsp:grpSpPr bwMode="auto">
      <a:xfrm>
        <a:off x="0" y="0"/>
        <a:ext cx="6720408" cy="4064000"/>
        <a:chOff x="0" y="0"/>
        <a:chExt cx="6720408" cy="4064000"/>
      </a:xfrm>
    </dsp:grpSpPr>
    <dsp:sp modelId="{FA230E89-4188-404D-B563-5DFD1DABA68D}">
      <dsp:nvSpPr>
        <dsp:cNvPr id="0" name=""/>
        <dsp:cNvSpPr/>
      </dsp:nvSpPr>
      <dsp:spPr bwMode="auto">
        <a:xfrm>
          <a:off x="504030" y="0"/>
          <a:ext cx="5712346" cy="4064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4EB63FB9-9D18-47BD-B79D-E0CEA3D95D69}">
      <dsp:nvSpPr>
        <dsp:cNvPr id="0" name=""/>
        <dsp:cNvSpPr/>
      </dsp:nvSpPr>
      <dsp:spPr bwMode="auto">
        <a:xfrm>
          <a:off x="0" y="1219199"/>
          <a:ext cx="2016122" cy="1625600"/>
        </a:xfrm>
        <a:prstGeom prst="roundRect">
          <a:avLst>
            <a:gd name="adj" fmla="val 1666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 u="sng">
              <a:latin typeface="Georgia"/>
            </a:rPr>
            <a:t>Подготовительный</a:t>
          </a:r>
          <a:endParaRPr/>
        </a:p>
        <a:p>
          <a:pPr lvl="0" algn="ctr" defTabSz="5334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>
              <a:latin typeface="Georgia"/>
            </a:rPr>
            <a:t>сентябрь</a:t>
          </a:r>
          <a:endParaRPr lang="ru-RU" sz="1600">
            <a:latin typeface="Georgia"/>
          </a:endParaRPr>
        </a:p>
      </dsp:txBody>
      <dsp:txXfrm>
        <a:off x="79355" y="1298554"/>
        <a:ext cx="1857412" cy="1466890"/>
      </dsp:txXfrm>
    </dsp:sp>
    <dsp:sp modelId="{F6C44803-478A-4417-8D62-25AED2022968}">
      <dsp:nvSpPr>
        <dsp:cNvPr id="0" name=""/>
        <dsp:cNvSpPr/>
      </dsp:nvSpPr>
      <dsp:spPr bwMode="auto">
        <a:xfrm>
          <a:off x="2352142" y="1219199"/>
          <a:ext cx="2016122" cy="1625600"/>
        </a:xfrm>
        <a:prstGeom prst="roundRect">
          <a:avLst>
            <a:gd name="adj" fmla="val 16667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800" b="1" u="sng">
              <a:latin typeface="Georgia"/>
            </a:rPr>
            <a:t>Основной</a:t>
          </a:r>
          <a:endParaRPr/>
        </a:p>
        <a:p>
          <a:pPr lvl="0" algn="ctr" defTabSz="8001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>
              <a:latin typeface="Georgia"/>
            </a:rPr>
            <a:t>октябрь - </a:t>
          </a:r>
          <a:r>
            <a:rPr lang="ru-RU" sz="1600">
              <a:latin typeface="Georgia"/>
            </a:rPr>
            <a:t>апрель</a:t>
          </a:r>
          <a:endParaRPr lang="ru-RU" sz="1600">
            <a:latin typeface="Georgia"/>
          </a:endParaRPr>
        </a:p>
      </dsp:txBody>
      <dsp:txXfrm>
        <a:off x="2431497" y="1298554"/>
        <a:ext cx="1857412" cy="1466890"/>
      </dsp:txXfrm>
    </dsp:sp>
    <dsp:sp modelId="{00002D67-45C2-4F08-A4ED-186A2DF60681}">
      <dsp:nvSpPr>
        <dsp:cNvPr id="0" name=""/>
        <dsp:cNvSpPr/>
      </dsp:nvSpPr>
      <dsp:spPr bwMode="auto">
        <a:xfrm>
          <a:off x="4704285" y="1219199"/>
          <a:ext cx="2016122" cy="1625600"/>
        </a:xfrm>
        <a:prstGeom prst="roundRect">
          <a:avLst>
            <a:gd name="adj" fmla="val 16667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300" b="1" u="sng">
              <a:latin typeface="Georgia"/>
            </a:rPr>
            <a:t>Заключительный</a:t>
          </a:r>
          <a:endParaRPr/>
        </a:p>
        <a:p>
          <a:pPr lvl="0" algn="ctr" defTabSz="5778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>
              <a:latin typeface="Georgia"/>
            </a:rPr>
            <a:t>май</a:t>
          </a:r>
          <a:endParaRPr lang="ru-RU" sz="2000">
            <a:latin typeface="Georgia"/>
          </a:endParaRPr>
        </a:p>
      </dsp:txBody>
      <dsp:txXfrm>
        <a:off x="4783640" y="1298554"/>
        <a:ext cx="1857412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 val="norm"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r:blip="">
      <dgm:adjLst/>
    </dgm:shape>
    <dgm:presOf/>
    <dgm:constrLst>
      <dgm:constr type="h" for="des" ptType="node" refType="h"/>
      <dgm:constr type="w" for="des" ptType="node" refPtType="node" refType="h" refFor="des" fact="2.000000"/>
      <dgm:constr type="sibSp" refPtType="node" refType="h" refFor="des" op="equ" fact="0.150000"/>
      <dgm:constr type="sibSp" for="des" forName="level2hierChild" refPtType="node" refType="h" refFor="des" op="equ" fact="0.150000"/>
      <dgm:constr type="sibSp" for="des" forName="level3hierChild" refPtType="node" refType="h" refFor="des" op="equ" fact="0.150000"/>
      <dgm:constr type="sp" for="des" forName="root1" refPtType="node" refType="w" refFor="des" fact="0.400000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PtType="node" refType="primFontSz" refFor="des" op="lte" fact="0.800000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type="roundRect" r:blip="">
              <dgm:adjLst>
                <dgm:adj idx="1" val="0.100000"/>
              </dgm:adjLst>
            </dgm:shape>
            <dgm:presOf axis="self"/>
            <dgm:constrLst>
              <dgm:constr type="tMarg" refType="primFontSz" fact="0.050000"/>
              <dgm:constr type="bMarg" refType="primFontSz" fact="0.050000"/>
              <dgm:constr type="lMarg" refType="primFontSz" fact="0.050000"/>
              <dgm:constr type="rMarg" refType="primFontSz" fact="0.050000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0000"/>
                      <dgm:constr type="h" refType="userA" fact="0.050000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0000000000000004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type="roundRect" r:blip="">
                      <dgm:adjLst>
                        <dgm:adj idx="1" val="0.100000"/>
                      </dgm:adjLst>
                    </dgm:shape>
                    <dgm:presOf axis="self"/>
                    <dgm:constrLst>
                      <dgm:constr type="tMarg" refType="primFontSz" fact="0.050000"/>
                      <dgm:constr type="bMarg" refType="primFontSz" fact="0.050000"/>
                      <dgm:constr type="lMarg" refType="primFontSz" fact="0.050000"/>
                      <dgm:constr type="rMarg" refType="primFontSz" fact="0.050000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 val="norm"/>
      <dgm:resizeHandles val="exact"/>
    </dgm:varLst>
    <dgm:alg type="composite">
      <dgm:param type="horzAlign" val="ctr"/>
      <dgm:param type="vertAlign" val="mid"/>
    </dgm:alg>
    <dgm:shape r:blip="">
      <dgm:adjLst/>
    </dgm:shape>
    <dgm:presOf/>
    <dgm:constrLst>
      <dgm:constr type="w" for="ch" forName="arrow" refType="w" fact="0.850000"/>
      <dgm:constr type="h" for="ch" forName="arrow" refType="h"/>
      <dgm:constr type="ctrX" for="ch" forName="arrow" refType="w" fact="0.500000"/>
      <dgm:constr type="ctrY" for="ch" forName="arrow" refType="h" fact="0.500000"/>
      <dgm:constr type="w" for="ch" forName="linearProcess" refType="w"/>
      <dgm:constr type="h" for="ch" forName="linearProcess" refType="h" fact="0.400000"/>
      <dgm:constr type="ctrX" for="ch" forName="linearProcess" refType="w" fact="0.500000"/>
      <dgm:constr type="ctrY" for="ch" forName="linearProcess" refType="h" fact="0.500000"/>
    </dgm:constrLst>
    <dgm:ruleLst/>
    <dgm:layoutNode name="arrow" styleLbl="bgShp">
      <dgm:alg type="sp"/>
      <dgm:choose name="Name0">
        <dgm:if name="Name1" func="var" arg="dir" op="equ" val="norm">
          <dgm:shape type="rightArrow" r:blip="">
            <dgm:adjLst/>
          </dgm:shape>
        </dgm:if>
        <dgm:else name="Name2">
          <dgm:shape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0000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type="roundRect" r:blip="">
            <dgm:adjLst/>
          </dgm:shape>
          <dgm:presOf axis="desOrSelf" ptType="node"/>
          <dgm:constrLst>
            <dgm:constr type="userA"/>
            <dgm:constr type="w" refType="userA" fact="0.300000"/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Relationship Id="rId7" Type="http://schemas.openxmlformats.org/officeDocument/2006/relationships/image" Target="../media/image24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7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diagramData" Target="../diagrams/data1.xml" /><Relationship Id="rId4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diagramData" Target="../diagrams/data2.xml" /><Relationship Id="rId4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6" Type="http://schemas.openxmlformats.org/officeDocument/2006/relationships/diagramLayout" Target="../diagrams/layout2.xml" /><Relationship Id="rId7" Type="http://schemas.openxmlformats.org/officeDocument/2006/relationships/diagramQuickStyle" Target="../diagrams/quickStyle2.xml" 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emf"/><Relationship Id="rId10" Type="http://schemas.openxmlformats.org/officeDocument/2006/relationships/package" Target="../embeddings/Microsoft_Excel_Worksheet1.xlsx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17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3779912" y="455770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>
                <a:latin typeface="Georgia"/>
              </a:rPr>
              <a:t>  ГБДОУ детский сад №17  </a:t>
            </a:r>
            <a:endParaRPr lang="ru-RU">
              <a:latin typeface="Georgia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83568" y="1484784"/>
            <a:ext cx="79928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>
                <a:latin typeface="Georgia"/>
              </a:rPr>
              <a:t>ДЕТСКО – РОДИТЕЛЬСКИЙ ПРОЕКТ</a:t>
            </a:r>
            <a:endParaRPr lang="ru-RU">
              <a:latin typeface="Georgia"/>
            </a:endParaRPr>
          </a:p>
          <a:p>
            <a:pPr algn="ctr">
              <a:defRPr/>
            </a:pPr>
            <a:r>
              <a:rPr lang="ru-RU" b="1">
                <a:latin typeface="Georgia"/>
              </a:rPr>
              <a:t>ПО ОЗНАКОМЛЕНИЮ ДЕТЕЙ </a:t>
            </a:r>
            <a:endParaRPr lang="ru-RU" b="1">
              <a:latin typeface="Georgia"/>
            </a:endParaRPr>
          </a:p>
          <a:p>
            <a:pPr algn="ctr">
              <a:defRPr/>
            </a:pPr>
            <a:r>
              <a:rPr lang="ru-RU" b="1">
                <a:latin typeface="Georgia"/>
              </a:rPr>
              <a:t>СТАРШЕГО </a:t>
            </a:r>
            <a:r>
              <a:rPr lang="ru-RU" b="1">
                <a:latin typeface="Georgia"/>
              </a:rPr>
              <a:t>ДОШКОЛЬНОГО ВОЗРАСТА (5-6 ЛЕТ)</a:t>
            </a:r>
            <a:endParaRPr lang="ru-RU">
              <a:latin typeface="Georgia"/>
            </a:endParaRPr>
          </a:p>
          <a:p>
            <a:pPr algn="ctr">
              <a:defRPr/>
            </a:pPr>
            <a:r>
              <a:rPr lang="ru-RU" b="1">
                <a:latin typeface="Georgia"/>
              </a:rPr>
              <a:t>С </a:t>
            </a:r>
            <a:r>
              <a:rPr lang="ru-RU" b="1">
                <a:latin typeface="Georgia"/>
              </a:rPr>
              <a:t>ИСТОРИЕЙ ВАСИЛЬЕОСТРОВСКОГО РАЙОНА</a:t>
            </a:r>
            <a:endParaRPr lang="ru-RU">
              <a:latin typeface="Georgia"/>
            </a:endParaRPr>
          </a:p>
          <a:p>
            <a:pPr algn="ctr">
              <a:defRPr/>
            </a:pPr>
            <a:r>
              <a:rPr lang="ru-RU" b="1">
                <a:latin typeface="Georgia"/>
              </a:rPr>
              <a:t>САНКТ-ПЕТЕРБУРГА</a:t>
            </a:r>
            <a:endParaRPr/>
          </a:p>
          <a:p>
            <a:pPr algn="ctr">
              <a:defRPr/>
            </a:pPr>
            <a:r>
              <a:rPr lang="ru-RU" sz="2800" b="1" i="1">
                <a:latin typeface="Georgia"/>
              </a:rPr>
              <a:t>«СЕКРЕТНЫЕ МЕСТА ВАСИЛЬЕВСКОГО ОСТРОВА»</a:t>
            </a:r>
            <a:endParaRPr lang="ru-RU" sz="2800" i="1"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00147" y="4797152"/>
            <a:ext cx="3913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Georgia"/>
              </a:rPr>
              <a:t>Разработан и реализован</a:t>
            </a:r>
            <a:r>
              <a:rPr lang="ru-RU">
                <a:latin typeface="Georgia"/>
              </a:rPr>
              <a:t>:</a:t>
            </a:r>
            <a:endParaRPr/>
          </a:p>
          <a:p>
            <a:pPr>
              <a:defRPr/>
            </a:pPr>
            <a:r>
              <a:rPr lang="ru-RU">
                <a:latin typeface="Georgia"/>
              </a:rPr>
              <a:t> </a:t>
            </a:r>
            <a:r>
              <a:rPr lang="ru-RU">
                <a:latin typeface="Georgia"/>
              </a:rPr>
              <a:t>Назаренко Антонина Николаевна</a:t>
            </a:r>
            <a:endParaRPr lang="ru-RU">
              <a:latin typeface="Georgia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275856" y="6229572"/>
            <a:ext cx="17940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>
                <a:latin typeface="Georgia"/>
              </a:rPr>
              <a:t>г. Санкт-Петербург</a:t>
            </a:r>
            <a:endParaRPr/>
          </a:p>
          <a:p>
            <a:pPr algn="ctr">
              <a:defRPr/>
            </a:pPr>
            <a:r>
              <a:rPr lang="ru-RU" sz="1400">
                <a:latin typeface="Georgia"/>
              </a:rPr>
              <a:t>2025 г.</a:t>
            </a:r>
            <a:endParaRPr lang="ru-RU" sz="1400">
              <a:latin typeface="Georgi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45425" y="3933056"/>
            <a:ext cx="4059394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899592" y="346135"/>
            <a:ext cx="2934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u="sng">
                <a:latin typeface="Georgia"/>
              </a:rPr>
              <a:t>Апрель</a:t>
            </a:r>
            <a:endParaRPr lang="ru-RU" u="sng">
              <a:latin typeface="Georgia"/>
            </a:endParaRPr>
          </a:p>
          <a:p>
            <a:pPr algn="ctr">
              <a:defRPr/>
            </a:pPr>
            <a:r>
              <a:rPr lang="ru-RU">
                <a:latin typeface="Georgia"/>
              </a:rPr>
              <a:t>тема месяца</a:t>
            </a:r>
            <a:endParaRPr/>
          </a:p>
          <a:p>
            <a:pPr algn="ctr">
              <a:defRPr/>
            </a:pPr>
            <a:r>
              <a:rPr lang="ru-RU" i="1">
                <a:latin typeface="Georgia"/>
              </a:rPr>
              <a:t> «Светящаяся арка»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23528" y="4437112"/>
            <a:ext cx="4572000" cy="2308324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latin typeface="Georgia"/>
              </a:rPr>
              <a:t>В </a:t>
            </a:r>
            <a:r>
              <a:rPr lang="ru-RU">
                <a:latin typeface="Georgia"/>
              </a:rPr>
              <a:t>одном </a:t>
            </a:r>
            <a:r>
              <a:rPr lang="ru-RU">
                <a:latin typeface="Georgia"/>
              </a:rPr>
              <a:t>из двориков на Васильевском острове </a:t>
            </a:r>
            <a:r>
              <a:rPr lang="ru-RU">
                <a:latin typeface="Georgia"/>
              </a:rPr>
              <a:t>есть </a:t>
            </a:r>
            <a:r>
              <a:rPr lang="ru-RU">
                <a:latin typeface="Georgia"/>
              </a:rPr>
              <a:t>арка, пространство которой организовано таким образом, что сквозь нее в солнечное время дня льется яркий солнечный свет. За это свойство горожане прозвали арку «светящейся</a:t>
            </a:r>
            <a:r>
              <a:rPr lang="ru-RU">
                <a:latin typeface="Georgia"/>
              </a:rPr>
              <a:t>».</a:t>
            </a:r>
            <a:endParaRPr/>
          </a:p>
          <a:p>
            <a:pPr algn="ctr">
              <a:defRPr/>
            </a:pPr>
            <a:r>
              <a:rPr lang="ru-RU">
                <a:latin typeface="Georgia"/>
              </a:rPr>
              <a:t>Адрес: 13-я линия Васильевского острова, </a:t>
            </a:r>
            <a:r>
              <a:rPr lang="ru-RU">
                <a:latin typeface="Georgia"/>
              </a:rPr>
              <a:t>26.</a:t>
            </a:r>
            <a:endParaRPr lang="ru-RU">
              <a:latin typeface="Georgia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1285" y="1412776"/>
            <a:ext cx="2110555" cy="281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833664" y="254908"/>
            <a:ext cx="192367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 bwMode="auto">
          <a:xfrm>
            <a:off x="5757342" y="614030"/>
            <a:ext cx="3073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u="sng">
                <a:latin typeface="Georgia"/>
              </a:rPr>
              <a:t>Апрель</a:t>
            </a:r>
            <a:endParaRPr/>
          </a:p>
          <a:p>
            <a:pPr algn="ctr">
              <a:defRPr/>
            </a:pPr>
            <a:r>
              <a:rPr lang="ru-RU">
                <a:latin typeface="Georgia"/>
              </a:rPr>
              <a:t>прогулки по любимому </a:t>
            </a:r>
            <a:endParaRPr/>
          </a:p>
          <a:p>
            <a:pPr algn="ctr">
              <a:defRPr/>
            </a:pPr>
            <a:r>
              <a:rPr lang="ru-RU">
                <a:latin typeface="Georgia"/>
              </a:rPr>
              <a:t>Васильевскому острову</a:t>
            </a:r>
            <a:endParaRPr lang="ru-RU" i="1">
              <a:latin typeface="Georgi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612574" y="1700808"/>
            <a:ext cx="134862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141532" y="2420888"/>
            <a:ext cx="1471042" cy="3268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373599" y="2941557"/>
            <a:ext cx="2843807" cy="127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2353823" y="366205"/>
            <a:ext cx="4700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Georgia"/>
              </a:rPr>
              <a:t>Заключительный этап</a:t>
            </a:r>
            <a:endParaRPr lang="ru-RU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  <a:latin typeface="Georg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7224" y="1071546"/>
            <a:ext cx="323934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76256" y="4007384"/>
            <a:ext cx="20522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 bwMode="auto">
          <a:xfrm>
            <a:off x="358360" y="3456679"/>
            <a:ext cx="64624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v"/>
              <a:defRPr/>
            </a:pPr>
            <a:r>
              <a:rPr lang="ru-RU" sz="1400">
                <a:latin typeface="Georgia"/>
              </a:rPr>
              <a:t>Обогащена развивающая </a:t>
            </a:r>
            <a:r>
              <a:rPr lang="ru-RU" sz="1400">
                <a:latin typeface="Georgia"/>
              </a:rPr>
              <a:t>предметно - </a:t>
            </a:r>
            <a:r>
              <a:rPr lang="ru-RU" sz="1400">
                <a:latin typeface="Georgia"/>
              </a:rPr>
              <a:t>пространственная среда </a:t>
            </a:r>
            <a:r>
              <a:rPr lang="ru-RU" sz="1400">
                <a:latin typeface="Georgia"/>
              </a:rPr>
              <a:t>группы материалами по теме «</a:t>
            </a:r>
            <a:r>
              <a:rPr lang="ru-RU" sz="1400">
                <a:latin typeface="Georgia"/>
              </a:rPr>
              <a:t>Василеостровский </a:t>
            </a:r>
            <a:r>
              <a:rPr lang="ru-RU" sz="1400">
                <a:latin typeface="Georgia"/>
              </a:rPr>
              <a:t>район».</a:t>
            </a:r>
            <a:endParaRPr/>
          </a:p>
          <a:p>
            <a:pPr marL="285750" lvl="0" indent="-285750">
              <a:buFont typeface="Wingdings"/>
              <a:buChar char="v"/>
              <a:defRPr/>
            </a:pPr>
            <a:r>
              <a:rPr lang="ru-RU" sz="1400">
                <a:latin typeface="Georgia"/>
              </a:rPr>
              <a:t>Заложены основы </a:t>
            </a:r>
            <a:r>
              <a:rPr lang="ru-RU" sz="1400">
                <a:latin typeface="Georgia"/>
              </a:rPr>
              <a:t>чувства гордости, патриотизма, любви к Родине, к родному городу, </a:t>
            </a:r>
            <a:r>
              <a:rPr lang="ru-RU" sz="1400">
                <a:latin typeface="Georgia"/>
              </a:rPr>
              <a:t>района у воспитанников группы.</a:t>
            </a:r>
            <a:endParaRPr lang="ru-RU" sz="1400">
              <a:latin typeface="Georgia"/>
            </a:endParaRPr>
          </a:p>
          <a:p>
            <a:pPr marL="285750" lvl="0" indent="-285750">
              <a:buFont typeface="Wingdings"/>
              <a:buChar char="v"/>
              <a:defRPr/>
            </a:pPr>
            <a:r>
              <a:rPr lang="ru-RU" sz="1400">
                <a:latin typeface="Georgia"/>
              </a:rPr>
              <a:t>Детьми освоены доступные знания </a:t>
            </a:r>
            <a:r>
              <a:rPr lang="ru-RU" sz="1400">
                <a:latin typeface="Georgia"/>
              </a:rPr>
              <a:t>о районе: как назывался раньше, как -сейчас, в честь кого назван и почему; названия улиц, их </a:t>
            </a:r>
            <a:r>
              <a:rPr lang="ru-RU" sz="1400">
                <a:latin typeface="Georgia"/>
              </a:rPr>
              <a:t> расположение</a:t>
            </a:r>
            <a:r>
              <a:rPr lang="ru-RU" sz="1400">
                <a:latin typeface="Georgia"/>
              </a:rPr>
              <a:t>; знание главных достопримечательностей.</a:t>
            </a:r>
            <a:endParaRPr/>
          </a:p>
          <a:p>
            <a:pPr marL="285750" lvl="0" indent="-285750">
              <a:buFont typeface="Wingdings"/>
              <a:buChar char="v"/>
              <a:defRPr/>
            </a:pPr>
            <a:r>
              <a:rPr lang="ru-RU" sz="1400">
                <a:latin typeface="Georgia"/>
              </a:rPr>
              <a:t>Удовлетворены информационные, образовательные </a:t>
            </a:r>
            <a:r>
              <a:rPr lang="ru-RU" sz="1400">
                <a:latin typeface="Georgia"/>
              </a:rPr>
              <a:t>и </a:t>
            </a:r>
            <a:r>
              <a:rPr lang="ru-RU" sz="1400">
                <a:latin typeface="Georgia"/>
              </a:rPr>
              <a:t>творческие </a:t>
            </a:r>
            <a:r>
              <a:rPr lang="ru-RU" sz="1400">
                <a:latin typeface="Georgia"/>
              </a:rPr>
              <a:t>потребностей всех участников </a:t>
            </a:r>
            <a:r>
              <a:rPr lang="ru-RU" sz="1400">
                <a:latin typeface="Georgia"/>
              </a:rPr>
              <a:t>воспитательно</a:t>
            </a:r>
            <a:r>
              <a:rPr lang="ru-RU" sz="1400">
                <a:latin typeface="Georgia"/>
              </a:rPr>
              <a:t> -образовательного процесса.</a:t>
            </a:r>
            <a:endParaRPr/>
          </a:p>
          <a:p>
            <a:pPr marL="285750" indent="-285750">
              <a:buFont typeface="Wingdings"/>
              <a:buChar char="v"/>
              <a:defRPr/>
            </a:pPr>
            <a:r>
              <a:rPr lang="ru-RU" sz="1400">
                <a:latin typeface="Georgia"/>
              </a:rPr>
              <a:t>Укреплено взаимодействие </a:t>
            </a:r>
            <a:r>
              <a:rPr lang="ru-RU" sz="1400">
                <a:latin typeface="Georgia"/>
              </a:rPr>
              <a:t>детского сада</a:t>
            </a:r>
            <a:r>
              <a:rPr lang="ru-RU" sz="1400">
                <a:latin typeface="Georgia"/>
              </a:rPr>
              <a:t> </a:t>
            </a:r>
            <a:r>
              <a:rPr lang="ru-RU" sz="1400">
                <a:latin typeface="Georgia"/>
              </a:rPr>
              <a:t>с семьями </a:t>
            </a:r>
            <a:r>
              <a:rPr lang="ru-RU" sz="1400">
                <a:latin typeface="Georgia"/>
              </a:rPr>
              <a:t>воспитанников.</a:t>
            </a:r>
            <a:endParaRPr lang="ru-RU" sz="1400">
              <a:latin typeface="Georgia"/>
            </a:endParaRPr>
          </a:p>
        </p:txBody>
      </p:sp>
      <p:pic>
        <p:nvPicPr>
          <p:cNvPr id="19458" name="Picture 2" descr="C:\Users\12\Desktop\антонина\Route_2-1024x546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589038" y="1071546"/>
            <a:ext cx="4143404" cy="22860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heel spokes="1"/>
      </p:transition>
    </mc:Choice>
    <mc:Fallback>
      <p:transition spd="med" advClick="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274733" y="366205"/>
            <a:ext cx="8858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Georgia"/>
              </a:rPr>
              <a:t>Туристический буклет</a:t>
            </a:r>
            <a:endParaRPr/>
          </a:p>
          <a:p>
            <a:pPr algn="ctr">
              <a:defRPr/>
            </a:pP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Georgia"/>
              </a:rPr>
              <a:t>Достопримечательности Санкт-Петербурга</a:t>
            </a:r>
            <a:endParaRPr lang="ru-RU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  <a:latin typeface="Georgia"/>
            </a:endParaRPr>
          </a:p>
        </p:txBody>
      </p:sp>
      <p:pic>
        <p:nvPicPr>
          <p:cNvPr id="19458" name="Picture 2" descr="C:\Users\12\Desktop\антонина\Route_2-1024x546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547664" y="1669349"/>
            <a:ext cx="6120680" cy="36460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heel spokes="1"/>
      </p:transition>
    </mc:Choice>
    <mc:Fallback>
      <p:transition spd="med" advClick="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9512" y="3829109"/>
            <a:ext cx="4267200" cy="286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 bwMode="auto">
          <a:xfrm>
            <a:off x="1115616" y="178872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Georgia"/>
              </a:rPr>
              <a:t>Почему в основу проекта по краеведению легли </a:t>
            </a:r>
            <a:endParaRPr/>
          </a:p>
          <a:p>
            <a:pPr algn="ctr">
              <a:defRPr/>
            </a:pP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Georgia"/>
              </a:rPr>
              <a:t>«секретные места»?</a:t>
            </a:r>
            <a:endParaRPr lang="ru-RU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55764" y="1700808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>
                <a:latin typeface="Georgia"/>
              </a:rPr>
              <a:t>	Какой ребенок не любит тайны и секреты? Правильно, нет таких! Поэтому для формирования мотивационной основы к предстоящей деятельности у всех участников проекта мы обратились к «секретным местам Василевского острова».</a:t>
            </a:r>
            <a:endParaRPr/>
          </a:p>
          <a:p>
            <a:pPr algn="just">
              <a:defRPr/>
            </a:pPr>
            <a:r>
              <a:rPr lang="ru-RU">
                <a:latin typeface="Georgia"/>
              </a:rPr>
              <a:t>	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4572000" y="3829109"/>
            <a:ext cx="4320480" cy="273921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/>
              <a:buChar char="Ø"/>
              <a:defRPr/>
            </a:pPr>
            <a:r>
              <a:rPr lang="ru-RU" sz="1200">
                <a:latin typeface="Georgia"/>
              </a:rPr>
              <a:t>   </a:t>
            </a:r>
            <a:r>
              <a:rPr lang="ru-RU" sz="1400">
                <a:latin typeface="Georgia"/>
              </a:rPr>
              <a:t>В </a:t>
            </a:r>
            <a:r>
              <a:rPr lang="ru-RU" sz="1400">
                <a:latin typeface="Georgia"/>
              </a:rPr>
              <a:t>предвкушении раскрытия </a:t>
            </a:r>
            <a:r>
              <a:rPr lang="ru-RU" sz="1400">
                <a:latin typeface="Georgia"/>
              </a:rPr>
              <a:t>секрета ребёнок           концентрирует </a:t>
            </a:r>
            <a:r>
              <a:rPr lang="ru-RU" sz="1400">
                <a:latin typeface="Georgia"/>
              </a:rPr>
              <a:t>внимание. </a:t>
            </a:r>
            <a:endParaRPr/>
          </a:p>
          <a:p>
            <a:pPr marL="285750" indent="-285750" algn="just">
              <a:buFont typeface="Wingdings"/>
              <a:buChar char="Ø"/>
              <a:defRPr/>
            </a:pPr>
            <a:r>
              <a:rPr lang="ru-RU" sz="1400">
                <a:latin typeface="Georgia"/>
              </a:rPr>
              <a:t>Когда секрет раскрыт, малыш радуется и чувствует себя успешным и компетентным. Это важно для формирования адекватной самооценки и чувства уверенности в себе. </a:t>
            </a:r>
            <a:endParaRPr/>
          </a:p>
          <a:p>
            <a:pPr marL="285750" indent="-285750" algn="just">
              <a:buFont typeface="Wingdings"/>
              <a:buChar char="Ø"/>
              <a:defRPr/>
            </a:pPr>
            <a:r>
              <a:rPr lang="ru-RU" sz="1400">
                <a:latin typeface="Georgia"/>
              </a:rPr>
              <a:t>А если в деятельности участвуют еще и взрослые (родители), ребёнок ощущает чувство единения. Он видит, что родитель разделяет с ним его восторг и поощряет его активность. 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467544" y="2967335"/>
            <a:ext cx="6480720" cy="8002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400" i="1">
                <a:latin typeface="Georgia"/>
              </a:rPr>
              <a:t>Секреты интересны дошкольникам по нескольким причинам</a:t>
            </a:r>
            <a:r>
              <a:rPr lang="ru-RU" sz="1400">
                <a:latin typeface="Georgia"/>
              </a:rPr>
              <a:t>:</a:t>
            </a:r>
            <a:endParaRPr/>
          </a:p>
          <a:p>
            <a:pPr marL="285750" indent="-285750" algn="just">
              <a:buFont typeface="Wingdings"/>
              <a:buChar char="Ø"/>
              <a:defRPr/>
            </a:pPr>
            <a:r>
              <a:rPr lang="ru-RU" sz="1400">
                <a:latin typeface="Georgia"/>
              </a:rPr>
              <a:t>Загадочное и непонятное привлекает внимание. 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683568" y="1988840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latin typeface="Georgia"/>
              </a:rPr>
              <a:t>Создание условий </a:t>
            </a:r>
            <a:endParaRPr/>
          </a:p>
          <a:p>
            <a:pPr algn="ctr">
              <a:defRPr/>
            </a:pPr>
            <a:r>
              <a:rPr lang="ru-RU" sz="2400" b="1">
                <a:latin typeface="Georgia"/>
              </a:rPr>
              <a:t>для </a:t>
            </a:r>
            <a:r>
              <a:rPr lang="ru-RU" sz="2400" b="1">
                <a:latin typeface="Georgia"/>
              </a:rPr>
              <a:t>развития личностных основ патриотического самосознания и познавательного интереса детей </a:t>
            </a:r>
            <a:endParaRPr lang="ru-RU" sz="2400" b="1">
              <a:latin typeface="Georgia"/>
            </a:endParaRPr>
          </a:p>
          <a:p>
            <a:pPr algn="ctr">
              <a:defRPr/>
            </a:pPr>
            <a:r>
              <a:rPr lang="ru-RU" sz="2400" b="1">
                <a:latin typeface="Georgia"/>
              </a:rPr>
              <a:t>старшего </a:t>
            </a:r>
            <a:r>
              <a:rPr lang="ru-RU" sz="2400" b="1">
                <a:latin typeface="Georgia"/>
              </a:rPr>
              <a:t>дошкольного возраста (5-6 лет) через активное взаимодействие </a:t>
            </a:r>
            <a:endParaRPr lang="ru-RU" sz="2400" b="1">
              <a:latin typeface="Georgia"/>
            </a:endParaRPr>
          </a:p>
          <a:p>
            <a:pPr algn="ctr">
              <a:defRPr/>
            </a:pPr>
            <a:r>
              <a:rPr lang="ru-RU" sz="2400" b="1">
                <a:latin typeface="Georgia"/>
              </a:rPr>
              <a:t>с </a:t>
            </a:r>
            <a:r>
              <a:rPr lang="ru-RU" sz="2400" b="1">
                <a:latin typeface="Georgia"/>
              </a:rPr>
              <a:t>культурно-историческими ценностями Василеостровского района.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899592" y="105273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Georgia"/>
              </a:rPr>
              <a:t>ЦЕЛЬ ПРОЕКТА:</a:t>
            </a:r>
            <a:endParaRPr lang="ru-RU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  <a:latin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>
            <a:graphicFrameLocks xmlns:a="http://schemas.openxmlformats.org/drawingml/2006/main"/>
          </p:cNvGraphicFramePr>
          <p:nvPr/>
        </p:nvGraphicFramePr>
        <p:xfrm>
          <a:off x="395536" y="188640"/>
          <a:ext cx="8424936" cy="5544616"/>
          <a:chOff x="0" y="0"/>
          <a:ch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1907704" y="594266"/>
            <a:ext cx="5654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Georgia"/>
              </a:rPr>
              <a:t>Этапы реализации проекта</a:t>
            </a:r>
            <a:endParaRPr lang="ru-RU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  <a:latin typeface="Georgia"/>
            </a:endParaRPr>
          </a:p>
        </p:txBody>
      </p:sp>
      <p:graphicFrame>
        <p:nvGraphicFramePr>
          <p:cNvPr id="5" name="Схема 4"/>
          <p:cNvGraphicFramePr>
            <a:graphicFrameLocks xmlns:a="http://schemas.openxmlformats.org/drawingml/2006/main"/>
          </p:cNvGraphicFramePr>
          <p:nvPr/>
        </p:nvGraphicFramePr>
        <p:xfrm>
          <a:off x="1211796" y="1397000"/>
          <a:ext cx="6720408" cy="4064000"/>
          <a:chOff x="0" y="0"/>
          <a:chExt cx="6720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2214684" y="366205"/>
            <a:ext cx="5040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Georgia"/>
              </a:rPr>
              <a:t>Подготовительный этап</a:t>
            </a:r>
            <a:endParaRPr lang="ru-RU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7397" y="1196752"/>
            <a:ext cx="470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latin typeface="Georgia"/>
              </a:rPr>
              <a:t>Изучение источников информации 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9779743">
            <a:off x="539552" y="2027972"/>
            <a:ext cx="1438825" cy="1916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24219" t="0" r="23774" b="0"/>
          <a:stretch/>
        </p:blipFill>
        <p:spPr bwMode="auto">
          <a:xfrm rot="1141677">
            <a:off x="3181031" y="2107833"/>
            <a:ext cx="1492264" cy="191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20400518">
            <a:off x="1066883" y="1877431"/>
            <a:ext cx="1595966" cy="19202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rcRect l="8499" t="2390" r="2140" b="2894"/>
          <a:stretch/>
        </p:blipFill>
        <p:spPr bwMode="auto">
          <a:xfrm rot="1013966">
            <a:off x="2497490" y="1865998"/>
            <a:ext cx="1407644" cy="19849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763687" y="1916832"/>
            <a:ext cx="1437624" cy="19168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837650" y="3241653"/>
            <a:ext cx="1340905" cy="194021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5508104" y="2986388"/>
            <a:ext cx="3251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latin typeface="Georgia"/>
              </a:rPr>
              <a:t>Начальная </a:t>
            </a:r>
            <a:r>
              <a:rPr lang="ru-RU" b="1">
                <a:latin typeface="Georgia"/>
              </a:rPr>
              <a:t>диагностика</a:t>
            </a:r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0" name=""/>
          <p:cNvGraphicFramePr>
            <a:graphicFrameLocks xmlns:a="http://schemas.openxmlformats.org/drawingml/2006/main"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4532925" y="3573016"/>
          <a:ext cx="4337472" cy="3014308"/>
        </p:xfrm>
        <a:graphic>
          <a:graphicData uri="http://schemas.openxmlformats.org/presentationml/2006/ole">
            <p:oleObj name="oleObj" r:id="rId10" imgW="5276215" imgH="3667125" progId="MSGraph.Chart.8">
              <p:embed/>
              <p:pic>
                <p:nvPicPr>
                  <p:cNvPr id="18" name=""/>
                  <p:cNvPicPr/>
                  <p:nvPr/>
                </p:nvPicPr>
                <p:blipFill>
                  <a:blip r:embed="rId9"/>
                  <a:stretch/>
                </p:blipFill>
                <p:spPr bwMode="auto">
                  <a:xfrm>
                    <a:off x="4532925" y="3573016"/>
                    <a:ext cx="4337472" cy="3014308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19" name="Прямоугольник 18"/>
          <p:cNvSpPr/>
          <p:nvPr/>
        </p:nvSpPr>
        <p:spPr bwMode="auto">
          <a:xfrm>
            <a:off x="77955" y="53732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latin typeface="Georgia"/>
              </a:rPr>
              <a:t>Анкетирование родителей «Патриотическое воспитание ребенка в семье и детском саду»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860032" y="1728396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latin typeface="Georgia"/>
              </a:rPr>
              <a:t>Разработка плана </a:t>
            </a:r>
            <a:r>
              <a:rPr lang="ru-RU" b="1">
                <a:latin typeface="Georgia"/>
              </a:rPr>
              <a:t>работы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3150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3419872" y="1649766"/>
            <a:ext cx="3147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  <a:latin typeface="Georgia"/>
              </a:rPr>
              <a:t>Основной этап</a:t>
            </a:r>
            <a:endParaRPr lang="ru-RU" sz="2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 scaled="1"/>
              </a:gradFill>
              <a:latin typeface="Georgia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735230" y="332656"/>
            <a:ext cx="2900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u="sng">
                <a:latin typeface="Georgia"/>
              </a:rPr>
              <a:t>Октябрь</a:t>
            </a:r>
            <a:endParaRPr/>
          </a:p>
          <a:p>
            <a:pPr algn="ctr">
              <a:defRPr/>
            </a:pPr>
            <a:r>
              <a:rPr lang="ru-RU">
                <a:latin typeface="Georgia"/>
              </a:rPr>
              <a:t>тема месяца</a:t>
            </a:r>
            <a:endParaRPr/>
          </a:p>
          <a:p>
            <a:pPr algn="ctr">
              <a:defRPr/>
            </a:pPr>
            <a:r>
              <a:rPr lang="ru-RU" i="1">
                <a:latin typeface="Georgia"/>
              </a:rPr>
              <a:t> «Самая узкая улица Васильевского острова»</a:t>
            </a:r>
            <a:endParaRPr lang="ru-RU" i="1">
              <a:latin typeface="Georgia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109220" y="349036"/>
            <a:ext cx="2900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u="sng">
                <a:latin typeface="Georgia"/>
              </a:rPr>
              <a:t>Ноябрь</a:t>
            </a:r>
            <a:endParaRPr/>
          </a:p>
          <a:p>
            <a:pPr algn="ctr">
              <a:defRPr/>
            </a:pPr>
            <a:r>
              <a:rPr lang="ru-RU">
                <a:latin typeface="Georgia"/>
              </a:rPr>
              <a:t>тема месяца</a:t>
            </a:r>
            <a:endParaRPr/>
          </a:p>
          <a:p>
            <a:pPr algn="ctr">
              <a:defRPr/>
            </a:pPr>
            <a:r>
              <a:rPr lang="ru-RU" i="1">
                <a:latin typeface="Georgia"/>
              </a:rPr>
              <a:t> «Самый маленький двор - колодец»</a:t>
            </a:r>
            <a:endParaRPr lang="ru-RU" i="1">
              <a:latin typeface="Georgia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01105" y="3901604"/>
            <a:ext cx="2968868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latin typeface="Georgia"/>
              </a:rPr>
              <a:t>Улица Репина</a:t>
            </a:r>
            <a:r>
              <a:rPr lang="ru-RU" sz="1600">
                <a:latin typeface="Georgia"/>
              </a:rPr>
              <a:t> — улица Санкт-Петербурга, находится между 1-й и 2-й линиями Васильевского острова. Проходит от </a:t>
            </a:r>
            <a:r>
              <a:rPr lang="ru-RU" sz="1600">
                <a:latin typeface="Georgia"/>
              </a:rPr>
              <a:t>Румянцевского</a:t>
            </a:r>
            <a:r>
              <a:rPr lang="ru-RU" sz="1600">
                <a:latin typeface="Georgia"/>
              </a:rPr>
              <a:t> сада до Среднего проспекта, пересекая Большой проспект.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1206" y="1578830"/>
            <a:ext cx="3268666" cy="20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35896" y="3068960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 bwMode="auto">
          <a:xfrm>
            <a:off x="6109220" y="4149079"/>
            <a:ext cx="3008362" cy="25545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latin typeface="Georgia"/>
              </a:rPr>
              <a:t>Самый маленький двор-колодец на Васильевском острове</a:t>
            </a:r>
            <a:r>
              <a:rPr lang="ru-RU" sz="1600">
                <a:latin typeface="Georgia"/>
              </a:rPr>
              <a:t> называется </a:t>
            </a:r>
            <a:r>
              <a:rPr lang="ru-RU" sz="1600" b="1">
                <a:latin typeface="Georgia"/>
              </a:rPr>
              <a:t>«Двор духов»</a:t>
            </a:r>
            <a:r>
              <a:rPr lang="ru-RU" sz="1600">
                <a:latin typeface="Georgia"/>
              </a:rPr>
              <a:t>. Его размер составляет всего 1,5 на 2 метра. </a:t>
            </a:r>
            <a:endParaRPr lang="ru-RU" sz="1600">
              <a:latin typeface="Georgia"/>
            </a:endParaRPr>
          </a:p>
          <a:p>
            <a:pPr algn="ctr">
              <a:defRPr/>
            </a:pPr>
            <a:r>
              <a:rPr lang="ru-RU" sz="1600">
                <a:latin typeface="Georgia"/>
              </a:rPr>
              <a:t>Адрес</a:t>
            </a:r>
            <a:r>
              <a:rPr lang="ru-RU" sz="1600">
                <a:latin typeface="Georgia"/>
              </a:rPr>
              <a:t>: 4-я линия Васильевского острова, дом 5.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732240" y="1518227"/>
            <a:ext cx="2088232" cy="2611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21566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899592" y="346135"/>
            <a:ext cx="2934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u="sng">
                <a:latin typeface="Georgia"/>
              </a:rPr>
              <a:t>Декабрь</a:t>
            </a:r>
            <a:endParaRPr lang="ru-RU" u="sng">
              <a:latin typeface="Georgia"/>
            </a:endParaRPr>
          </a:p>
          <a:p>
            <a:pPr algn="ctr">
              <a:defRPr/>
            </a:pPr>
            <a:r>
              <a:rPr lang="ru-RU">
                <a:latin typeface="Georgia"/>
              </a:rPr>
              <a:t>тема месяца</a:t>
            </a:r>
            <a:endParaRPr/>
          </a:p>
          <a:p>
            <a:pPr algn="ctr">
              <a:defRPr/>
            </a:pPr>
            <a:r>
              <a:rPr lang="ru-RU" i="1">
                <a:latin typeface="Georgia"/>
              </a:rPr>
              <a:t> «</a:t>
            </a:r>
            <a:r>
              <a:rPr lang="ru-RU" i="1"/>
              <a:t>Особняк Брусницыных – архитектурный памятник середины 19 в.</a:t>
            </a:r>
            <a:r>
              <a:rPr lang="ru-RU" i="1">
                <a:latin typeface="Georgia"/>
              </a:rPr>
              <a:t>»</a:t>
            </a:r>
            <a:endParaRPr lang="ru-RU" i="1">
              <a:latin typeface="Georgia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652120" y="346135"/>
            <a:ext cx="2900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u="sng">
                <a:latin typeface="Georgia"/>
              </a:rPr>
              <a:t>Январь</a:t>
            </a:r>
            <a:endParaRPr/>
          </a:p>
          <a:p>
            <a:pPr algn="ctr">
              <a:defRPr/>
            </a:pPr>
            <a:r>
              <a:rPr lang="ru-RU">
                <a:latin typeface="Georgia"/>
              </a:rPr>
              <a:t>тема месяца</a:t>
            </a:r>
            <a:endParaRPr/>
          </a:p>
          <a:p>
            <a:pPr algn="ctr">
              <a:defRPr/>
            </a:pPr>
            <a:r>
              <a:rPr lang="ru-RU" i="1">
                <a:latin typeface="Georgia"/>
              </a:rPr>
              <a:t> «</a:t>
            </a:r>
            <a:r>
              <a:rPr lang="ru-RU" i="1"/>
              <a:t>Башня грифонов</a:t>
            </a:r>
            <a:r>
              <a:rPr lang="ru-RU" i="1">
                <a:latin typeface="Georgia"/>
              </a:rPr>
              <a:t>»</a:t>
            </a:r>
            <a:endParaRPr lang="ru-RU" i="1"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11560" y="4583162"/>
            <a:ext cx="2952328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latin typeface="Georgia"/>
              </a:rPr>
              <a:t>Особняк Брусницыных — заброшенный дворец купцов братьев Брусницыных на Васильевском острове Санкт-Петербурга по адресу: Кожевенная линия, дом 27.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 l="0" t="23774" r="0" b="0"/>
          <a:stretch/>
        </p:blipFill>
        <p:spPr bwMode="auto">
          <a:xfrm>
            <a:off x="3775530" y="3429000"/>
            <a:ext cx="226468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0" t="0" r="18146" b="0"/>
          <a:stretch/>
        </p:blipFill>
        <p:spPr bwMode="auto">
          <a:xfrm>
            <a:off x="474944" y="1964928"/>
            <a:ext cx="3214704" cy="2618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 bwMode="auto">
          <a:xfrm>
            <a:off x="6084168" y="3394494"/>
            <a:ext cx="2924271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>
                <a:latin typeface="Georgia"/>
              </a:rPr>
              <a:t>«Башня грифонов» </a:t>
            </a:r>
            <a:endParaRPr lang="ru-RU" sz="1400">
              <a:latin typeface="Georgia"/>
            </a:endParaRPr>
          </a:p>
          <a:p>
            <a:pPr algn="ctr">
              <a:defRPr/>
            </a:pPr>
            <a:r>
              <a:rPr lang="ru-RU" sz="1400">
                <a:latin typeface="Georgia"/>
              </a:rPr>
              <a:t>(</a:t>
            </a:r>
            <a:r>
              <a:rPr lang="ru-RU" sz="1400">
                <a:latin typeface="Georgia"/>
              </a:rPr>
              <a:t>она же Цифровая Башня и Башня Одинокого Оптимиста) — остаток кирпичной трубы котельной, расположенный на 7-й линии Васильевского острова во дворе одной из старейших аптек Санкт-Петербурга (дом №18), с 1858 года принадлежавшей Вильгельму </a:t>
            </a:r>
            <a:r>
              <a:rPr lang="ru-RU" sz="1400">
                <a:latin typeface="Georgia"/>
              </a:rPr>
              <a:t>Пелю</a:t>
            </a:r>
            <a:r>
              <a:rPr lang="ru-RU" sz="1400">
                <a:latin typeface="Georgia"/>
              </a:rPr>
              <a:t> (1820–1903) и его сыновьям. 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913963" y="1412776"/>
            <a:ext cx="2619113" cy="173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67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899592" y="346135"/>
            <a:ext cx="2934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u="sng">
                <a:latin typeface="Georgia"/>
              </a:rPr>
              <a:t>Февраль</a:t>
            </a:r>
            <a:endParaRPr lang="ru-RU" u="sng">
              <a:latin typeface="Georgia"/>
            </a:endParaRPr>
          </a:p>
          <a:p>
            <a:pPr algn="ctr">
              <a:defRPr/>
            </a:pPr>
            <a:r>
              <a:rPr lang="ru-RU">
                <a:latin typeface="Georgia"/>
              </a:rPr>
              <a:t>тема месяца</a:t>
            </a:r>
            <a:endParaRPr/>
          </a:p>
          <a:p>
            <a:pPr algn="ctr">
              <a:defRPr/>
            </a:pPr>
            <a:r>
              <a:rPr lang="ru-RU" i="1">
                <a:latin typeface="Georgia"/>
              </a:rPr>
              <a:t> «Египетские сфинксы»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469335" y="342541"/>
            <a:ext cx="2934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u="sng">
                <a:latin typeface="Georgia"/>
              </a:rPr>
              <a:t>Март</a:t>
            </a:r>
            <a:endParaRPr lang="ru-RU" u="sng">
              <a:latin typeface="Georgia"/>
            </a:endParaRPr>
          </a:p>
          <a:p>
            <a:pPr algn="ctr">
              <a:defRPr/>
            </a:pPr>
            <a:r>
              <a:rPr lang="ru-RU">
                <a:latin typeface="Georgia"/>
              </a:rPr>
              <a:t>тема месяца</a:t>
            </a:r>
            <a:endParaRPr/>
          </a:p>
          <a:p>
            <a:pPr algn="ctr">
              <a:defRPr/>
            </a:pPr>
            <a:r>
              <a:rPr lang="ru-RU" i="1">
                <a:latin typeface="Georgia"/>
              </a:rPr>
              <a:t> «</a:t>
            </a:r>
            <a:r>
              <a:rPr lang="ru-RU" i="1"/>
              <a:t>Рекламная вывеска 19 в</a:t>
            </a:r>
            <a:r>
              <a:rPr lang="ru-RU" i="1"/>
              <a:t>.</a:t>
            </a:r>
            <a:r>
              <a:rPr lang="ru-RU" i="1">
                <a:latin typeface="Georgia"/>
              </a:rPr>
              <a:t>»</a:t>
            </a:r>
            <a:endParaRPr lang="ru-RU" i="1">
              <a:latin typeface="Georgia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56302" y="4077072"/>
            <a:ext cx="3024336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latin typeface="Georgia"/>
              </a:rPr>
              <a:t>Египетские сфинксы на Университетской набережной в Санкт-Петербурге — это два фигуры с телом льва и лицом человека. Возраст статуй составляет более трёх тысячелетий.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5536" y="1340768"/>
            <a:ext cx="3287349" cy="246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 bwMode="auto">
          <a:xfrm>
            <a:off x="5868144" y="4044597"/>
            <a:ext cx="3135114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/>
              <a:t>Историческая вывеска на </a:t>
            </a:r>
            <a:r>
              <a:rPr lang="ru-RU"/>
              <a:t>фасаде дома </a:t>
            </a:r>
            <a:r>
              <a:rPr lang="ru-RU"/>
              <a:t>Гилмора</a:t>
            </a:r>
            <a:r>
              <a:rPr lang="ru-RU"/>
              <a:t> на 4-й линии Васильевского </a:t>
            </a:r>
            <a:r>
              <a:rPr lang="ru-RU"/>
              <a:t>острова</a:t>
            </a: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261361" y="1265871"/>
            <a:ext cx="3347863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437211" y="3574913"/>
            <a:ext cx="2272309" cy="301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r7-office/2024.3.2.622</Application>
  <DocSecurity>0</DocSecurity>
  <PresentationFormat>Экран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ГГВ</dc:creator>
  <cp:keywords/>
  <dc:description/>
  <dc:identifier/>
  <dc:language/>
  <cp:lastModifiedBy>Аноним</cp:lastModifiedBy>
  <cp:revision>28</cp:revision>
  <dcterms:created xsi:type="dcterms:W3CDTF">2025-01-18T08:38:24Z</dcterms:created>
  <dcterms:modified xsi:type="dcterms:W3CDTF">2025-01-28T19:22:28Z</dcterms:modified>
  <cp:category/>
  <cp:contentStatus/>
  <cp:version/>
</cp:coreProperties>
</file>