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2" r:id="rId5"/>
    <p:sldId id="260" r:id="rId6"/>
    <p:sldId id="268" r:id="rId7"/>
    <p:sldId id="263" r:id="rId8"/>
    <p:sldId id="264" r:id="rId9"/>
    <p:sldId id="265" r:id="rId10"/>
    <p:sldId id="267" r:id="rId11"/>
    <p:sldId id="266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AFE9E-E646-448E-9388-1AB5EC699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C9DC5F-2E59-4C33-B94B-AC2567C38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6C2926-40E3-4DF3-9202-1E23ADD8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186F05-2576-41D5-8476-D5B7AC415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08E613-FC69-4F69-81F5-B10D45C9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41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20809-A64C-44B6-9665-08D49A93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6EDDD-E2ED-46ED-BE18-7DB2CCA5F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06BB06-E51F-4D64-B6C2-73E304CB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B7722A-FB2B-4FE4-95E8-524774B7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A4F15-27B0-411F-9925-BF672E56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90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04E118-57C0-4ADB-AD3D-A9113F38D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1F7F6E-458E-4DF4-8DA2-9E980E7E2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664BFB-E566-4DDE-AF9F-3C48FC26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5E8F66-E8EB-47B4-8AE8-BF0F5668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04939-3BFD-46DD-92CD-CA136723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52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E3A09-6A55-4B53-B69E-D2FBFFB1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062C3-3C40-4B64-B9D2-C82FE844A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C3F20-23EE-4B98-9CFB-EF1DBB7D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91309-92E1-4809-92B7-DA208080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6EA222-314E-4373-A0CB-1BEE3EBF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9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8EE71-E474-4061-BE51-76B0EBB4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7B7033-1A95-4C5E-9FC6-3896A1A1A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A43108-12A4-44B9-A1FF-FA03B06A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54BD12-FFFA-4B42-9EDA-D12544CF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698039-0426-4A8A-AF64-D47861C9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1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E1CB2-41E5-4444-9970-494B4A5C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29AD4-C243-4F74-86BA-FA6FEC872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E6717A-B13D-4D50-8E40-01339E554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9B2091-ECFF-4502-9B06-B1898788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BCF982-2C7F-4B2E-80ED-B03B6F2F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83542-F4C0-4036-B812-6D6177D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0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4090-BC39-4CE4-A808-68649E0E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7CD476-AF23-451C-924D-B74DC62B9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F0669-3DCA-4822-8EA1-C488B7634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29B472-F639-42B0-8321-635F92F16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6C4AB9-466F-4624-8A3C-70FE0D804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DDB682-4F95-4F9F-B686-21EDF33E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3C00-2402-4E25-9452-5C722423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5BFB50-BC04-40E8-AFC7-33525E25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9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EA38C-F6C7-4833-9722-42F89F99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AEDBC9-811E-4550-A307-74B8F6B6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B2A81F-BD14-48CD-A619-3B03D6A2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398E38-E345-411A-8643-4E665525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1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F594B0-59DC-4134-BEBA-2AD8B37C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DF3464-153C-4E8E-9C4A-35B7185A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855DE9-BA00-4253-87A6-0E4375A8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0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BE50A-474A-4CDD-B32D-481BFBDB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04B37-6DEE-415C-A6E6-A801E6C7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A68621-561C-443F-A9FE-7DF99E24D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67182-322D-47E6-ACB6-979BEB3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6BF25E-F717-4F57-9150-9CE204A4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37A7D8-E500-40BF-ADEC-9AB78B3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2783E-068A-44B3-B0EE-57360C1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F3EAB-41D1-47AF-BC0B-024E87FFF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2DDAC-E0C4-4182-BA09-B9A570F79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12C0C7-4F3E-414D-AE0C-6D42846F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75DD5-BD41-410D-B79E-2E7FBCA5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EA23BB-499F-4380-870F-36B73120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9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76409-530C-414A-A644-0BB8F527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7783E-6A9A-4335-BAA8-6F1B8C736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5DCE0-2606-4E03-A62D-AE4AA147C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E441D-EA03-406D-8B3F-4FD943363AB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90D1F-418A-4050-9FB6-D6E1C3DCE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9212BC-471E-45E3-AD9B-FFF77A6B7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6FC6-457C-4608-964E-C0EFD9C5B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7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AFD3F5-416E-4285-A1DC-8541A1DC6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E57F9D-6F56-4803-B193-1D749EDC28E9}"/>
              </a:ext>
            </a:extLst>
          </p:cNvPr>
          <p:cNvSpPr/>
          <p:nvPr/>
        </p:nvSpPr>
        <p:spPr>
          <a:xfrm>
            <a:off x="1315184" y="489704"/>
            <a:ext cx="4594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highlight>
                  <a:srgbClr val="FFFF00"/>
                </a:highlight>
              </a:rPr>
              <a:t>Степь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E57F9D-6F56-4803-B193-1D749EDC28E9}"/>
              </a:ext>
            </a:extLst>
          </p:cNvPr>
          <p:cNvSpPr/>
          <p:nvPr/>
        </p:nvSpPr>
        <p:spPr>
          <a:xfrm>
            <a:off x="4734962" y="5114515"/>
            <a:ext cx="7564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highlight>
                  <a:srgbClr val="FFFF00"/>
                </a:highlight>
              </a:rPr>
              <a:t>Сумрякова</a:t>
            </a:r>
            <a:r>
              <a:rPr lang="ru-RU" sz="4000" dirty="0" smtClean="0">
                <a:highlight>
                  <a:srgbClr val="FFFF00"/>
                </a:highlight>
              </a:rPr>
              <a:t> Надежда Васильевна</a:t>
            </a:r>
            <a:r>
              <a:rPr lang="ru-RU" sz="4000" dirty="0">
                <a:highlight>
                  <a:srgbClr val="FFFF00"/>
                </a:highlight>
              </a:rPr>
              <a:t>,</a:t>
            </a:r>
            <a:r>
              <a:rPr lang="ru-RU" sz="4000" dirty="0" smtClean="0">
                <a:highlight>
                  <a:srgbClr val="FFFF00"/>
                </a:highlight>
              </a:rPr>
              <a:t> </a:t>
            </a:r>
          </a:p>
          <a:p>
            <a:r>
              <a:rPr lang="ru-RU" sz="4000" dirty="0" smtClean="0">
                <a:highlight>
                  <a:srgbClr val="FFFF00"/>
                </a:highlight>
              </a:rPr>
              <a:t>Воспитатель ГБДОУ № 33</a:t>
            </a:r>
            <a:endParaRPr lang="ru-RU" sz="4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716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E9308-1C60-4D32-8CA3-08E2F005F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1" y="270511"/>
            <a:ext cx="4042920" cy="151681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Решение экологических проблем в степи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367299-1093-47D4-B472-AB8CB01BC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8610" y="1291590"/>
            <a:ext cx="4463415" cy="4577398"/>
          </a:xfrm>
        </p:spPr>
        <p:txBody>
          <a:bodyPr/>
          <a:lstStyle/>
          <a:p>
            <a:r>
              <a:rPr lang="ru-RU" dirty="0"/>
              <a:t> 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9078D9-ACDF-41E3-BD61-C70E90458F2A}"/>
              </a:ext>
            </a:extLst>
          </p:cNvPr>
          <p:cNvSpPr/>
          <p:nvPr/>
        </p:nvSpPr>
        <p:spPr>
          <a:xfrm>
            <a:off x="182880" y="2057401"/>
            <a:ext cx="4168651" cy="1200329"/>
          </a:xfrm>
          <a:prstGeom prst="rect">
            <a:avLst/>
          </a:prstGeo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Для орошения  степных полей люди строят искусственные водохранилища:</a:t>
            </a:r>
          </a:p>
          <a:p>
            <a:r>
              <a:rPr lang="ru-RU" dirty="0">
                <a:latin typeface="Arial" panose="020B0604020202020204" pitchFamily="34" charset="0"/>
              </a:rPr>
              <a:t>Это Цимлянское водохранилище</a:t>
            </a:r>
            <a:endParaRPr lang="ru-RU" dirty="0"/>
          </a:p>
        </p:txBody>
      </p:sp>
      <p:pic>
        <p:nvPicPr>
          <p:cNvPr id="8" name="Объект 9">
            <a:extLst>
              <a:ext uri="{FF2B5EF4-FFF2-40B4-BE49-F238E27FC236}">
                <a16:creationId xmlns:a16="http://schemas.microsoft.com/office/drawing/2014/main" id="{0314ED67-CAF1-4CA2-A76B-D81AAF455C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01" y="270511"/>
            <a:ext cx="3355100" cy="2850753"/>
          </a:xfrm>
          <a:prstGeom prst="rect">
            <a:avLst/>
          </a:prstGeom>
        </p:spPr>
      </p:pic>
      <p:pic>
        <p:nvPicPr>
          <p:cNvPr id="9" name="Объект 12">
            <a:extLst>
              <a:ext uri="{FF2B5EF4-FFF2-40B4-BE49-F238E27FC236}">
                <a16:creationId xmlns:a16="http://schemas.microsoft.com/office/drawing/2014/main" id="{8071B346-172E-463F-AC94-225D76738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7" y="3527804"/>
            <a:ext cx="4287678" cy="2774791"/>
          </a:xfrm>
          <a:prstGeom prst="rect">
            <a:avLst/>
          </a:prstGeom>
        </p:spPr>
      </p:pic>
      <p:pic>
        <p:nvPicPr>
          <p:cNvPr id="11" name="Объект 15">
            <a:extLst>
              <a:ext uri="{FF2B5EF4-FFF2-40B4-BE49-F238E27FC236}">
                <a16:creationId xmlns:a16="http://schemas.microsoft.com/office/drawing/2014/main" id="{0AEFB2B1-7311-42E8-BED4-7B3FD61B1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73" y="1484855"/>
            <a:ext cx="3538455" cy="2850753"/>
          </a:xfrm>
          <a:prstGeom prst="rect">
            <a:avLst/>
          </a:prstGeom>
        </p:spPr>
      </p:pic>
      <p:pic>
        <p:nvPicPr>
          <p:cNvPr id="13" name="Объект 7">
            <a:extLst>
              <a:ext uri="{FF2B5EF4-FFF2-40B4-BE49-F238E27FC236}">
                <a16:creationId xmlns:a16="http://schemas.microsoft.com/office/drawing/2014/main" id="{966F3557-FBFA-4638-A5BF-0B5DA4F56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90" y="3418913"/>
            <a:ext cx="3322238" cy="3097541"/>
          </a:xfr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2EBA411-3AB8-4E0B-B40E-ABFAD4E8398B}"/>
              </a:ext>
            </a:extLst>
          </p:cNvPr>
          <p:cNvSpPr/>
          <p:nvPr/>
        </p:nvSpPr>
        <p:spPr>
          <a:xfrm rot="10800000" flipV="1">
            <a:off x="3790335" y="221637"/>
            <a:ext cx="4221220" cy="923330"/>
          </a:xfrm>
          <a:prstGeom prst="rect">
            <a:avLst/>
          </a:prstGeo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Для полива полей используют также специальные дождевальные установки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82345B-37F2-4BD0-8C33-C174D284ECD0}"/>
              </a:ext>
            </a:extLst>
          </p:cNvPr>
          <p:cNvSpPr/>
          <p:nvPr/>
        </p:nvSpPr>
        <p:spPr>
          <a:xfrm>
            <a:off x="4689598" y="4675496"/>
            <a:ext cx="3695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Чтобы удержать воду в степи, сажают лесозащитные полосы из берез, тополей и других деревьев.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13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4C4AB-2F74-4D30-9DC8-76E2AE54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7170"/>
            <a:ext cx="11776587" cy="617220"/>
          </a:xfr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dirty="0"/>
              <a:t>Загадки  и игры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46C7A5-4D7E-4234-B096-3C11690D7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987425"/>
            <a:ext cx="4429125" cy="5161915"/>
          </a:xfrm>
        </p:spPr>
        <p:txBody>
          <a:bodyPr/>
          <a:lstStyle/>
          <a:p>
            <a:r>
              <a:rPr lang="ru-RU" sz="2400" dirty="0"/>
              <a:t>1.Ровная, безлесная,</a:t>
            </a:r>
          </a:p>
          <a:p>
            <a:r>
              <a:rPr lang="ru-RU" sz="2400" dirty="0"/>
              <a:t>И все же интересная. </a:t>
            </a:r>
            <a:r>
              <a:rPr lang="ru-RU" sz="2400" b="1" dirty="0"/>
              <a:t>(Степь.)</a:t>
            </a:r>
          </a:p>
          <a:p>
            <a:r>
              <a:rPr lang="ru-RU" sz="2400" dirty="0"/>
              <a:t>2.Жаркий ветер</a:t>
            </a:r>
          </a:p>
          <a:p>
            <a:r>
              <a:rPr lang="ru-RU" sz="2400" dirty="0"/>
              <a:t>Все иссушает,</a:t>
            </a:r>
          </a:p>
          <a:p>
            <a:r>
              <a:rPr lang="ru-RU" sz="2400" dirty="0"/>
              <a:t>Но знают дети,</a:t>
            </a:r>
          </a:p>
          <a:p>
            <a:r>
              <a:rPr lang="ru-RU" sz="2400" dirty="0"/>
              <a:t>Что его побеждает. </a:t>
            </a:r>
            <a:r>
              <a:rPr lang="ru-RU" sz="2400" b="1" dirty="0"/>
              <a:t>(Дождь.)</a:t>
            </a:r>
          </a:p>
          <a:p>
            <a:r>
              <a:rPr lang="ru-RU" sz="2400" dirty="0"/>
              <a:t>3.Она, как море без конца и края.</a:t>
            </a:r>
          </a:p>
          <a:p>
            <a:r>
              <a:rPr lang="ru-RU" sz="2400" dirty="0"/>
              <a:t>Ковыль колышется седой.</a:t>
            </a:r>
          </a:p>
          <a:p>
            <a:r>
              <a:rPr lang="ru-RU" sz="2400" dirty="0"/>
              <a:t>И снег здесь редко выпадает</a:t>
            </a:r>
          </a:p>
          <a:p>
            <a:r>
              <a:rPr lang="ru-RU" sz="2400" dirty="0"/>
              <a:t>Даже короткою зимой. </a:t>
            </a:r>
            <a:r>
              <a:rPr lang="ru-RU" sz="2400" b="1" dirty="0"/>
              <a:t>(Степь.)</a:t>
            </a:r>
          </a:p>
          <a:p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920DE614-4A1F-40D0-A6EA-A8311359F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0" y="217170"/>
            <a:ext cx="6440488" cy="626363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Назовите четвертое лишнее слово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r>
              <a:rPr lang="ru-RU" sz="2400" dirty="0"/>
              <a:t>Дождь, ливень, изморозь, засуха; Хвойные леса, тундра, тайга, лесостепь; Весенний ветер, осенний ветер, суховей, влажный ветер.</a:t>
            </a:r>
          </a:p>
          <a:p>
            <a:r>
              <a:rPr lang="ru-RU" dirty="0">
                <a:solidFill>
                  <a:srgbClr val="FF0000"/>
                </a:solidFill>
              </a:rPr>
              <a:t> Хлопните в ладоши, услышав слово, подходящее степи. Объясните выбор каждого слова.</a:t>
            </a:r>
          </a:p>
          <a:p>
            <a:r>
              <a:rPr lang="ru-RU" sz="2600" dirty="0">
                <a:solidFill>
                  <a:srgbClr val="FF0000"/>
                </a:solidFill>
              </a:rPr>
              <a:t>Словарь: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600" dirty="0"/>
              <a:t>ровная, гористая, холмистая, покрытая лесами, покрытая травами, суховей, дождь, засуха, короткая зима, короткое холодное лето, жаркое долгое лето, распаханная под поля, земля бескрайняя, узкая, болотистая, сухая.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10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FBD364-2212-482B-892B-5DB82BF2CF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-102870" y="0"/>
            <a:ext cx="12294870" cy="685800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9AA9E0-2654-4C07-9935-15383523BCCC}"/>
              </a:ext>
            </a:extLst>
          </p:cNvPr>
          <p:cNvSpPr/>
          <p:nvPr/>
        </p:nvSpPr>
        <p:spPr>
          <a:xfrm>
            <a:off x="720090" y="868680"/>
            <a:ext cx="6595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highlight>
                  <a:srgbClr val="FFFF00"/>
                </a:highlight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63033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188DE7-01FF-4344-B3C0-91BFE7BBF6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341497" y="196300"/>
            <a:ext cx="7654290" cy="64654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546405F-78E3-417A-AD7C-108757374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190" y="377190"/>
            <a:ext cx="3646170" cy="5800408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Какая ширь здесь и приволье.</a:t>
            </a:r>
            <a:br>
              <a:rPr lang="ru-RU" sz="2000" dirty="0"/>
            </a:br>
            <a:r>
              <a:rPr lang="ru-RU" sz="2000" dirty="0"/>
              <a:t>Куда ни глянь – полей раздолье!</a:t>
            </a:r>
            <a:br>
              <a:rPr lang="ru-RU" sz="2000" dirty="0"/>
            </a:br>
            <a:r>
              <a:rPr lang="ru-RU" sz="2000" dirty="0"/>
              <a:t>Лежит ковер из трав, цветов.</a:t>
            </a:r>
            <a:br>
              <a:rPr lang="ru-RU" sz="2000" dirty="0"/>
            </a:br>
            <a:r>
              <a:rPr lang="ru-RU" sz="2000" dirty="0"/>
              <a:t>Здесь простор ветрам и птицам,</a:t>
            </a:r>
            <a:br>
              <a:rPr lang="ru-RU" sz="2000" dirty="0"/>
            </a:br>
            <a:r>
              <a:rPr lang="ru-RU" sz="2000" dirty="0"/>
              <a:t>Грызунам, волкам, лисицам.</a:t>
            </a:r>
            <a:br>
              <a:rPr lang="ru-RU" sz="2000" dirty="0"/>
            </a:br>
            <a:r>
              <a:rPr lang="ru-RU" sz="2000" dirty="0"/>
              <a:t>Здесь ветры любят песни петь,</a:t>
            </a:r>
            <a:br>
              <a:rPr lang="ru-RU" sz="2000" dirty="0"/>
            </a:br>
            <a:r>
              <a:rPr lang="ru-RU" sz="2000" dirty="0"/>
              <a:t>А зовется это……</a:t>
            </a:r>
            <a:r>
              <a:rPr lang="ru-RU" sz="2000" dirty="0">
                <a:solidFill>
                  <a:srgbClr val="FF0000"/>
                </a:solidFill>
              </a:rPr>
              <a:t>степь.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dirty="0"/>
              <a:t>Степи — безлесные, равнинные пространства, покрытые травами. Они занимают южную часть Восточно-Европейской и Западно-Сибирской равнин, протянулись полосой от западных границ России до Алтайских гор.</a:t>
            </a: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A01866-C320-4F48-9F11-FBC927CEE925}"/>
              </a:ext>
            </a:extLst>
          </p:cNvPr>
          <p:cNvSpPr/>
          <p:nvPr/>
        </p:nvSpPr>
        <p:spPr>
          <a:xfrm>
            <a:off x="4583430" y="377190"/>
            <a:ext cx="5646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highlight>
                  <a:srgbClr val="FFFF00"/>
                </a:highlight>
              </a:rPr>
              <a:t>Степь какая?</a:t>
            </a:r>
          </a:p>
          <a:p>
            <a:r>
              <a:rPr lang="ru-RU" sz="2400" dirty="0">
                <a:highlight>
                  <a:srgbClr val="FFFF00"/>
                </a:highlight>
              </a:rPr>
              <a:t>Бесконечная, просторная, широкая. Словно нет ей ни конца, ни края! </a:t>
            </a:r>
          </a:p>
        </p:txBody>
      </p:sp>
    </p:spTree>
    <p:extLst>
      <p:ext uri="{BB962C8B-B14F-4D97-AF65-F5344CB8AC3E}">
        <p14:creationId xmlns:p14="http://schemas.microsoft.com/office/powerpoint/2010/main" val="421363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BF02AC50-A9BB-4D54-9E31-66537C2D4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06A6B3-751F-4548-81D0-1A4E272022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8326" b="5896"/>
          <a:stretch/>
        </p:blipFill>
        <p:spPr>
          <a:xfrm>
            <a:off x="114300" y="2877979"/>
            <a:ext cx="6015990" cy="3811588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213180-B402-408F-9F75-373E8BAC586C}"/>
              </a:ext>
            </a:extLst>
          </p:cNvPr>
          <p:cNvSpPr/>
          <p:nvPr/>
        </p:nvSpPr>
        <p:spPr>
          <a:xfrm flipH="1">
            <a:off x="514350" y="398124"/>
            <a:ext cx="4137660" cy="830997"/>
          </a:xfrm>
          <a:prstGeom prst="rect">
            <a:avLst/>
          </a:prstGeo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4800" dirty="0"/>
              <a:t>Зима в степи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4314E1-D139-439D-87EA-1A4E3AE2D6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7007" b="5826"/>
          <a:stretch/>
        </p:blipFill>
        <p:spPr>
          <a:xfrm>
            <a:off x="6240780" y="398124"/>
            <a:ext cx="5596297" cy="6368437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6EF9BED1-824F-42E4-B40C-8873AB15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22" y="1356852"/>
            <a:ext cx="5596297" cy="123886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</a:rPr>
              <a:t>З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има в зоне степи  короткая, морозная, ветренная и малоснежная. Температура от −20 °C до −35 °C.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2C80C9-5203-4E49-9CC7-1A8355A9ED15}"/>
              </a:ext>
            </a:extLst>
          </p:cNvPr>
          <p:cNvSpPr/>
          <p:nvPr/>
        </p:nvSpPr>
        <p:spPr>
          <a:xfrm>
            <a:off x="6651523" y="663677"/>
            <a:ext cx="3372586" cy="584775"/>
          </a:xfrm>
          <a:prstGeom prst="rect">
            <a:avLst/>
          </a:prstGeo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3200" dirty="0"/>
              <a:t>Метель в степи </a:t>
            </a:r>
          </a:p>
        </p:txBody>
      </p:sp>
    </p:spTree>
    <p:extLst>
      <p:ext uri="{BB962C8B-B14F-4D97-AF65-F5344CB8AC3E}">
        <p14:creationId xmlns:p14="http://schemas.microsoft.com/office/powerpoint/2010/main" val="400279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CADB2-48C9-46B4-8920-455C5542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1" y="166687"/>
            <a:ext cx="3323960" cy="644843"/>
          </a:xfr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dirty="0"/>
              <a:t>Лето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52F52-27E1-4059-A362-672CC9DB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051" y="1097280"/>
            <a:ext cx="3884849" cy="212725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Лето в степях солнечное, жаркое и засушливое.  Температура от +20 °C до +40 °C.  Лето длится долго — четыре-пять месяцев, дождей выпадает немного, а палящие лучи солнца высушивают землю так, что она трескается от зноя. </a:t>
            </a:r>
          </a:p>
          <a:p>
            <a:endParaRPr lang="ru-RU" dirty="0"/>
          </a:p>
        </p:txBody>
      </p:sp>
      <p:pic>
        <p:nvPicPr>
          <p:cNvPr id="16" name="Объект 7">
            <a:extLst>
              <a:ext uri="{FF2B5EF4-FFF2-40B4-BE49-F238E27FC236}">
                <a16:creationId xmlns:a16="http://schemas.microsoft.com/office/drawing/2014/main" id="{28F62C37-60B9-41C5-BEB5-1F06275A32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" y="3006725"/>
            <a:ext cx="5500221" cy="3684588"/>
          </a:xfrm>
          <a:prstGeom prst="rect">
            <a:avLst/>
          </a:prstGeom>
        </p:spPr>
      </p:pic>
      <p:pic>
        <p:nvPicPr>
          <p:cNvPr id="17" name="Объект 13">
            <a:extLst>
              <a:ext uri="{FF2B5EF4-FFF2-40B4-BE49-F238E27FC236}">
                <a16:creationId xmlns:a16="http://schemas.microsoft.com/office/drawing/2014/main" id="{DBEE3004-B092-4395-A540-DCC50BEA87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6"/>
          <a:stretch/>
        </p:blipFill>
        <p:spPr>
          <a:xfrm>
            <a:off x="5673021" y="3613666"/>
            <a:ext cx="6254738" cy="30776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8ED93E-CF13-4B12-945A-3BDFFF8C6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4149090" y="166687"/>
            <a:ext cx="7857859" cy="342717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40F271A-0EF5-4F94-A939-DB477FF42F7B}"/>
              </a:ext>
            </a:extLst>
          </p:cNvPr>
          <p:cNvSpPr/>
          <p:nvPr/>
        </p:nvSpPr>
        <p:spPr>
          <a:xfrm>
            <a:off x="468631" y="3244334"/>
            <a:ext cx="1337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Суховей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C03856A-F1B5-486B-B044-2655354636E6}"/>
              </a:ext>
            </a:extLst>
          </p:cNvPr>
          <p:cNvSpPr/>
          <p:nvPr/>
        </p:nvSpPr>
        <p:spPr>
          <a:xfrm>
            <a:off x="6366510" y="3982998"/>
            <a:ext cx="227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Пыльная буря степи</a:t>
            </a:r>
          </a:p>
        </p:txBody>
      </p:sp>
    </p:spTree>
    <p:extLst>
      <p:ext uri="{BB962C8B-B14F-4D97-AF65-F5344CB8AC3E}">
        <p14:creationId xmlns:p14="http://schemas.microsoft.com/office/powerpoint/2010/main" val="127070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992C296F-EA2C-48D9-B135-A01B7628B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809" y="308610"/>
            <a:ext cx="3817466" cy="3417570"/>
          </a:xfrm>
        </p:spPr>
        <p:txBody>
          <a:bodyPr>
            <a:noAutofit/>
          </a:bodyPr>
          <a:lstStyle/>
          <a:p>
            <a:r>
              <a:rPr lang="ru-RU" sz="2000" dirty="0"/>
              <a:t>На территориях степей находится большое количество чернозема, который образуется из-за сухого климата и высокой температуры. Также в верхних слоях формируется гумус. </a:t>
            </a:r>
          </a:p>
          <a:p>
            <a:r>
              <a:rPr lang="ru-RU" sz="2000" b="1" dirty="0"/>
              <a:t>В степной земле присутствует много магния, кальция и натрия. </a:t>
            </a:r>
            <a:r>
              <a:rPr lang="ru-RU" sz="2000" dirty="0"/>
              <a:t>Из-за чего люди часто начинают здесь сельскохозяйственную деятельность.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BD6AD7-6CF5-4874-92EF-69A0574724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9631"/>
          <a:stretch>
            <a:fillRect/>
          </a:stretch>
        </p:blipFill>
        <p:spPr>
          <a:xfrm>
            <a:off x="4148459" y="141989"/>
            <a:ext cx="7624125" cy="4453718"/>
          </a:xfrm>
        </p:spPr>
      </p:pic>
      <p:pic>
        <p:nvPicPr>
          <p:cNvPr id="14" name="Объект 7">
            <a:extLst>
              <a:ext uri="{FF2B5EF4-FFF2-40B4-BE49-F238E27FC236}">
                <a16:creationId xmlns:a16="http://schemas.microsoft.com/office/drawing/2014/main" id="{6FD5D91E-012C-4B64-9AD5-734E8D80F0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34" y="2622121"/>
            <a:ext cx="3422175" cy="2440184"/>
          </a:xfrm>
          <a:prstGeom prst="rect">
            <a:avLst/>
          </a:prstGeom>
        </p:spPr>
      </p:pic>
      <p:pic>
        <p:nvPicPr>
          <p:cNvPr id="15" name="Объект 9">
            <a:extLst>
              <a:ext uri="{FF2B5EF4-FFF2-40B4-BE49-F238E27FC236}">
                <a16:creationId xmlns:a16="http://schemas.microsoft.com/office/drawing/2014/main" id="{7D954C44-1A24-4E15-9B57-E068696CD6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96" y="3953596"/>
            <a:ext cx="3983284" cy="2783940"/>
          </a:xfrm>
          <a:prstGeom prst="rect">
            <a:avLst/>
          </a:prstGeom>
        </p:spPr>
      </p:pic>
      <p:pic>
        <p:nvPicPr>
          <p:cNvPr id="16" name="Объект 13">
            <a:extLst>
              <a:ext uri="{FF2B5EF4-FFF2-40B4-BE49-F238E27FC236}">
                <a16:creationId xmlns:a16="http://schemas.microsoft.com/office/drawing/2014/main" id="{AB97E6AF-EEAF-4DD0-B5B5-D3858B7EE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3" y="3842213"/>
            <a:ext cx="3152139" cy="295539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858BB6C-BD35-45F8-83AF-3A3928100EE5}"/>
              </a:ext>
            </a:extLst>
          </p:cNvPr>
          <p:cNvSpPr/>
          <p:nvPr/>
        </p:nvSpPr>
        <p:spPr>
          <a:xfrm rot="10800000" flipV="1">
            <a:off x="8083705" y="5238532"/>
            <a:ext cx="390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степи растет большое количество кормовых растений, например, кукуруза, подсолнечник, клевер и т.п. Также здесь встречается много медоносов и лекарственных трав.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15AD932-388A-474D-B9D7-35C375DACC14}"/>
              </a:ext>
            </a:extLst>
          </p:cNvPr>
          <p:cNvSpPr/>
          <p:nvPr/>
        </p:nvSpPr>
        <p:spPr>
          <a:xfrm>
            <a:off x="4834890" y="457200"/>
            <a:ext cx="2640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highlight>
                  <a:srgbClr val="FFFF00"/>
                </a:highlight>
              </a:rPr>
              <a:t>Почва</a:t>
            </a:r>
          </a:p>
        </p:txBody>
      </p:sp>
    </p:spTree>
    <p:extLst>
      <p:ext uri="{BB962C8B-B14F-4D97-AF65-F5344CB8AC3E}">
        <p14:creationId xmlns:p14="http://schemas.microsoft.com/office/powerpoint/2010/main" val="3331091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22EF1F4-B0A7-4459-9DC3-AB1F7F83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023" y="209898"/>
            <a:ext cx="3380734" cy="2088372"/>
          </a:xfr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ru-RU" sz="3600" b="0" dirty="0">
                <a:solidFill>
                  <a:schemeClr val="bg2">
                    <a:lumMod val="10000"/>
                  </a:schemeClr>
                </a:solidFill>
              </a:rPr>
              <a:t>Какой вред приносит засуха посевам?</a:t>
            </a:r>
            <a:endParaRPr lang="ru-R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8" name="Объект 5">
            <a:extLst>
              <a:ext uri="{FF2B5EF4-FFF2-40B4-BE49-F238E27FC236}">
                <a16:creationId xmlns:a16="http://schemas.microsoft.com/office/drawing/2014/main" id="{9A147409-B201-4501-852C-FF7244EBB8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745" y="3017520"/>
            <a:ext cx="3959539" cy="3475355"/>
          </a:xfrm>
        </p:spPr>
      </p:pic>
      <p:sp>
        <p:nvSpPr>
          <p:cNvPr id="19" name="Объект 18">
            <a:extLst>
              <a:ext uri="{FF2B5EF4-FFF2-40B4-BE49-F238E27FC236}">
                <a16:creationId xmlns:a16="http://schemas.microsoft.com/office/drawing/2014/main" id="{84C2155F-E860-4D29-8A2F-16BB84506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5064" y="209898"/>
            <a:ext cx="3959539" cy="616140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Это может быть связано с отсутствием атмосферных осадков (дождя) или с приостановкой движения грунтовых и поверхностных вод.</a:t>
            </a:r>
          </a:p>
          <a:p>
            <a:r>
              <a:rPr lang="ru-RU" dirty="0"/>
              <a:t>Засуха может иметь серьёзные последствия для окружающей среды и жизни людей. Например, она может привести к снижению урожайности, нехватке воды и повышению риска лесных пожаров.</a:t>
            </a:r>
          </a:p>
          <a:p>
            <a:endParaRPr lang="ru-RU" dirty="0"/>
          </a:p>
        </p:txBody>
      </p:sp>
      <p:pic>
        <p:nvPicPr>
          <p:cNvPr id="20" name="Объект 8">
            <a:extLst>
              <a:ext uri="{FF2B5EF4-FFF2-40B4-BE49-F238E27FC236}">
                <a16:creationId xmlns:a16="http://schemas.microsoft.com/office/drawing/2014/main" id="{EE47F59B-C8A6-4354-9C13-9C8F035A8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8" y="2941439"/>
            <a:ext cx="3409631" cy="35514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3A5735-335B-434B-9D15-26F1B94FB451}"/>
              </a:ext>
            </a:extLst>
          </p:cNvPr>
          <p:cNvSpPr/>
          <p:nvPr/>
        </p:nvSpPr>
        <p:spPr>
          <a:xfrm>
            <a:off x="7701911" y="486696"/>
            <a:ext cx="4223066" cy="2246769"/>
          </a:xfrm>
          <a:prstGeom prst="rect">
            <a:avLst/>
          </a:prstGeo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2800" dirty="0">
                <a:highlight>
                  <a:srgbClr val="FFFF00"/>
                </a:highlight>
              </a:rPr>
              <a:t>Засуха</a:t>
            </a:r>
            <a:r>
              <a:rPr lang="ru-RU" sz="2800" dirty="0"/>
              <a:t> — это природное явление, при котором на протяжении длительного промежутка времени не хватает воды.</a:t>
            </a:r>
          </a:p>
        </p:txBody>
      </p:sp>
    </p:spTree>
    <p:extLst>
      <p:ext uri="{BB962C8B-B14F-4D97-AF65-F5344CB8AC3E}">
        <p14:creationId xmlns:p14="http://schemas.microsoft.com/office/powerpoint/2010/main" val="2052136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07A48-816E-4485-8249-FE890B4D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40" y="144104"/>
            <a:ext cx="10818178" cy="708660"/>
          </a:xfrm>
          <a:gradFill>
            <a:gsLst>
              <a:gs pos="37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Растительность степей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AEA323-DC5E-4EF6-8EEE-A68FE5AB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453" y="1231583"/>
            <a:ext cx="2600606" cy="2057400"/>
          </a:xfrm>
        </p:spPr>
        <p:txBody>
          <a:bodyPr>
            <a:normAutofit fontScale="92500"/>
          </a:bodyPr>
          <a:lstStyle/>
          <a:p>
            <a:r>
              <a:rPr lang="ru-RU" b="0" dirty="0"/>
              <a:t>Характерная черта степи-безлесье огромных равнин, покрытых богатой травянистой растительностью. </a:t>
            </a:r>
          </a:p>
        </p:txBody>
      </p:sp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F1BFC580-0B35-4115-A66E-AB19F0A307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78" y="4111941"/>
            <a:ext cx="2600606" cy="2419355"/>
          </a:xfrm>
          <a:gradFill>
            <a:gsLst>
              <a:gs pos="37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FF94ACDC-2936-488C-BFE3-664EBAA0B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9" y="3867862"/>
            <a:ext cx="2847023" cy="2586038"/>
          </a:xfr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5FCE0B-626D-4DFD-986F-ED69B90AC9FF}"/>
              </a:ext>
            </a:extLst>
          </p:cNvPr>
          <p:cNvSpPr/>
          <p:nvPr/>
        </p:nvSpPr>
        <p:spPr>
          <a:xfrm>
            <a:off x="327661" y="3485674"/>
            <a:ext cx="264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</a:rPr>
              <a:t>Ковыль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714F64F-AB75-4853-BBB3-5620EB8F670C}"/>
              </a:ext>
            </a:extLst>
          </p:cNvPr>
          <p:cNvSpPr/>
          <p:nvPr/>
        </p:nvSpPr>
        <p:spPr>
          <a:xfrm>
            <a:off x="3200400" y="3749040"/>
            <a:ext cx="902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</a:rPr>
              <a:t>Типчак</a:t>
            </a:r>
          </a:p>
        </p:txBody>
      </p:sp>
      <p:pic>
        <p:nvPicPr>
          <p:cNvPr id="25" name="Объект 7">
            <a:extLst>
              <a:ext uri="{FF2B5EF4-FFF2-40B4-BE49-F238E27FC236}">
                <a16:creationId xmlns:a16="http://schemas.microsoft.com/office/drawing/2014/main" id="{37B3D1D4-F437-4568-9ABA-85EEED318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6" y="1314926"/>
            <a:ext cx="2779776" cy="20574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5DB14D8-DEEA-4B24-BA10-22AC345EDB67}"/>
              </a:ext>
            </a:extLst>
          </p:cNvPr>
          <p:cNvSpPr/>
          <p:nvPr/>
        </p:nvSpPr>
        <p:spPr>
          <a:xfrm>
            <a:off x="537211" y="881537"/>
            <a:ext cx="1537651" cy="369332"/>
          </a:xfrm>
          <a:prstGeom prst="rect">
            <a:avLst/>
          </a:prstGeo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</a:rPr>
              <a:t>Мятлик</a:t>
            </a:r>
          </a:p>
        </p:txBody>
      </p:sp>
      <p:pic>
        <p:nvPicPr>
          <p:cNvPr id="27" name="Объект 10">
            <a:extLst>
              <a:ext uri="{FF2B5EF4-FFF2-40B4-BE49-F238E27FC236}">
                <a16:creationId xmlns:a16="http://schemas.microsoft.com/office/drawing/2014/main" id="{F9D4068F-FBDE-4A95-BCF1-33233B544D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59" y="3688319"/>
            <a:ext cx="3218910" cy="284297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C3AB4C5-A646-4EFE-B335-44BE93B2B194}"/>
              </a:ext>
            </a:extLst>
          </p:cNvPr>
          <p:cNvSpPr/>
          <p:nvPr/>
        </p:nvSpPr>
        <p:spPr>
          <a:xfrm flipH="1">
            <a:off x="8972549" y="3261440"/>
            <a:ext cx="2891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/>
              <a:t>            </a:t>
            </a:r>
            <a:r>
              <a:rPr lang="ru-RU" b="0" dirty="0">
                <a:solidFill>
                  <a:srgbClr val="FF0000"/>
                </a:solidFill>
              </a:rPr>
              <a:t>Шалфей луговой </a:t>
            </a:r>
          </a:p>
        </p:txBody>
      </p:sp>
      <p:pic>
        <p:nvPicPr>
          <p:cNvPr id="29" name="Объект 13">
            <a:extLst>
              <a:ext uri="{FF2B5EF4-FFF2-40B4-BE49-F238E27FC236}">
                <a16:creationId xmlns:a16="http://schemas.microsoft.com/office/drawing/2014/main" id="{C6EB3848-3574-495F-AA8C-4ED735B96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54" y="4111941"/>
            <a:ext cx="2847025" cy="2322638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AC93A86-5F8F-4191-BFAD-99BA2936CCC1}"/>
              </a:ext>
            </a:extLst>
          </p:cNvPr>
          <p:cNvSpPr/>
          <p:nvPr/>
        </p:nvSpPr>
        <p:spPr>
          <a:xfrm rot="10800000" flipH="1" flipV="1">
            <a:off x="6540993" y="3613665"/>
            <a:ext cx="1074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</a:rPr>
              <a:t>чабрец</a:t>
            </a:r>
          </a:p>
        </p:txBody>
      </p:sp>
      <p:pic>
        <p:nvPicPr>
          <p:cNvPr id="31" name="Объект 18">
            <a:extLst>
              <a:ext uri="{FF2B5EF4-FFF2-40B4-BE49-F238E27FC236}">
                <a16:creationId xmlns:a16="http://schemas.microsoft.com/office/drawing/2014/main" id="{D908EDE3-BA8D-4486-BAFB-85ACDF363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882" y="803157"/>
            <a:ext cx="2544428" cy="244602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44307AC-E3F4-4C3C-8478-A5DA7F94E295}"/>
              </a:ext>
            </a:extLst>
          </p:cNvPr>
          <p:cNvSpPr/>
          <p:nvPr/>
        </p:nvSpPr>
        <p:spPr>
          <a:xfrm flipH="1">
            <a:off x="9589770" y="305038"/>
            <a:ext cx="2149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</a:rPr>
              <a:t>Тюльпан </a:t>
            </a:r>
            <a:r>
              <a:rPr lang="ru-RU" dirty="0">
                <a:solidFill>
                  <a:srgbClr val="FF0000"/>
                </a:solidFill>
              </a:rPr>
              <a:t>Ш</a:t>
            </a:r>
            <a:r>
              <a:rPr lang="ru-RU" b="0" dirty="0">
                <a:solidFill>
                  <a:srgbClr val="FF0000"/>
                </a:solidFill>
              </a:rPr>
              <a:t>ренка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A3A01C7-4364-480F-9829-04F35D36AA45}"/>
              </a:ext>
            </a:extLst>
          </p:cNvPr>
          <p:cNvSpPr/>
          <p:nvPr/>
        </p:nvSpPr>
        <p:spPr>
          <a:xfrm>
            <a:off x="6540991" y="548640"/>
            <a:ext cx="2042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</a:rPr>
              <a:t>Ирис карликовый </a:t>
            </a:r>
          </a:p>
        </p:txBody>
      </p:sp>
      <p:pic>
        <p:nvPicPr>
          <p:cNvPr id="34" name="Объект 16">
            <a:extLst>
              <a:ext uri="{FF2B5EF4-FFF2-40B4-BE49-F238E27FC236}">
                <a16:creationId xmlns:a16="http://schemas.microsoft.com/office/drawing/2014/main" id="{05264540-FECA-4953-9254-1972CBDAB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22" y="1102379"/>
            <a:ext cx="3098621" cy="253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2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120B5-6962-4ED4-AC42-B3B6AA04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" y="365125"/>
            <a:ext cx="11803380" cy="594995"/>
          </a:xfr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Животный мир  степей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C77FA-1B14-40F2-9729-1B7F952B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" y="1089556"/>
            <a:ext cx="4797640" cy="2741573"/>
          </a:xfrm>
        </p:spPr>
        <p:txBody>
          <a:bodyPr>
            <a:noAutofit/>
          </a:bodyPr>
          <a:lstStyle/>
          <a:p>
            <a:r>
              <a:rPr lang="ru-RU" sz="1800" b="0" dirty="0"/>
              <a:t>В степи довольно богатый мир. Среди животных много грызунов, роющих глубокие норы, где зверьки спасаются от летнего зноя и зимних холодов. Это суслики, хомяки, сурки, тушканчики. За ними охотятся хищные птицы: орёл, пустельга, лунь, коршун, ушастая сова; а также змеи, которых здесь много. Встречаются в степи и копытные –антилопы, сайгаки, джейраны. А ещё в степях живёт необычная птица дрофа, которая полёту предпочитает бег на длинные дистанции.</a:t>
            </a:r>
          </a:p>
        </p:txBody>
      </p:sp>
      <p:pic>
        <p:nvPicPr>
          <p:cNvPr id="29" name="Объект 28">
            <a:extLst>
              <a:ext uri="{FF2B5EF4-FFF2-40B4-BE49-F238E27FC236}">
                <a16:creationId xmlns:a16="http://schemas.microsoft.com/office/drawing/2014/main" id="{45AB3259-88A2-4064-81BC-B671FBFF88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63" y="4242111"/>
            <a:ext cx="2524917" cy="2487980"/>
          </a:xfrm>
        </p:spPr>
      </p:pic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BE3164B0-BE54-4710-8D87-BE494B597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9" y="4242111"/>
            <a:ext cx="2824788" cy="2487980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8A91D96-4666-480D-A6B3-699AEF7FADEE}"/>
              </a:ext>
            </a:extLst>
          </p:cNvPr>
          <p:cNvSpPr/>
          <p:nvPr/>
        </p:nvSpPr>
        <p:spPr>
          <a:xfrm>
            <a:off x="194310" y="3897630"/>
            <a:ext cx="1714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Сайгак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EB002E8-3BFC-4806-B0A4-38019569F421}"/>
              </a:ext>
            </a:extLst>
          </p:cNvPr>
          <p:cNvSpPr/>
          <p:nvPr/>
        </p:nvSpPr>
        <p:spPr>
          <a:xfrm rot="10800000" flipV="1">
            <a:off x="3348989" y="3851954"/>
            <a:ext cx="3176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Суслик</a:t>
            </a:r>
          </a:p>
        </p:txBody>
      </p:sp>
      <p:pic>
        <p:nvPicPr>
          <p:cNvPr id="31" name="Объект 7">
            <a:extLst>
              <a:ext uri="{FF2B5EF4-FFF2-40B4-BE49-F238E27FC236}">
                <a16:creationId xmlns:a16="http://schemas.microsoft.com/office/drawing/2014/main" id="{54C23E93-CCCA-4D25-B0F7-0CE04DD9C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06" y="4136410"/>
            <a:ext cx="2824788" cy="254508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811EC2E-4EF5-4C40-A8F8-ABAE319FEA73}"/>
              </a:ext>
            </a:extLst>
          </p:cNvPr>
          <p:cNvSpPr/>
          <p:nvPr/>
        </p:nvSpPr>
        <p:spPr>
          <a:xfrm rot="10800000" flipH="1" flipV="1">
            <a:off x="6512139" y="3711308"/>
            <a:ext cx="1873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Степной орёл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287A272-B576-4371-B3DE-CE99F5EC6751}"/>
              </a:ext>
            </a:extLst>
          </p:cNvPr>
          <p:cNvSpPr/>
          <p:nvPr/>
        </p:nvSpPr>
        <p:spPr>
          <a:xfrm flipH="1">
            <a:off x="9006840" y="3596291"/>
            <a:ext cx="256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</a:t>
            </a:r>
            <a:r>
              <a:rPr lang="ru-RU" dirty="0">
                <a:solidFill>
                  <a:srgbClr val="FF0000"/>
                </a:solidFill>
              </a:rPr>
              <a:t>Степная гадюка</a:t>
            </a:r>
          </a:p>
        </p:txBody>
      </p:sp>
      <p:pic>
        <p:nvPicPr>
          <p:cNvPr id="34" name="Объект 10">
            <a:extLst>
              <a:ext uri="{FF2B5EF4-FFF2-40B4-BE49-F238E27FC236}">
                <a16:creationId xmlns:a16="http://schemas.microsoft.com/office/drawing/2014/main" id="{DD251FE8-16D6-4C93-AF5A-9A821A96C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234" y="4024872"/>
            <a:ext cx="2880456" cy="2720340"/>
          </a:xfrm>
          <a:prstGeom prst="rect">
            <a:avLst/>
          </a:prstGeom>
        </p:spPr>
      </p:pic>
      <p:pic>
        <p:nvPicPr>
          <p:cNvPr id="35" name="Объект 13">
            <a:extLst>
              <a:ext uri="{FF2B5EF4-FFF2-40B4-BE49-F238E27FC236}">
                <a16:creationId xmlns:a16="http://schemas.microsoft.com/office/drawing/2014/main" id="{07F12D29-7FE3-4D36-96AE-969C65DDD4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94" y="1183719"/>
            <a:ext cx="3178896" cy="249031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83B86BD-DCD5-4584-9C96-AA6B402DF025}"/>
              </a:ext>
            </a:extLst>
          </p:cNvPr>
          <p:cNvSpPr/>
          <p:nvPr/>
        </p:nvSpPr>
        <p:spPr>
          <a:xfrm rot="10800000" flipH="1" flipV="1">
            <a:off x="9117234" y="387190"/>
            <a:ext cx="244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Дрофа</a:t>
            </a:r>
          </a:p>
        </p:txBody>
      </p:sp>
      <p:pic>
        <p:nvPicPr>
          <p:cNvPr id="37" name="Объект 16">
            <a:extLst>
              <a:ext uri="{FF2B5EF4-FFF2-40B4-BE49-F238E27FC236}">
                <a16:creationId xmlns:a16="http://schemas.microsoft.com/office/drawing/2014/main" id="{59E05946-01E4-4927-B569-89BB15045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73" y="1022717"/>
            <a:ext cx="3262890" cy="2741573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9F9A758-187B-4288-83C7-18063EDF0A4B}"/>
              </a:ext>
            </a:extLst>
          </p:cNvPr>
          <p:cNvSpPr/>
          <p:nvPr/>
        </p:nvSpPr>
        <p:spPr>
          <a:xfrm>
            <a:off x="5474970" y="442703"/>
            <a:ext cx="1851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  <a:r>
              <a:rPr lang="ru-RU" dirty="0">
                <a:solidFill>
                  <a:srgbClr val="FF0000"/>
                </a:solidFill>
              </a:rPr>
              <a:t>Джейран</a:t>
            </a:r>
          </a:p>
        </p:txBody>
      </p:sp>
    </p:spTree>
    <p:extLst>
      <p:ext uri="{BB962C8B-B14F-4D97-AF65-F5344CB8AC3E}">
        <p14:creationId xmlns:p14="http://schemas.microsoft.com/office/powerpoint/2010/main" val="337041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D9490-3ADE-4061-8FD0-CBF5F60A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" y="178703"/>
            <a:ext cx="6381749" cy="941438"/>
          </a:xfrm>
          <a:gradFill>
            <a:gsLst>
              <a:gs pos="36000">
                <a:schemeClr val="accent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sz="3200" dirty="0"/>
              <a:t>Деятельность человека, приводящая ко многим экологическим проблемам.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D36F73A-5B60-45F1-90B7-C974FE9E8B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3478850"/>
            <a:ext cx="3280410" cy="3188970"/>
          </a:xfrm>
        </p:spPr>
      </p:pic>
      <p:sp>
        <p:nvSpPr>
          <p:cNvPr id="18" name="Объект 17">
            <a:extLst>
              <a:ext uri="{FF2B5EF4-FFF2-40B4-BE49-F238E27FC236}">
                <a16:creationId xmlns:a16="http://schemas.microsoft.com/office/drawing/2014/main" id="{B7E02286-0A4A-46F7-B747-224B69B91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221" y="1223010"/>
            <a:ext cx="4145001" cy="517779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highlight>
                  <a:srgbClr val="FFFF00"/>
                </a:highlight>
              </a:rPr>
              <a:t>Вырубка и без того скудных лесов.</a:t>
            </a:r>
          </a:p>
          <a:p>
            <a:r>
              <a:rPr lang="ru-RU" dirty="0">
                <a:highlight>
                  <a:srgbClr val="FFFF00"/>
                </a:highlight>
              </a:rPr>
              <a:t>Распашка земель.</a:t>
            </a:r>
          </a:p>
          <a:p>
            <a:r>
              <a:rPr lang="ru-RU" dirty="0">
                <a:highlight>
                  <a:srgbClr val="FFFF00"/>
                </a:highlight>
              </a:rPr>
              <a:t>Разрушение естественных мест обитания, что приводит к исчезновению видов растений и животных.</a:t>
            </a:r>
          </a:p>
          <a:p>
            <a:r>
              <a:rPr lang="ru-RU" dirty="0">
                <a:highlight>
                  <a:srgbClr val="FFFF00"/>
                </a:highlight>
              </a:rPr>
              <a:t>Истощение плодородных почв.</a:t>
            </a:r>
          </a:p>
          <a:p>
            <a:r>
              <a:rPr lang="ru-RU" dirty="0">
                <a:highlight>
                  <a:srgbClr val="FFFF00"/>
                </a:highlight>
              </a:rPr>
              <a:t>Эрозия почв.</a:t>
            </a:r>
          </a:p>
          <a:p>
            <a:r>
              <a:rPr lang="ru-RU" dirty="0">
                <a:highlight>
                  <a:srgbClr val="FFFF00"/>
                </a:highlight>
              </a:rPr>
              <a:t>Засоление и загрязнение почв.</a:t>
            </a:r>
          </a:p>
          <a:p>
            <a:r>
              <a:rPr lang="ru-RU" dirty="0">
                <a:highlight>
                  <a:srgbClr val="FFFF00"/>
                </a:highlight>
              </a:rPr>
              <a:t>Выгорание растительности вследствие пожаров.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ED15DD-2C21-4553-9A4C-E4CECF796C8C}"/>
              </a:ext>
            </a:extLst>
          </p:cNvPr>
          <p:cNvSpPr/>
          <p:nvPr/>
        </p:nvSpPr>
        <p:spPr>
          <a:xfrm rot="10800000" flipH="1" flipV="1">
            <a:off x="9132570" y="2832519"/>
            <a:ext cx="2583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         </a:t>
            </a:r>
            <a:r>
              <a:rPr lang="ru-RU" dirty="0">
                <a:highlight>
                  <a:srgbClr val="00FF00"/>
                </a:highlight>
              </a:rPr>
              <a:t>Браконьерство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589AAB-BF9F-4441-BA23-A950B0C0D52D}"/>
              </a:ext>
            </a:extLst>
          </p:cNvPr>
          <p:cNvSpPr/>
          <p:nvPr/>
        </p:nvSpPr>
        <p:spPr>
          <a:xfrm flipH="1">
            <a:off x="7802552" y="145017"/>
            <a:ext cx="3204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00FF00"/>
                </a:highlight>
              </a:rPr>
              <a:t>Распашка степных земель</a:t>
            </a:r>
          </a:p>
        </p:txBody>
      </p:sp>
      <p:pic>
        <p:nvPicPr>
          <p:cNvPr id="11" name="Объект 5">
            <a:extLst>
              <a:ext uri="{FF2B5EF4-FFF2-40B4-BE49-F238E27FC236}">
                <a16:creationId xmlns:a16="http://schemas.microsoft.com/office/drawing/2014/main" id="{832C52E8-C658-4EE7-ABCA-1A56BBB31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488632"/>
            <a:ext cx="4949190" cy="2449755"/>
          </a:xfrm>
          <a:prstGeom prst="rect">
            <a:avLst/>
          </a:prstGeom>
        </p:spPr>
      </p:pic>
      <p:pic>
        <p:nvPicPr>
          <p:cNvPr id="12" name="Объект 8">
            <a:extLst>
              <a:ext uri="{FF2B5EF4-FFF2-40B4-BE49-F238E27FC236}">
                <a16:creationId xmlns:a16="http://schemas.microsoft.com/office/drawing/2014/main" id="{D3FBEB2D-2A77-4CE8-AA3D-8A602FC44F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39" y="3809224"/>
            <a:ext cx="4061180" cy="274963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29BDC0-C690-4F6A-986A-2D223A66A85F}"/>
              </a:ext>
            </a:extLst>
          </p:cNvPr>
          <p:cNvSpPr/>
          <p:nvPr/>
        </p:nvSpPr>
        <p:spPr>
          <a:xfrm rot="10800000" flipV="1">
            <a:off x="4633239" y="3053928"/>
            <a:ext cx="4145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ighlight>
                  <a:srgbClr val="00FF00"/>
                </a:highlight>
              </a:rPr>
              <a:t>Выпас скота ( вытаптывание травы скотом)</a:t>
            </a:r>
          </a:p>
        </p:txBody>
      </p:sp>
    </p:spTree>
    <p:extLst>
      <p:ext uri="{BB962C8B-B14F-4D97-AF65-F5344CB8AC3E}">
        <p14:creationId xmlns:p14="http://schemas.microsoft.com/office/powerpoint/2010/main" val="5845284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13526</TotalTime>
  <Words>641</Words>
  <Application>Microsoft Office PowerPoint</Application>
  <PresentationFormat>Широкоэкранный</PresentationFormat>
  <Paragraphs>75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Зима в зоне степи  короткая, морозная, ветренная и малоснежная. Температура от −20 °C до −35 °C.</vt:lpstr>
      <vt:lpstr>Лето</vt:lpstr>
      <vt:lpstr>Презентация PowerPoint</vt:lpstr>
      <vt:lpstr>Презентация PowerPoint</vt:lpstr>
      <vt:lpstr>Растительность степей </vt:lpstr>
      <vt:lpstr>Животный мир  степей </vt:lpstr>
      <vt:lpstr>Деятельность человека, приводящая ко многим экологическим проблемам.</vt:lpstr>
      <vt:lpstr>Решение экологических проблем в степи </vt:lpstr>
      <vt:lpstr>Загадки  и игры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Pop Lilli</dc:creator>
  <cp:lastModifiedBy>User</cp:lastModifiedBy>
  <cp:revision>31</cp:revision>
  <dcterms:created xsi:type="dcterms:W3CDTF">2024-01-29T12:06:33Z</dcterms:created>
  <dcterms:modified xsi:type="dcterms:W3CDTF">2024-02-08T06:37:51Z</dcterms:modified>
</cp:coreProperties>
</file>