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65" r:id="rId3"/>
    <p:sldId id="299" r:id="rId4"/>
    <p:sldId id="267" r:id="rId5"/>
    <p:sldId id="269" r:id="rId6"/>
    <p:sldId id="300" r:id="rId7"/>
    <p:sldId id="301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278" r:id="rId16"/>
    <p:sldId id="271" r:id="rId17"/>
    <p:sldId id="277" r:id="rId18"/>
    <p:sldId id="276" r:id="rId19"/>
    <p:sldId id="279" r:id="rId20"/>
    <p:sldId id="272" r:id="rId21"/>
    <p:sldId id="281" r:id="rId22"/>
    <p:sldId id="270" r:id="rId23"/>
    <p:sldId id="280" r:id="rId24"/>
    <p:sldId id="282" r:id="rId25"/>
    <p:sldId id="273" r:id="rId26"/>
    <p:sldId id="275" r:id="rId27"/>
    <p:sldId id="287" r:id="rId28"/>
    <p:sldId id="274" r:id="rId29"/>
    <p:sldId id="288" r:id="rId30"/>
    <p:sldId id="290" r:id="rId31"/>
    <p:sldId id="289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312" r:id="rId41"/>
  </p:sldIdLst>
  <p:sldSz cx="9144000" cy="6858000" type="screen4x3"/>
  <p:notesSz cx="6858000" cy="9144000"/>
  <p:custDataLst>
    <p:tags r:id="rId4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262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420888"/>
            <a:ext cx="6480720" cy="1102022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04120" y="956017"/>
            <a:ext cx="576064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844080" y="2285256"/>
            <a:ext cx="59046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420888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3789040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803617"/>
            <a:ext cx="576064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2132856"/>
            <a:ext cx="59046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Использование малых форм фольклора (</a:t>
            </a:r>
            <a:r>
              <a:rPr lang="ru-RU" sz="2400" dirty="0" err="1" smtClean="0"/>
              <a:t>потешек</a:t>
            </a:r>
            <a:r>
              <a:rPr lang="ru-RU" sz="2400" dirty="0" smtClean="0"/>
              <a:t>) </a:t>
            </a:r>
            <a:br>
              <a:rPr lang="ru-RU" sz="2400" dirty="0" smtClean="0"/>
            </a:br>
            <a:r>
              <a:rPr lang="ru-RU" sz="2400" dirty="0" smtClean="0"/>
              <a:t>в развитие речи детей </a:t>
            </a:r>
            <a:br>
              <a:rPr lang="ru-RU" sz="2400" dirty="0" smtClean="0"/>
            </a:br>
            <a:r>
              <a:rPr lang="ru-RU" sz="2400" dirty="0" smtClean="0"/>
              <a:t>младшего дошкольного возраста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Разработали: </a:t>
            </a:r>
            <a:r>
              <a:rPr lang="ru-RU" sz="2400" dirty="0" err="1" smtClean="0"/>
              <a:t>Гришенко</a:t>
            </a:r>
            <a:r>
              <a:rPr lang="ru-RU" sz="2400" dirty="0" smtClean="0"/>
              <a:t> О. С.</a:t>
            </a:r>
            <a:br>
              <a:rPr lang="ru-RU" sz="2400" dirty="0" smtClean="0"/>
            </a:br>
            <a:r>
              <a:rPr lang="ru-RU" sz="2400" dirty="0" smtClean="0"/>
              <a:t>                               Филиппова О. М.</a:t>
            </a:r>
            <a:br>
              <a:rPr lang="ru-RU" sz="2400" dirty="0" smtClean="0"/>
            </a:br>
            <a:r>
              <a:rPr lang="ru-RU" sz="2400" dirty="0" smtClean="0"/>
              <a:t>                        Машина Н. А.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2024-2025 </a:t>
            </a:r>
            <a:r>
              <a:rPr lang="ru-RU" sz="2400" dirty="0" smtClean="0"/>
              <a:t>уч. г.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63688" y="1772816"/>
            <a:ext cx="5903912" cy="4105275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побуждать детей использовать произведения фольклора в различных видах деятельности (игровой, изобразительной, музыкальной и т.д.); 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63688" y="1700808"/>
            <a:ext cx="5903912" cy="410527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развивать у детей художественно – речевые исполнительские способности           (выразительности, эмоциональности исполнения, умения применять разнообразные интонации, выражающие характер произведения).</a:t>
            </a:r>
          </a:p>
          <a:p>
            <a:r>
              <a:rPr lang="ru-RU" sz="3500" dirty="0" smtClean="0"/>
              <a:t>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835696" y="1844824"/>
            <a:ext cx="5903912" cy="4105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вызвать у детей эмоциональное сопереживание, эмоциональный отклик на произведение устного народного творчества;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>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907704" y="1556792"/>
            <a:ext cx="5903912" cy="4321299"/>
          </a:xfrm>
        </p:spPr>
        <p:txBody>
          <a:bodyPr>
            <a:normAutofit fontScale="25000" lnSpcReduction="20000"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формировать у детей представления о малых фольклорных жанрах эмоционально-положительное отношение к нему;</a:t>
            </a:r>
          </a:p>
          <a:p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обогащать чувства, воображение и речь детей;</a:t>
            </a:r>
          </a:p>
          <a:p>
            <a:endParaRPr lang="ru-RU" sz="9800" dirty="0" smtClean="0"/>
          </a:p>
          <a:p>
            <a:endParaRPr lang="ru-RU" sz="4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600" dirty="0" smtClean="0"/>
              <a:t>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979712" y="1916832"/>
            <a:ext cx="5903912" cy="4105275"/>
          </a:xfrm>
        </p:spPr>
        <p:txBody>
          <a:bodyPr>
            <a:normAutofit fontScale="92500" lnSpcReduction="20000"/>
          </a:bodyPr>
          <a:lstStyle/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воспитывать дружеские чувства и гуманные взаимоотношение между детьми через художественные произведения и народные игры.</a:t>
            </a:r>
          </a:p>
          <a:p>
            <a:endParaRPr lang="ru-RU" dirty="0" smtClean="0"/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>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121444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Потешки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для хорошего аппетита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40088" y="2643182"/>
            <a:ext cx="28321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Тили-час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тили-час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обед у нас сейчас.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Скушаем за маму ложку,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Скушаем за папу ложку,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собачку и за кошку,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Воробей стучит в окошко,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Дайте ложечку и мне…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и кончился обед.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qzXHJlmZ8c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571612"/>
            <a:ext cx="3269907" cy="4000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6050" y="1500174"/>
            <a:ext cx="35719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Варись, варись, кашка,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голубенькой чашке,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Варись поскорее,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Булькай веселее!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Варись, кашка, сладка,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густого молока,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густого молока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из манной крупки.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того, кто кашу съест,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Вырастут все зубки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86562602_polinka-top-p-poteshki-kartinki-dlya-detei-vkontakte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6800" y="2285992"/>
            <a:ext cx="4115358" cy="314327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422" y="1482517"/>
            <a:ext cx="43577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Мама чашку молока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Маше налила.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«Мяу, - киска говорит, -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и я пришла!»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Киске в миску отольём –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Веселее пить вдвоём.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Ну-ка, кто скорей допьёт?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ни капли не прольёт?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5760640" cy="1185223"/>
          </a:xfrm>
        </p:spPr>
        <p:txBody>
          <a:bodyPr/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340768"/>
            <a:ext cx="7416824" cy="496855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Главной целью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Федеральной образовательной программы дошкольных учреждений является разностороннее развитие ребёнка в период дошкольного детства с учётом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6e7523f91040640209dd18dc1a1d34a3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3" y="2000241"/>
            <a:ext cx="3286148" cy="365347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803617"/>
            <a:ext cx="5760640" cy="1339499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Потешки</a:t>
            </a:r>
            <a:r>
              <a:rPr lang="ru-RU" dirty="0" smtClean="0"/>
              <a:t> для умывания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2428868"/>
            <a:ext cx="35020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ручки мыть, сперва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Закатаем рукава.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Тянем, тянем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рукавок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Показался локоток.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другой подтянем тоже,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теперь и мыться можно!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mF4jSe_i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000240"/>
            <a:ext cx="3714776" cy="3367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488" y="1285860"/>
            <a:ext cx="32242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Кран, откройся! Нос, умойся!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Мойтесь сразу, оба глаза!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Мойтесь, уши, мойся, шейка!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Шейка, мойся хорошенько!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Мойся, мойся, обливайся!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Грязь, смывайся! Грязь, смывайся!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803617"/>
            <a:ext cx="5760640" cy="1696689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Потешки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для сна и пробуждения</a:t>
            </a:r>
            <a:endParaRPr lang="ru-RU" dirty="0"/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235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3000372"/>
            <a:ext cx="44243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Спят медведи и слоны,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Заяц спит и ежик.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давно уж спать должны,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Наши дети тоже.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5f4a492b9ca2ca9f70bdebcaa799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714488"/>
            <a:ext cx="3357586" cy="3708267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qYLEoFfMCB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9515" y="2286000"/>
            <a:ext cx="3504122" cy="350847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422" y="2571744"/>
            <a:ext cx="44291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проснулись,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Потянулись,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Вместе солнцу улыбнулись: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Здравствуй, солнышко-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Колоколнышко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4348e3c77941289bd7995668d520b87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071678"/>
            <a:ext cx="4298960" cy="311184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357298"/>
            <a:ext cx="5760640" cy="857256"/>
          </a:xfrm>
        </p:spPr>
        <p:txBody>
          <a:bodyPr/>
          <a:lstStyle/>
          <a:p>
            <a:r>
              <a:rPr lang="ru-RU" dirty="0" err="1" smtClean="0"/>
              <a:t>Потешки</a:t>
            </a:r>
            <a:r>
              <a:rPr lang="ru-RU" dirty="0" smtClean="0"/>
              <a:t> для одевания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38525" y="2329686"/>
            <a:ext cx="228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Раз, два, три, четыре, пять,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Собираемся гулять: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Завязали Катеньке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Шарфик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полосатенький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Одели на ножки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Красные сапожки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43608" y="260648"/>
            <a:ext cx="7561262" cy="612068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just"/>
            <a:r>
              <a:rPr lang="ru-RU" sz="12800" b="1" dirty="0" smtClean="0">
                <a:latin typeface="Times New Roman" pitchFamily="18" charset="0"/>
                <a:cs typeface="Times New Roman" pitchFamily="18" charset="0"/>
              </a:rPr>
              <a:t>Речь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является одним из важных источников познания окружающего мира, необходимым компонентом общения, в процессе которого она формируется. С раннего возраста ребёнок откликается на </a:t>
            </a:r>
            <a:r>
              <a:rPr lang="ru-RU" sz="128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, приговорки, колыбельные и т. д. Роль этих малых фольклорных форм трудно переоценить. Вслушиваясь в слова </a:t>
            </a:r>
            <a:r>
              <a:rPr lang="ru-RU" sz="12800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, их ритм, малыш играет в ладушки, притоптывает, приплясывает, двигается в такт произносимому тексту. Обучая ребенка родной речи, взрослые способствуют развитию его интеллекта и эмоций, подготавливают условия для успешного обучения в школе.</a:t>
            </a:r>
          </a:p>
          <a:p>
            <a:endParaRPr lang="ru-RU" sz="1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8926" y="1571613"/>
            <a:ext cx="30734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мою малышку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Наденем мы штанишки.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Повторяй за мной слова: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Ножка – раз,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ножка – два!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сейчас пойдем гулять,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Будем с детками играть!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pFjWhcP_Vozrastnye-osobennosti-detej-2_html_f07a5e46e89753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285992"/>
            <a:ext cx="3384825" cy="3148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Библиотека </a:t>
            </a:r>
            <a:br>
              <a:rPr lang="ru-RU" dirty="0" smtClean="0"/>
            </a:br>
            <a:r>
              <a:rPr lang="ru-RU" dirty="0" smtClean="0"/>
              <a:t>книжек-малышек</a:t>
            </a:r>
            <a:endParaRPr lang="ru-RU" dirty="0"/>
          </a:p>
        </p:txBody>
      </p:sp>
      <p:pic>
        <p:nvPicPr>
          <p:cNvPr id="3" name="Рисунок 2" descr="IMG_20250116_0657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500306"/>
            <a:ext cx="2571769" cy="3429024"/>
          </a:xfrm>
          <a:prstGeom prst="rect">
            <a:avLst/>
          </a:prstGeom>
        </p:spPr>
      </p:pic>
      <p:pic>
        <p:nvPicPr>
          <p:cNvPr id="4" name="Рисунок 3" descr="IMG_20250116_0652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2500306"/>
            <a:ext cx="2571769" cy="3429024"/>
          </a:xfrm>
          <a:prstGeom prst="rect">
            <a:avLst/>
          </a:prstGeom>
        </p:spPr>
      </p:pic>
      <p:pic>
        <p:nvPicPr>
          <p:cNvPr id="5" name="Рисунок 4" descr="IMG_20250116_0655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2500306"/>
            <a:ext cx="2518190" cy="3357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50116_070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2303876" cy="3071834"/>
          </a:xfrm>
          <a:prstGeom prst="rect">
            <a:avLst/>
          </a:prstGeom>
        </p:spPr>
      </p:pic>
      <p:pic>
        <p:nvPicPr>
          <p:cNvPr id="3" name="Рисунок 2" descr=".trashed-1739555328-IMG_20250115_141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143248"/>
            <a:ext cx="2428892" cy="3238523"/>
          </a:xfrm>
          <a:prstGeom prst="rect">
            <a:avLst/>
          </a:prstGeom>
        </p:spPr>
      </p:pic>
      <p:pic>
        <p:nvPicPr>
          <p:cNvPr id="4" name="Рисунок 3" descr="IMG_20250116_0700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1000108"/>
            <a:ext cx="2357454" cy="31432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.trashed-1739555329-IMG_20250115_141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500042"/>
            <a:ext cx="2571750" cy="3429000"/>
          </a:xfrm>
          <a:prstGeom prst="rect">
            <a:avLst/>
          </a:prstGeom>
        </p:spPr>
      </p:pic>
      <p:pic>
        <p:nvPicPr>
          <p:cNvPr id="5" name="Рисунок 4" descr="IMG_20250117_141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928934"/>
            <a:ext cx="2678907" cy="35718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50116_0653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428736"/>
            <a:ext cx="2839643" cy="3786190"/>
          </a:xfrm>
          <a:prstGeom prst="rect">
            <a:avLst/>
          </a:prstGeom>
        </p:spPr>
      </p:pic>
      <p:pic>
        <p:nvPicPr>
          <p:cNvPr id="4" name="Рисунок 3" descr="IMG_20250116_0653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500174"/>
            <a:ext cx="2857520" cy="38100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50116_0655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357430"/>
            <a:ext cx="2625329" cy="3500438"/>
          </a:xfrm>
          <a:prstGeom prst="rect">
            <a:avLst/>
          </a:prstGeom>
        </p:spPr>
      </p:pic>
      <p:pic>
        <p:nvPicPr>
          <p:cNvPr id="3" name="Рисунок 2" descr="IMG_20250116_0659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571480"/>
            <a:ext cx="2732504" cy="3643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50116_0656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571744"/>
            <a:ext cx="1928826" cy="2571768"/>
          </a:xfrm>
          <a:prstGeom prst="rect">
            <a:avLst/>
          </a:prstGeom>
        </p:spPr>
      </p:pic>
      <p:pic>
        <p:nvPicPr>
          <p:cNvPr id="3" name="Рисунок 2" descr="IMG_20250116_0656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285728"/>
            <a:ext cx="1821651" cy="2428868"/>
          </a:xfrm>
          <a:prstGeom prst="rect">
            <a:avLst/>
          </a:prstGeom>
        </p:spPr>
      </p:pic>
      <p:pic>
        <p:nvPicPr>
          <p:cNvPr id="4" name="Рисунок 3" descr="IMG_20250116_0656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3357562"/>
            <a:ext cx="2143140" cy="2857520"/>
          </a:xfrm>
          <a:prstGeom prst="rect">
            <a:avLst/>
          </a:prstGeom>
        </p:spPr>
      </p:pic>
      <p:pic>
        <p:nvPicPr>
          <p:cNvPr id="5" name="Рисунок 4" descr="IMG_20250116_0657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2214554"/>
            <a:ext cx="1821669" cy="2428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50116_070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2678907" cy="3571876"/>
          </a:xfrm>
          <a:prstGeom prst="rect">
            <a:avLst/>
          </a:prstGeom>
        </p:spPr>
      </p:pic>
      <p:pic>
        <p:nvPicPr>
          <p:cNvPr id="3" name="Рисунок 2" descr="IMG_20250116_070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3071810"/>
            <a:ext cx="2839643" cy="3786190"/>
          </a:xfrm>
          <a:prstGeom prst="rect">
            <a:avLst/>
          </a:prstGeom>
        </p:spPr>
      </p:pic>
      <p:pic>
        <p:nvPicPr>
          <p:cNvPr id="4" name="Рисунок 3" descr="IMG_20250116_0701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500042"/>
            <a:ext cx="2625329" cy="35004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50116_070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857232"/>
            <a:ext cx="2786082" cy="3714776"/>
          </a:xfrm>
          <a:prstGeom prst="rect">
            <a:avLst/>
          </a:prstGeom>
        </p:spPr>
      </p:pic>
      <p:pic>
        <p:nvPicPr>
          <p:cNvPr id="3" name="Рисунок 2" descr="IMG_20250116_0702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928802"/>
            <a:ext cx="2946818" cy="3929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980727"/>
            <a:ext cx="4176713" cy="552643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последние годы, наряду с поисками современных моделей воспитания, возрастает интерес к фольклористике, возрождаются лучшие образцы народной педагогики. Фольклор – одно из действенных ярких средств её, таящий огромные дидактические возможности. Знакомство с народными произведениями обогащают чувства и речь малышей, формирует отношение к окружающему миру, играет неоценимую роль во всестороннем развитии.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895850" y="857250"/>
            <a:ext cx="4248150" cy="566737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Ценность детского фольклора заключается в том, что с его помощью взрослый устанавливает с ребёнком эмоциональный контакт, эмоциональное общение. Интересное содержание, богатство фантазий, яркие художественные образы привлекают внимание ребёнка, доставляют ему радость. Незатейливые по содержанию и простые по форме малые формы народного поэтического творчества таят в себе немалые богатства – речевые, смысловые, звуковые.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4080" y="2071678"/>
            <a:ext cx="5904656" cy="385765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необходимых условий для положительных эмоций, развития речи, памяти, воображения, мышления, овладении культурно – гигиеническими навыками.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4080" y="1785926"/>
            <a:ext cx="5904656" cy="48198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умение  воспринимать разнообразные формы фольклора: колыбельные,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загадки, пословицы, поговорки, сказки;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979712" y="1556792"/>
            <a:ext cx="5903912" cy="4545013"/>
          </a:xfrm>
        </p:spPr>
        <p:txBody>
          <a:bodyPr>
            <a:norm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 для развития слухового внимания, понимания речи, звукоподражания, активизировать словарный запас детей;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835696" y="1772816"/>
            <a:ext cx="5903912" cy="4105275"/>
          </a:xfrm>
        </p:spPr>
        <p:txBody>
          <a:bodyPr>
            <a:normAutofit/>
          </a:bodyPr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детей играть в народные игры и водить хороводы.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91680" y="1700808"/>
            <a:ext cx="5903912" cy="4400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у детей младшего  дошкольного возраста память, внимание, мышление через заучивание разнообразных форм фольклора;</a:t>
            </a:r>
          </a:p>
          <a:p>
            <a:pPr algn="just"/>
            <a:endParaRPr lang="ru-RU" dirty="0" smtClean="0"/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f7c99a9f2de5b86a8eb3fb5b476289f86422b2f"/>
</p:tagLst>
</file>

<file path=ppt/theme/theme1.xml><?xml version="1.0" encoding="utf-8"?>
<a:theme xmlns:a="http://schemas.openxmlformats.org/drawingml/2006/main" name="Тема Office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</TotalTime>
  <Words>690</Words>
  <Application>Microsoft Office PowerPoint</Application>
  <PresentationFormat>Экран (4:3)</PresentationFormat>
  <Paragraphs>118</Paragraphs>
  <Slides>40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       Использование малых форм фольклора (потешек)  в развитие речи детей  младшего дошкольного возраста   Разработали: Гришенко О. С.                                Филиппова О. М.                         Машина Н. А.                  2024-2025 уч. г.</vt:lpstr>
      <vt:lpstr>Актуальность проекта</vt:lpstr>
      <vt:lpstr>Презентация PowerPoint</vt:lpstr>
      <vt:lpstr>Презентация PowerPoint</vt:lpstr>
      <vt:lpstr>Цель проекта</vt:lpstr>
      <vt:lpstr>Задачи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Потешки  для хорошего аппетита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Потешки для умывания</vt:lpstr>
      <vt:lpstr>Презентация PowerPoint</vt:lpstr>
      <vt:lpstr>Презентация PowerPoint</vt:lpstr>
      <vt:lpstr>Потешки  для сна и пробуждения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Потешки для одевания</vt:lpstr>
      <vt:lpstr>Презентация PowerPoint</vt:lpstr>
      <vt:lpstr>Презентация PowerPoint</vt:lpstr>
      <vt:lpstr>Библиотека  книжек-малышек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 минуты без книги</dc:title>
  <dc:creator>obstinate</dc:creator>
  <dc:description>Шаблон презентации с сайта https://presentation-creation.ru/</dc:description>
  <cp:lastModifiedBy>Svetlyachki</cp:lastModifiedBy>
  <cp:revision>603</cp:revision>
  <dcterms:created xsi:type="dcterms:W3CDTF">2018-02-25T09:09:03Z</dcterms:created>
  <dcterms:modified xsi:type="dcterms:W3CDTF">2025-01-22T05:02:16Z</dcterms:modified>
</cp:coreProperties>
</file>