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0" r:id="rId3"/>
    <p:sldId id="292" r:id="rId4"/>
    <p:sldId id="258" r:id="rId5"/>
    <p:sldId id="259" r:id="rId6"/>
    <p:sldId id="261" r:id="rId7"/>
    <p:sldId id="262" r:id="rId8"/>
    <p:sldId id="263" r:id="rId9"/>
    <p:sldId id="264" r:id="rId10"/>
    <p:sldId id="265" r:id="rId11"/>
    <p:sldId id="285" r:id="rId12"/>
    <p:sldId id="268" r:id="rId13"/>
    <p:sldId id="269" r:id="rId14"/>
    <p:sldId id="270" r:id="rId15"/>
    <p:sldId id="271" r:id="rId16"/>
    <p:sldId id="272" r:id="rId17"/>
    <p:sldId id="273" r:id="rId18"/>
    <p:sldId id="274" r:id="rId19"/>
    <p:sldId id="276" r:id="rId20"/>
    <p:sldId id="283" r:id="rId21"/>
    <p:sldId id="277" r:id="rId22"/>
    <p:sldId id="279" r:id="rId23"/>
    <p:sldId id="280" r:id="rId24"/>
    <p:sldId id="281" r:id="rId25"/>
    <p:sldId id="282" r:id="rId26"/>
    <p:sldId id="286" r:id="rId27"/>
    <p:sldId id="289" r:id="rId28"/>
    <p:sldId id="288" r:id="rId29"/>
    <p:sldId id="293" r:id="rId30"/>
    <p:sldId id="290" r:id="rId31"/>
    <p:sldId id="291"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5D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06" autoAdjust="0"/>
  </p:normalViewPr>
  <p:slideViewPr>
    <p:cSldViewPr snapToGrid="0">
      <p:cViewPr varScale="1">
        <p:scale>
          <a:sx n="115" d="100"/>
          <a:sy n="115" d="100"/>
        </p:scale>
        <p:origin x="43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F840FC-7984-4535-9623-E34FDA028E5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C5CE03F-C481-4672-91CF-87AC2CF599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A37A742-86CB-4F98-AB8E-D05915D409AD}"/>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5" name="Нижний колонтитул 4">
            <a:extLst>
              <a:ext uri="{FF2B5EF4-FFF2-40B4-BE49-F238E27FC236}">
                <a16:creationId xmlns:a16="http://schemas.microsoft.com/office/drawing/2014/main" id="{102E8619-F2D4-410F-9CFC-BFCFB2FE1A4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ECFB805-35B4-455B-83AD-D963052F8446}"/>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3377058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42F2B7-B768-4E39-B815-B1D5AC33D42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224D5CE-2AC3-42DD-B45D-0BA3BAE3F58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141C40D-E828-41AD-89CF-EB5339552FFF}"/>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5" name="Нижний колонтитул 4">
            <a:extLst>
              <a:ext uri="{FF2B5EF4-FFF2-40B4-BE49-F238E27FC236}">
                <a16:creationId xmlns:a16="http://schemas.microsoft.com/office/drawing/2014/main" id="{F5A8F4E6-0634-4106-9F7F-F9078573CB5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061A0AE-5CEC-43E0-83BC-E8E5E79413AD}"/>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284080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AF1F2C2-2C6B-4B35-A5AE-BDD782E6ED6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E2D7F83-9FAD-4A5F-9264-3758194735E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C3DE53A-DEF7-4767-9515-83E5688BA873}"/>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5" name="Нижний колонтитул 4">
            <a:extLst>
              <a:ext uri="{FF2B5EF4-FFF2-40B4-BE49-F238E27FC236}">
                <a16:creationId xmlns:a16="http://schemas.microsoft.com/office/drawing/2014/main" id="{FC197087-5D78-4E09-83E1-9E33AFEEC44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A70876E-2AC0-4EB6-8BD5-EF5E9B14E108}"/>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366256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7EA9B6-2AD3-4457-AB3E-921C22F31B5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A34AC0E-71A7-42FD-96CF-B3B4B5A0F32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2E7B678-E7B4-43C7-AB73-7CFD008ED3B5}"/>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5" name="Нижний колонтитул 4">
            <a:extLst>
              <a:ext uri="{FF2B5EF4-FFF2-40B4-BE49-F238E27FC236}">
                <a16:creationId xmlns:a16="http://schemas.microsoft.com/office/drawing/2014/main" id="{18AB2264-111B-4E0C-A71F-1AE5665DAB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0A1025-E003-4678-ACE8-942B8035B042}"/>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16187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CF5632-D639-4B28-A8C3-FD06AE6E694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18A7945-1AE2-47E9-9CFE-0C1FD4720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019B37F-9584-4B30-A151-25210163A07B}"/>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5" name="Нижний колонтитул 4">
            <a:extLst>
              <a:ext uri="{FF2B5EF4-FFF2-40B4-BE49-F238E27FC236}">
                <a16:creationId xmlns:a16="http://schemas.microsoft.com/office/drawing/2014/main" id="{0F6632D7-B968-46D9-9EBA-BD378A90B3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44FAFD7-F4BD-45A3-9D1E-E9C6AFFAD8C2}"/>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91803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239D57-A4D3-4E14-8AFD-E29974151DD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9485A0E-FEF7-474A-BCD0-5048216124C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7EA8500-729D-4AEE-9A90-BB835E2E7EE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7A2524D-90FE-49E0-B785-1A5A0DA88E01}"/>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6" name="Нижний колонтитул 5">
            <a:extLst>
              <a:ext uri="{FF2B5EF4-FFF2-40B4-BE49-F238E27FC236}">
                <a16:creationId xmlns:a16="http://schemas.microsoft.com/office/drawing/2014/main" id="{7E7DF55B-AD48-4AAE-866E-31EFE6453F1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6D3E903-B8D7-474E-9A4E-3E7E5BF77802}"/>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57771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ACDB0B-0B7E-4E3E-B8B0-E6B022EDCD1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D280C23-DE90-4880-8CDE-6A1FF0B88E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5A31675-FF70-40B0-98F8-1EA46524D83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B22CCD3-D0A4-484B-BFEE-44270DE05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2242338-6D3D-409B-AFF8-FCAC9EDE0A5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B6C9ADC-1791-4195-AD46-DB65BBC3CD1D}"/>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8" name="Нижний колонтитул 7">
            <a:extLst>
              <a:ext uri="{FF2B5EF4-FFF2-40B4-BE49-F238E27FC236}">
                <a16:creationId xmlns:a16="http://schemas.microsoft.com/office/drawing/2014/main" id="{B61F90A0-568E-44DE-90FC-8AAEABB0F75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B79DC0E-71A8-492E-AF78-03E1DE3665AE}"/>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357126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0E9BC1-B3C8-451C-BBC4-233A0698665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524A76A-F4A4-4B95-B6A3-8B31008568F9}"/>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4" name="Нижний колонтитул 3">
            <a:extLst>
              <a:ext uri="{FF2B5EF4-FFF2-40B4-BE49-F238E27FC236}">
                <a16:creationId xmlns:a16="http://schemas.microsoft.com/office/drawing/2014/main" id="{97F5C8DE-78F3-44A7-A328-F9932A5C59B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B2045BF-D69A-47BA-A6D2-C835B07FE25C}"/>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578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BAA0C6E-1788-4492-A57A-E6EF1FCE8409}"/>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3" name="Нижний колонтитул 2">
            <a:extLst>
              <a:ext uri="{FF2B5EF4-FFF2-40B4-BE49-F238E27FC236}">
                <a16:creationId xmlns:a16="http://schemas.microsoft.com/office/drawing/2014/main" id="{087EE560-968F-4897-96C3-C9033B0B859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FFCBB97-DA07-4FDD-8B8F-ABFE74B48860}"/>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209369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A1B280-E714-4582-AF9A-C3EE236BA89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DF3E4E6-B6F1-45B2-ADFE-BF9971D89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F54D701-96EC-448E-B4B2-D64605A9D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BFE55D7-194C-4381-B7CF-071073AEE0D0}"/>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6" name="Нижний колонтитул 5">
            <a:extLst>
              <a:ext uri="{FF2B5EF4-FFF2-40B4-BE49-F238E27FC236}">
                <a16:creationId xmlns:a16="http://schemas.microsoft.com/office/drawing/2014/main" id="{4B08C444-300E-4AB5-B623-5700F37242A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1959E50-4E78-4B34-8994-346AA902EA01}"/>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224101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2F648A-87B5-47BD-BAA0-72C89C0B5D0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ADFB0A7-4F48-4014-88DC-DBD872172C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DACA382-BFBD-4EDF-BFED-91297A5F1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DCCAFA2-63BB-468F-881B-C04C55E48354}"/>
              </a:ext>
            </a:extLst>
          </p:cNvPr>
          <p:cNvSpPr>
            <a:spLocks noGrp="1"/>
          </p:cNvSpPr>
          <p:nvPr>
            <p:ph type="dt" sz="half" idx="10"/>
          </p:nvPr>
        </p:nvSpPr>
        <p:spPr/>
        <p:txBody>
          <a:bodyPr/>
          <a:lstStyle/>
          <a:p>
            <a:fld id="{60FBC9CB-C868-440F-9D76-68BD1CB607EA}" type="datetimeFigureOut">
              <a:rPr lang="ru-RU" smtClean="0"/>
              <a:t>03.11.2023</a:t>
            </a:fld>
            <a:endParaRPr lang="ru-RU"/>
          </a:p>
        </p:txBody>
      </p:sp>
      <p:sp>
        <p:nvSpPr>
          <p:cNvPr id="6" name="Нижний колонтитул 5">
            <a:extLst>
              <a:ext uri="{FF2B5EF4-FFF2-40B4-BE49-F238E27FC236}">
                <a16:creationId xmlns:a16="http://schemas.microsoft.com/office/drawing/2014/main" id="{2A158032-AEDD-49C6-808E-2B29C07F8BB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644565E-B223-4186-9605-A1D3B99E011E}"/>
              </a:ext>
            </a:extLst>
          </p:cNvPr>
          <p:cNvSpPr>
            <a:spLocks noGrp="1"/>
          </p:cNvSpPr>
          <p:nvPr>
            <p:ph type="sldNum" sz="quarter" idx="12"/>
          </p:nvPr>
        </p:nvSpPr>
        <p:spPr/>
        <p:txBody>
          <a:bodyPr/>
          <a:lstStyle/>
          <a:p>
            <a:fld id="{273E8D10-2492-4DB1-819B-691197D661A0}" type="slidenum">
              <a:rPr lang="ru-RU" smtClean="0"/>
              <a:t>‹#›</a:t>
            </a:fld>
            <a:endParaRPr lang="ru-RU"/>
          </a:p>
        </p:txBody>
      </p:sp>
    </p:spTree>
    <p:extLst>
      <p:ext uri="{BB962C8B-B14F-4D97-AF65-F5344CB8AC3E}">
        <p14:creationId xmlns:p14="http://schemas.microsoft.com/office/powerpoint/2010/main" val="1321608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76CD66-2690-45EA-9FCB-C40CAB911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A40BDE9-95DE-43EF-90C7-3DEEF0D8CB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FC65C7F-64EE-4499-B7F8-694069CC22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BC9CB-C868-440F-9D76-68BD1CB607EA}" type="datetimeFigureOut">
              <a:rPr lang="ru-RU" smtClean="0"/>
              <a:t>03.11.2023</a:t>
            </a:fld>
            <a:endParaRPr lang="ru-RU"/>
          </a:p>
        </p:txBody>
      </p:sp>
      <p:sp>
        <p:nvSpPr>
          <p:cNvPr id="5" name="Нижний колонтитул 4">
            <a:extLst>
              <a:ext uri="{FF2B5EF4-FFF2-40B4-BE49-F238E27FC236}">
                <a16:creationId xmlns:a16="http://schemas.microsoft.com/office/drawing/2014/main" id="{E3F8937F-E5EB-4E3C-9DF0-37D3BAE7B8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FD97F39-2EFB-4383-837D-B3C8DD2EA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E8D10-2492-4DB1-819B-691197D661A0}" type="slidenum">
              <a:rPr lang="ru-RU" smtClean="0"/>
              <a:t>‹#›</a:t>
            </a:fld>
            <a:endParaRPr lang="ru-RU"/>
          </a:p>
        </p:txBody>
      </p:sp>
    </p:spTree>
    <p:extLst>
      <p:ext uri="{BB962C8B-B14F-4D97-AF65-F5344CB8AC3E}">
        <p14:creationId xmlns:p14="http://schemas.microsoft.com/office/powerpoint/2010/main" val="164886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D0C65DD-4F05-438F-83CA-0D9ADBA4D86C}"/>
              </a:ext>
            </a:extLst>
          </p:cNvPr>
          <p:cNvPicPr>
            <a:picLocks noChangeAspect="1"/>
          </p:cNvPicPr>
          <p:nvPr/>
        </p:nvPicPr>
        <p:blipFill>
          <a:blip r:embed="rId2"/>
          <a:stretch>
            <a:fillRect/>
          </a:stretch>
        </p:blipFill>
        <p:spPr>
          <a:xfrm>
            <a:off x="15688" y="0"/>
            <a:ext cx="12192000" cy="6857999"/>
          </a:xfrm>
          <a:prstGeom prst="rect">
            <a:avLst/>
          </a:prstGeom>
        </p:spPr>
      </p:pic>
      <p:sp>
        <p:nvSpPr>
          <p:cNvPr id="4" name="Прямоугольник 3">
            <a:extLst>
              <a:ext uri="{FF2B5EF4-FFF2-40B4-BE49-F238E27FC236}">
                <a16:creationId xmlns:a16="http://schemas.microsoft.com/office/drawing/2014/main" id="{6693F7AF-895D-47A9-8664-F28D3D6A43F3}"/>
              </a:ext>
            </a:extLst>
          </p:cNvPr>
          <p:cNvSpPr/>
          <p:nvPr/>
        </p:nvSpPr>
        <p:spPr>
          <a:xfrm>
            <a:off x="295835" y="242046"/>
            <a:ext cx="11631706" cy="1569660"/>
          </a:xfrm>
          <a:prstGeom prst="rect">
            <a:avLst/>
          </a:prstGeom>
        </p:spPr>
        <p:txBody>
          <a:bodyPr wrap="square">
            <a:spAutoFit/>
          </a:bodyPr>
          <a:lstStyle/>
          <a:p>
            <a:r>
              <a:rPr lang="ru-RU" sz="9600" dirty="0">
                <a:solidFill>
                  <a:srgbClr val="FF0000"/>
                </a:solidFill>
              </a:rPr>
              <a:t>Путешествие в тундру</a:t>
            </a:r>
            <a:endParaRPr lang="ru-RU" sz="9600" dirty="0"/>
          </a:p>
        </p:txBody>
      </p:sp>
      <p:sp>
        <p:nvSpPr>
          <p:cNvPr id="5" name="Прямоугольник 4"/>
          <p:cNvSpPr/>
          <p:nvPr/>
        </p:nvSpPr>
        <p:spPr>
          <a:xfrm>
            <a:off x="5227612" y="5439032"/>
            <a:ext cx="6774290" cy="1200329"/>
          </a:xfrm>
          <a:prstGeom prst="rect">
            <a:avLst/>
          </a:prstGeom>
          <a:noFill/>
        </p:spPr>
        <p:txBody>
          <a:bodyPr wrap="none" lIns="91440" tIns="45720" rIns="91440" bIns="4572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3600" b="1" cap="none" spc="0"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Сумрякова</a:t>
            </a:r>
            <a:r>
              <a:rPr lang="ru-RU" sz="36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Надежда Васильевна</a:t>
            </a:r>
          </a:p>
          <a:p>
            <a:pPr algn="ctr"/>
            <a:r>
              <a:rPr lang="ru-RU" sz="36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Воспитатель ГБДОУ № 33</a:t>
            </a:r>
            <a:endParaRPr lang="ru-RU" sz="3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01903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7151E3-AC6A-485F-B124-8AEF4222AEAF}"/>
              </a:ext>
            </a:extLst>
          </p:cNvPr>
          <p:cNvSpPr>
            <a:spLocks noGrp="1"/>
          </p:cNvSpPr>
          <p:nvPr>
            <p:ph type="title"/>
          </p:nvPr>
        </p:nvSpPr>
        <p:spPr>
          <a:xfrm>
            <a:off x="0" y="457200"/>
            <a:ext cx="4397189" cy="927847"/>
          </a:xfrm>
        </p:spPr>
        <p:txBody>
          <a:bodyPr>
            <a:normAutofit/>
          </a:bodyPr>
          <a:lstStyle/>
          <a:p>
            <a:pPr algn="ctr"/>
            <a:r>
              <a:rPr lang="ru-RU" sz="3600" dirty="0">
                <a:solidFill>
                  <a:srgbClr val="FF0000"/>
                </a:solidFill>
              </a:rPr>
              <a:t>Вечная мерзлота</a:t>
            </a:r>
          </a:p>
        </p:txBody>
      </p:sp>
      <p:pic>
        <p:nvPicPr>
          <p:cNvPr id="6" name="Рисунок 5">
            <a:extLst>
              <a:ext uri="{FF2B5EF4-FFF2-40B4-BE49-F238E27FC236}">
                <a16:creationId xmlns:a16="http://schemas.microsoft.com/office/drawing/2014/main" id="{FCAA1D50-0E96-4FB3-9759-FE608D6D7356}"/>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397189" y="0"/>
            <a:ext cx="7794810" cy="6858000"/>
          </a:xfrm>
        </p:spPr>
      </p:pic>
      <p:sp>
        <p:nvSpPr>
          <p:cNvPr id="4" name="Текст 3">
            <a:extLst>
              <a:ext uri="{FF2B5EF4-FFF2-40B4-BE49-F238E27FC236}">
                <a16:creationId xmlns:a16="http://schemas.microsoft.com/office/drawing/2014/main" id="{6596E538-2E7B-4010-9D73-3D053CE2019F}"/>
              </a:ext>
            </a:extLst>
          </p:cNvPr>
          <p:cNvSpPr>
            <a:spLocks noGrp="1"/>
          </p:cNvSpPr>
          <p:nvPr>
            <p:ph type="body" sz="half" idx="2"/>
          </p:nvPr>
        </p:nvSpPr>
        <p:spPr>
          <a:xfrm>
            <a:off x="0" y="2057400"/>
            <a:ext cx="4397189" cy="4800600"/>
          </a:xfrm>
        </p:spPr>
        <p:txBody>
          <a:bodyPr>
            <a:normAutofit/>
          </a:bodyPr>
          <a:lstStyle/>
          <a:p>
            <a:pPr algn="ctr"/>
            <a:r>
              <a:rPr lang="ru-RU" sz="2000" dirty="0"/>
              <a:t>За длинную холодную зиму земля промерзает на большую глубину, а за короткое лето успевает оттаять только небольшой верхний слой и вода, так же, как и в нашем случае не может просочиться вглубь земли, ей мешает сильно промерзшая земля — её называют </a:t>
            </a:r>
            <a:r>
              <a:rPr lang="ru-RU" sz="2000" b="1" i="1" dirty="0"/>
              <a:t>«вечной мерзлотой»</a:t>
            </a:r>
            <a:r>
              <a:rPr lang="ru-RU" sz="2000" dirty="0"/>
              <a:t> </a:t>
            </a:r>
          </a:p>
          <a:p>
            <a:pPr algn="ctr"/>
            <a:r>
              <a:rPr lang="ru-RU" sz="2000" dirty="0"/>
              <a:t> Любая ямка, канава, впадина быстро наполняется водой и образуются болото. Поэтому почва в тундре очень сырая.</a:t>
            </a:r>
          </a:p>
          <a:p>
            <a:pPr algn="ctr"/>
            <a:r>
              <a:rPr lang="ru-RU" sz="2000" dirty="0"/>
              <a:t>И обычно говорят, что в тундре два периода: снежный и мокрый.</a:t>
            </a:r>
          </a:p>
          <a:p>
            <a:endParaRPr lang="ru-RU" dirty="0"/>
          </a:p>
        </p:txBody>
      </p:sp>
    </p:spTree>
    <p:extLst>
      <p:ext uri="{BB962C8B-B14F-4D97-AF65-F5344CB8AC3E}">
        <p14:creationId xmlns:p14="http://schemas.microsoft.com/office/powerpoint/2010/main" val="269062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eles.club/uploads/posts/2021-12/1639992915_8-celes-club-p-olenya-upryazhka-zhivotnie-krasivo-foto-10.jpg">
            <a:extLst>
              <a:ext uri="{FF2B5EF4-FFF2-40B4-BE49-F238E27FC236}">
                <a16:creationId xmlns:a16="http://schemas.microsoft.com/office/drawing/2014/main" id="{B8E811AA-3480-4A14-B47F-C503F7C54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DF2D29C9-407C-4029-BE2A-97815770D466}"/>
              </a:ext>
            </a:extLst>
          </p:cNvPr>
          <p:cNvSpPr/>
          <p:nvPr/>
        </p:nvSpPr>
        <p:spPr>
          <a:xfrm>
            <a:off x="0" y="430306"/>
            <a:ext cx="12191999" cy="1015663"/>
          </a:xfrm>
          <a:prstGeom prst="rect">
            <a:avLst/>
          </a:prstGeom>
        </p:spPr>
        <p:txBody>
          <a:bodyPr wrap="square">
            <a:spAutoFit/>
          </a:bodyPr>
          <a:lstStyle/>
          <a:p>
            <a:r>
              <a:rPr lang="ru-RU" sz="6000" dirty="0">
                <a:solidFill>
                  <a:srgbClr val="FF0000"/>
                </a:solidFill>
              </a:rPr>
              <a:t>Животные и птицы тундры </a:t>
            </a:r>
            <a:endParaRPr lang="ru-RU" sz="6000" dirty="0"/>
          </a:p>
        </p:txBody>
      </p:sp>
      <p:sp>
        <p:nvSpPr>
          <p:cNvPr id="3" name="Прямоугольник 2">
            <a:extLst>
              <a:ext uri="{FF2B5EF4-FFF2-40B4-BE49-F238E27FC236}">
                <a16:creationId xmlns:a16="http://schemas.microsoft.com/office/drawing/2014/main" id="{1E7E06D1-AAED-4405-98B4-AD1FCDAC448E}"/>
              </a:ext>
            </a:extLst>
          </p:cNvPr>
          <p:cNvSpPr/>
          <p:nvPr/>
        </p:nvSpPr>
        <p:spPr>
          <a:xfrm>
            <a:off x="0" y="1089212"/>
            <a:ext cx="5378824" cy="2308324"/>
          </a:xfrm>
          <a:prstGeom prst="rect">
            <a:avLst/>
          </a:prstGeom>
        </p:spPr>
        <p:txBody>
          <a:bodyPr wrap="square">
            <a:spAutoFit/>
          </a:bodyPr>
          <a:lstStyle/>
          <a:p>
            <a:pPr algn="ctr"/>
            <a:r>
              <a:rPr lang="ru-RU" sz="2400" b="1" dirty="0">
                <a:solidFill>
                  <a:schemeClr val="tx2">
                    <a:lumMod val="50000"/>
                  </a:schemeClr>
                </a:solidFill>
              </a:rPr>
              <a:t>Животные, которые обитают в тундре, приспособились к суровым условиям тундры. У них есть густой, теплый мех, преимущественно белого цвета. </a:t>
            </a:r>
            <a:r>
              <a:rPr lang="ru-RU" sz="2400" b="1" i="1" dirty="0">
                <a:solidFill>
                  <a:schemeClr val="tx2">
                    <a:lumMod val="50000"/>
                  </a:schemeClr>
                </a:solidFill>
              </a:rPr>
              <a:t>(белый цвет маскировочный. Так легче прятаться в снегу</a:t>
            </a:r>
            <a:r>
              <a:rPr lang="ru-RU" sz="2400" b="1" i="1" dirty="0"/>
              <a:t> )</a:t>
            </a:r>
            <a:endParaRPr lang="ru-RU" sz="2400" b="1" dirty="0"/>
          </a:p>
        </p:txBody>
      </p:sp>
    </p:spTree>
    <p:extLst>
      <p:ext uri="{BB962C8B-B14F-4D97-AF65-F5344CB8AC3E}">
        <p14:creationId xmlns:p14="http://schemas.microsoft.com/office/powerpoint/2010/main" val="227073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CE2CE0-F056-497B-83C5-74DDE3453E7D}"/>
              </a:ext>
            </a:extLst>
          </p:cNvPr>
          <p:cNvSpPr>
            <a:spLocks noGrp="1"/>
          </p:cNvSpPr>
          <p:nvPr>
            <p:ph type="title"/>
          </p:nvPr>
        </p:nvSpPr>
        <p:spPr>
          <a:xfrm>
            <a:off x="0" y="457200"/>
            <a:ext cx="4437529" cy="1855694"/>
          </a:xfrm>
        </p:spPr>
        <p:txBody>
          <a:bodyPr>
            <a:noAutofit/>
          </a:bodyPr>
          <a:lstStyle/>
          <a:p>
            <a:pPr algn="ctr"/>
            <a:r>
              <a:rPr lang="ru-RU" sz="2400" dirty="0">
                <a:solidFill>
                  <a:srgbClr val="FF0000"/>
                </a:solidFill>
              </a:rPr>
              <a:t>По мхам он ходит и траве,</a:t>
            </a:r>
            <a:br>
              <a:rPr lang="ru-RU" sz="2400" dirty="0">
                <a:solidFill>
                  <a:srgbClr val="FF0000"/>
                </a:solidFill>
              </a:rPr>
            </a:br>
            <a:r>
              <a:rPr lang="ru-RU" sz="2400" dirty="0">
                <a:solidFill>
                  <a:srgbClr val="FF0000"/>
                </a:solidFill>
              </a:rPr>
              <a:t>Носит лес на голове,</a:t>
            </a:r>
            <a:br>
              <a:rPr lang="ru-RU" sz="2400" dirty="0">
                <a:solidFill>
                  <a:srgbClr val="FF0000"/>
                </a:solidFill>
              </a:rPr>
            </a:br>
            <a:r>
              <a:rPr lang="ru-RU" sz="2400" dirty="0">
                <a:solidFill>
                  <a:srgbClr val="FF0000"/>
                </a:solidFill>
              </a:rPr>
              <a:t>Рогами защищается –</a:t>
            </a:r>
            <a:br>
              <a:rPr lang="ru-RU" sz="2400" dirty="0">
                <a:solidFill>
                  <a:srgbClr val="FF0000"/>
                </a:solidFill>
              </a:rPr>
            </a:br>
            <a:r>
              <a:rPr lang="ru-RU" sz="2400" dirty="0">
                <a:solidFill>
                  <a:srgbClr val="FF0000"/>
                </a:solidFill>
              </a:rPr>
              <a:t>От врагов спасется.</a:t>
            </a:r>
            <a:r>
              <a:rPr lang="ru-RU" sz="2400" dirty="0"/>
              <a:t/>
            </a:r>
            <a:br>
              <a:rPr lang="ru-RU" sz="2400" dirty="0"/>
            </a:br>
            <a:endParaRPr lang="ru-RU" sz="2400" dirty="0"/>
          </a:p>
        </p:txBody>
      </p:sp>
      <p:pic>
        <p:nvPicPr>
          <p:cNvPr id="6" name="Рисунок 5">
            <a:extLst>
              <a:ext uri="{FF2B5EF4-FFF2-40B4-BE49-F238E27FC236}">
                <a16:creationId xmlns:a16="http://schemas.microsoft.com/office/drawing/2014/main" id="{442E381F-3078-4FAE-AFB9-38D9C91F436B}"/>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310743" y="1"/>
            <a:ext cx="7881257" cy="6857999"/>
          </a:xfrm>
        </p:spPr>
      </p:pic>
      <p:sp>
        <p:nvSpPr>
          <p:cNvPr id="4" name="Текст 3">
            <a:extLst>
              <a:ext uri="{FF2B5EF4-FFF2-40B4-BE49-F238E27FC236}">
                <a16:creationId xmlns:a16="http://schemas.microsoft.com/office/drawing/2014/main" id="{7CC6ECE6-F494-42F8-80F8-A06A925AAAAE}"/>
              </a:ext>
            </a:extLst>
          </p:cNvPr>
          <p:cNvSpPr>
            <a:spLocks noGrp="1"/>
          </p:cNvSpPr>
          <p:nvPr>
            <p:ph type="body" sz="half" idx="2"/>
          </p:nvPr>
        </p:nvSpPr>
        <p:spPr>
          <a:xfrm>
            <a:off x="0" y="2312893"/>
            <a:ext cx="4437529" cy="4545105"/>
          </a:xfrm>
        </p:spPr>
        <p:txBody>
          <a:bodyPr>
            <a:normAutofit/>
          </a:bodyPr>
          <a:lstStyle/>
          <a:p>
            <a:pPr algn="ctr"/>
            <a:r>
              <a:rPr lang="ru-RU" sz="1800" b="1" dirty="0"/>
              <a:t>Северный олень </a:t>
            </a:r>
            <a:r>
              <a:rPr lang="ru-RU" sz="1800" dirty="0"/>
              <a:t>– это самое трудолюбивое, послушное животное тундры, без которого трудно было бы прожить человеку. Царь всех северных зверей. Целые стада северных оленей вольно пасутся на просторах тундры. Широкие копыта приспособлены для передвижений по снегу. Олени прекрасно плавают, преодолевая водные преграды. Олень сам себе добывает корм. Кто знает, чем северный олень любит питаться? </a:t>
            </a:r>
            <a:r>
              <a:rPr lang="ru-RU" sz="1800" i="1" dirty="0"/>
              <a:t>(ягелем, его еще называют </a:t>
            </a:r>
            <a:r>
              <a:rPr lang="ru-RU" sz="1800" b="1" i="1" dirty="0"/>
              <a:t>«оленьим мхом»</a:t>
            </a:r>
            <a:r>
              <a:rPr lang="ru-RU" sz="1800" i="1" dirty="0"/>
              <a:t>, так как его очень любят кушать олени.</a:t>
            </a:r>
            <a:endParaRPr lang="ru-RU" sz="1800" dirty="0"/>
          </a:p>
        </p:txBody>
      </p:sp>
      <p:pic>
        <p:nvPicPr>
          <p:cNvPr id="5" name="Рисунок 4">
            <a:extLst>
              <a:ext uri="{FF2B5EF4-FFF2-40B4-BE49-F238E27FC236}">
                <a16:creationId xmlns:a16="http://schemas.microsoft.com/office/drawing/2014/main" id="{48D3EE41-7C15-4EB6-93B6-DA7ACE26B855}"/>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310743" y="-1"/>
            <a:ext cx="7881257" cy="6857999"/>
          </a:xfrm>
          <a:prstGeom prst="rect">
            <a:avLst/>
          </a:prstGeom>
        </p:spPr>
      </p:pic>
      <p:pic>
        <p:nvPicPr>
          <p:cNvPr id="7" name="Рисунок 6">
            <a:extLst>
              <a:ext uri="{FF2B5EF4-FFF2-40B4-BE49-F238E27FC236}">
                <a16:creationId xmlns:a16="http://schemas.microsoft.com/office/drawing/2014/main" id="{3517A096-4B1F-406E-A5C6-FD12FCD36B8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310742" y="1"/>
            <a:ext cx="7881257" cy="6857999"/>
          </a:xfrm>
          <a:prstGeom prst="rect">
            <a:avLst/>
          </a:prstGeom>
        </p:spPr>
      </p:pic>
    </p:spTree>
    <p:extLst>
      <p:ext uri="{BB962C8B-B14F-4D97-AF65-F5344CB8AC3E}">
        <p14:creationId xmlns:p14="http://schemas.microsoft.com/office/powerpoint/2010/main" val="499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49280A-7461-47FD-9364-649933E895B4}"/>
              </a:ext>
            </a:extLst>
          </p:cNvPr>
          <p:cNvSpPr>
            <a:spLocks noGrp="1"/>
          </p:cNvSpPr>
          <p:nvPr>
            <p:ph type="title"/>
          </p:nvPr>
        </p:nvSpPr>
        <p:spPr>
          <a:xfrm>
            <a:off x="0" y="0"/>
            <a:ext cx="4772025" cy="2057400"/>
          </a:xfrm>
        </p:spPr>
        <p:txBody>
          <a:bodyPr>
            <a:noAutofit/>
          </a:bodyPr>
          <a:lstStyle/>
          <a:p>
            <a:pPr algn="ctr"/>
            <a:r>
              <a:rPr lang="ru-RU" sz="2800" dirty="0">
                <a:solidFill>
                  <a:srgbClr val="FF0000"/>
                </a:solidFill>
              </a:rPr>
              <a:t>Может скушать целый полк,</a:t>
            </a:r>
            <a:br>
              <a:rPr lang="ru-RU" sz="2800" dirty="0">
                <a:solidFill>
                  <a:srgbClr val="FF0000"/>
                </a:solidFill>
              </a:rPr>
            </a:br>
            <a:r>
              <a:rPr lang="ru-RU" sz="2800" dirty="0">
                <a:solidFill>
                  <a:srgbClr val="FF0000"/>
                </a:solidFill>
              </a:rPr>
              <a:t>Злой, голодный серый…</a:t>
            </a:r>
            <a:br>
              <a:rPr lang="ru-RU" sz="2800" dirty="0">
                <a:solidFill>
                  <a:srgbClr val="FF0000"/>
                </a:solidFill>
              </a:rPr>
            </a:br>
            <a:endParaRPr lang="ru-RU" sz="2800" dirty="0">
              <a:solidFill>
                <a:srgbClr val="FF0000"/>
              </a:solidFill>
            </a:endParaRPr>
          </a:p>
        </p:txBody>
      </p:sp>
      <p:pic>
        <p:nvPicPr>
          <p:cNvPr id="6" name="Рисунок 5">
            <a:extLst>
              <a:ext uri="{FF2B5EF4-FFF2-40B4-BE49-F238E27FC236}">
                <a16:creationId xmlns:a16="http://schemas.microsoft.com/office/drawing/2014/main" id="{771D149C-85A2-454A-94B6-4FB7556905E4}"/>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750641" y="0"/>
            <a:ext cx="7552764" cy="6858000"/>
          </a:xfrm>
        </p:spPr>
      </p:pic>
      <p:sp>
        <p:nvSpPr>
          <p:cNvPr id="4" name="Текст 3">
            <a:extLst>
              <a:ext uri="{FF2B5EF4-FFF2-40B4-BE49-F238E27FC236}">
                <a16:creationId xmlns:a16="http://schemas.microsoft.com/office/drawing/2014/main" id="{B5DB6AF6-1223-484F-AA68-00C1771F5681}"/>
              </a:ext>
            </a:extLst>
          </p:cNvPr>
          <p:cNvSpPr>
            <a:spLocks noGrp="1"/>
          </p:cNvSpPr>
          <p:nvPr>
            <p:ph type="body" sz="half" idx="2"/>
          </p:nvPr>
        </p:nvSpPr>
        <p:spPr>
          <a:xfrm>
            <a:off x="0" y="2057400"/>
            <a:ext cx="4750641" cy="4800600"/>
          </a:xfrm>
        </p:spPr>
        <p:txBody>
          <a:bodyPr/>
          <a:lstStyle/>
          <a:p>
            <a:pPr algn="ctr"/>
            <a:r>
              <a:rPr lang="ru-RU" sz="2000" b="1" dirty="0"/>
              <a:t>Полярный или тундровый волк </a:t>
            </a:r>
            <a:r>
              <a:rPr lang="ru-RU" sz="2000" dirty="0"/>
              <a:t>– сотни лет тундровые волки подтверждают своей жизнью удивительную выносливость. Неделю они могут обходиться без пищи и при этом преодолевают большие расстояния. Кроме этого, полярный волк обладает пушистым хвостом, напоминающим лисий. С помощью такого окраса волк маскируется в снегу и может близко подбираться к своим жертвам. Полярный волк может сразу съесть 10-15 кг мяса.</a:t>
            </a:r>
          </a:p>
          <a:p>
            <a:endParaRPr lang="ru-RU" dirty="0"/>
          </a:p>
        </p:txBody>
      </p:sp>
    </p:spTree>
    <p:extLst>
      <p:ext uri="{BB962C8B-B14F-4D97-AF65-F5344CB8AC3E}">
        <p14:creationId xmlns:p14="http://schemas.microsoft.com/office/powerpoint/2010/main" val="28766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F824E1-F061-4C57-9F66-D112E99996C0}"/>
              </a:ext>
            </a:extLst>
          </p:cNvPr>
          <p:cNvSpPr>
            <a:spLocks noGrp="1"/>
          </p:cNvSpPr>
          <p:nvPr>
            <p:ph type="title"/>
          </p:nvPr>
        </p:nvSpPr>
        <p:spPr>
          <a:xfrm>
            <a:off x="0" y="0"/>
            <a:ext cx="4531659" cy="2057400"/>
          </a:xfrm>
        </p:spPr>
        <p:txBody>
          <a:bodyPr>
            <a:normAutofit/>
          </a:bodyPr>
          <a:lstStyle/>
          <a:p>
            <a:pPr algn="ctr"/>
            <a:r>
              <a:rPr lang="ru-RU" sz="2800" dirty="0">
                <a:solidFill>
                  <a:srgbClr val="FF0000"/>
                </a:solidFill>
              </a:rPr>
              <a:t>Эта белая лисичка </a:t>
            </a:r>
            <a:br>
              <a:rPr lang="ru-RU" sz="2800" dirty="0">
                <a:solidFill>
                  <a:srgbClr val="FF0000"/>
                </a:solidFill>
              </a:rPr>
            </a:br>
            <a:r>
              <a:rPr lang="ru-RU" sz="2800" dirty="0">
                <a:solidFill>
                  <a:srgbClr val="FF0000"/>
                </a:solidFill>
              </a:rPr>
              <a:t>Лишь на севере живет, </a:t>
            </a:r>
            <a:br>
              <a:rPr lang="ru-RU" sz="2800" dirty="0">
                <a:solidFill>
                  <a:srgbClr val="FF0000"/>
                </a:solidFill>
              </a:rPr>
            </a:br>
            <a:r>
              <a:rPr lang="ru-RU" sz="2800" dirty="0">
                <a:solidFill>
                  <a:srgbClr val="FF0000"/>
                </a:solidFill>
              </a:rPr>
              <a:t>Очень любит кушать птичек</a:t>
            </a:r>
            <a:br>
              <a:rPr lang="ru-RU" sz="2800" dirty="0">
                <a:solidFill>
                  <a:srgbClr val="FF0000"/>
                </a:solidFill>
              </a:rPr>
            </a:br>
            <a:r>
              <a:rPr lang="ru-RU" sz="2800" dirty="0">
                <a:solidFill>
                  <a:srgbClr val="FF0000"/>
                </a:solidFill>
              </a:rPr>
              <a:t>И мышатам счет ведёт.</a:t>
            </a:r>
          </a:p>
        </p:txBody>
      </p:sp>
      <p:sp>
        <p:nvSpPr>
          <p:cNvPr id="4" name="Текст 3">
            <a:extLst>
              <a:ext uri="{FF2B5EF4-FFF2-40B4-BE49-F238E27FC236}">
                <a16:creationId xmlns:a16="http://schemas.microsoft.com/office/drawing/2014/main" id="{6FC2CD14-B6CE-4055-9183-6F6A4D0FF723}"/>
              </a:ext>
            </a:extLst>
          </p:cNvPr>
          <p:cNvSpPr>
            <a:spLocks noGrp="1"/>
          </p:cNvSpPr>
          <p:nvPr>
            <p:ph type="body" sz="half" idx="2"/>
          </p:nvPr>
        </p:nvSpPr>
        <p:spPr>
          <a:xfrm>
            <a:off x="0" y="2057400"/>
            <a:ext cx="4531659" cy="4800600"/>
          </a:xfrm>
        </p:spPr>
        <p:txBody>
          <a:bodyPr>
            <a:normAutofit/>
          </a:bodyPr>
          <a:lstStyle/>
          <a:p>
            <a:pPr algn="ctr"/>
            <a:r>
              <a:rPr lang="ru-RU" sz="1800" b="1" dirty="0"/>
              <a:t>Песец </a:t>
            </a:r>
            <a:r>
              <a:rPr lang="ru-RU" sz="1800" b="1" i="1" dirty="0"/>
              <a:t>(полярная лисица)</a:t>
            </a:r>
            <a:r>
              <a:rPr lang="ru-RU" sz="1800" b="1" dirty="0"/>
              <a:t> </a:t>
            </a:r>
            <a:r>
              <a:rPr lang="ru-RU" sz="1800" dirty="0"/>
              <a:t>– песец похож на лисицу, только у него небольшие круглые ушки, короткий нос, да и сам он поменьше. Зимой зверек одет в ярко-белую шубку, лишь любопытные глаза да кончик носа темными пятнышками выделяются на белой мордочке. Зимний мех у песца длинный, пушистый, густой. Даже подошвы лап у него покрыты шерстью. А летом он серовато-бурый и худой.</a:t>
            </a:r>
          </a:p>
          <a:p>
            <a:pPr algn="ctr"/>
            <a:r>
              <a:rPr lang="ru-RU" sz="1800" dirty="0"/>
              <a:t>Красивый и многослойный мех, длиной до 30 см, спасает животных от обморожений. Глаза вырабатывают специальный пигмент для защиты от ослепительного света в белоснежном пространстве. Питаются всем, что дарит тундра: рыбой, остатками добычи других животных.</a:t>
            </a:r>
          </a:p>
        </p:txBody>
      </p:sp>
      <p:pic>
        <p:nvPicPr>
          <p:cNvPr id="3074" name="Picture 2" descr="https://avatars.mds.yandex.net/i?id=e51acfa86958031f5c5186b907e0ed29320021b1-10576924-images-thumbs&amp;n=13">
            <a:extLst>
              <a:ext uri="{FF2B5EF4-FFF2-40B4-BE49-F238E27FC236}">
                <a16:creationId xmlns:a16="http://schemas.microsoft.com/office/drawing/2014/main" id="{B60CE0F6-3AC3-4B71-8F10-5F1516A7053E}"/>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bwMode="auto">
          <a:xfrm>
            <a:off x="4531659" y="0"/>
            <a:ext cx="76603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1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F2F461-18AE-40BF-9176-7F6430739089}"/>
              </a:ext>
            </a:extLst>
          </p:cNvPr>
          <p:cNvSpPr>
            <a:spLocks noGrp="1"/>
          </p:cNvSpPr>
          <p:nvPr>
            <p:ph type="title"/>
          </p:nvPr>
        </p:nvSpPr>
        <p:spPr>
          <a:xfrm>
            <a:off x="0" y="457200"/>
            <a:ext cx="4772025" cy="1358153"/>
          </a:xfrm>
        </p:spPr>
        <p:txBody>
          <a:bodyPr>
            <a:normAutofit/>
          </a:bodyPr>
          <a:lstStyle/>
          <a:p>
            <a:pPr algn="ctr"/>
            <a:r>
              <a:rPr lang="ru-RU" dirty="0">
                <a:solidFill>
                  <a:srgbClr val="FF0000"/>
                </a:solidFill>
              </a:rPr>
              <a:t>Прыг-скок, Прыг-скок,</a:t>
            </a:r>
            <a:br>
              <a:rPr lang="ru-RU" dirty="0">
                <a:solidFill>
                  <a:srgbClr val="FF0000"/>
                </a:solidFill>
              </a:rPr>
            </a:br>
            <a:r>
              <a:rPr lang="ru-RU" dirty="0" err="1">
                <a:solidFill>
                  <a:srgbClr val="FF0000"/>
                </a:solidFill>
              </a:rPr>
              <a:t>Длинноушка</a:t>
            </a:r>
            <a:r>
              <a:rPr lang="ru-RU" dirty="0">
                <a:solidFill>
                  <a:srgbClr val="FF0000"/>
                </a:solidFill>
              </a:rPr>
              <a:t> – Белый бок</a:t>
            </a:r>
          </a:p>
        </p:txBody>
      </p:sp>
      <p:pic>
        <p:nvPicPr>
          <p:cNvPr id="6" name="Рисунок 5">
            <a:extLst>
              <a:ext uri="{FF2B5EF4-FFF2-40B4-BE49-F238E27FC236}">
                <a16:creationId xmlns:a16="http://schemas.microsoft.com/office/drawing/2014/main" id="{22F4C837-3E06-488C-A9B0-247607593B87}"/>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772025" y="0"/>
            <a:ext cx="7419975" cy="6858000"/>
          </a:xfrm>
        </p:spPr>
      </p:pic>
      <p:sp>
        <p:nvSpPr>
          <p:cNvPr id="4" name="Текст 3">
            <a:extLst>
              <a:ext uri="{FF2B5EF4-FFF2-40B4-BE49-F238E27FC236}">
                <a16:creationId xmlns:a16="http://schemas.microsoft.com/office/drawing/2014/main" id="{F4B43185-0255-4B29-B1B7-0C76EA4E0660}"/>
              </a:ext>
            </a:extLst>
          </p:cNvPr>
          <p:cNvSpPr>
            <a:spLocks noGrp="1"/>
          </p:cNvSpPr>
          <p:nvPr>
            <p:ph type="body" sz="half" idx="2"/>
          </p:nvPr>
        </p:nvSpPr>
        <p:spPr>
          <a:xfrm>
            <a:off x="0" y="2057400"/>
            <a:ext cx="4772025" cy="4800600"/>
          </a:xfrm>
        </p:spPr>
        <p:txBody>
          <a:bodyPr>
            <a:normAutofit/>
          </a:bodyPr>
          <a:lstStyle/>
          <a:p>
            <a:pPr algn="ctr"/>
            <a:r>
              <a:rPr lang="ru-RU" sz="2000" b="1" dirty="0"/>
              <a:t>Заяц-беляк</a:t>
            </a:r>
            <a:r>
              <a:rPr lang="ru-RU" sz="2000" dirty="0"/>
              <a:t> — длина ушей зайца намного короче, чем у всех остальных, это помогает его организму больше сохранять тепло. Их передние лапы оснащены острыми и изогнутыми когтями, с помощью которых они раскапывают снег. Под снегом животное находит пищу, даже если та будет достаточно глубоко благодаря отличному обонянию.</a:t>
            </a:r>
          </a:p>
          <a:p>
            <a:pPr algn="ctr"/>
            <a:r>
              <a:rPr lang="ru-RU" sz="2000" dirty="0"/>
              <a:t>Укрываются от холода в вырытых укрытиях. Теплый мех защищает от низких температур. Основной рацион включает мох, </a:t>
            </a:r>
            <a:r>
              <a:rPr lang="ru-RU" sz="2000" dirty="0" err="1"/>
              <a:t>кору</a:t>
            </a:r>
            <a:r>
              <a:rPr lang="ru-RU" sz="2000" dirty="0"/>
              <a:t>, водоросли.</a:t>
            </a:r>
          </a:p>
          <a:p>
            <a:endParaRPr lang="ru-RU" dirty="0"/>
          </a:p>
        </p:txBody>
      </p:sp>
    </p:spTree>
    <p:extLst>
      <p:ext uri="{BB962C8B-B14F-4D97-AF65-F5344CB8AC3E}">
        <p14:creationId xmlns:p14="http://schemas.microsoft.com/office/powerpoint/2010/main" val="30769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FB2A31-9A36-4282-92C9-67A1948124DA}"/>
              </a:ext>
            </a:extLst>
          </p:cNvPr>
          <p:cNvSpPr>
            <a:spLocks noGrp="1"/>
          </p:cNvSpPr>
          <p:nvPr>
            <p:ph type="title"/>
          </p:nvPr>
        </p:nvSpPr>
        <p:spPr>
          <a:xfrm>
            <a:off x="0" y="457200"/>
            <a:ext cx="4772025" cy="2151529"/>
          </a:xfrm>
        </p:spPr>
        <p:txBody>
          <a:bodyPr>
            <a:normAutofit fontScale="90000"/>
          </a:bodyPr>
          <a:lstStyle/>
          <a:p>
            <a:pPr algn="ctr"/>
            <a:r>
              <a:rPr lang="ru-RU" sz="1800" dirty="0">
                <a:solidFill>
                  <a:srgbClr val="FF0000"/>
                </a:solidFill>
              </a:rPr>
              <a:t>Кто размером меньше крысы, с желто-бурою окраской.</a:t>
            </a:r>
            <a:br>
              <a:rPr lang="ru-RU" sz="1800" dirty="0">
                <a:solidFill>
                  <a:srgbClr val="FF0000"/>
                </a:solidFill>
              </a:rPr>
            </a:br>
            <a:r>
              <a:rPr lang="ru-RU" sz="1800" dirty="0">
                <a:solidFill>
                  <a:srgbClr val="FF0000"/>
                </a:solidFill>
              </a:rPr>
              <a:t>Живут в Тундре повсеместно, схожие на Хомячка?</a:t>
            </a:r>
            <a:br>
              <a:rPr lang="ru-RU" sz="1800" dirty="0">
                <a:solidFill>
                  <a:srgbClr val="FF0000"/>
                </a:solidFill>
              </a:rPr>
            </a:br>
            <a:r>
              <a:rPr lang="ru-RU" sz="1800" dirty="0">
                <a:solidFill>
                  <a:srgbClr val="FF0000"/>
                </a:solidFill>
              </a:rPr>
              <a:t>Кто вступает часто в драки, жизни не дают соседям,</a:t>
            </a:r>
            <a:br>
              <a:rPr lang="ru-RU" sz="1800" dirty="0">
                <a:solidFill>
                  <a:srgbClr val="FF0000"/>
                </a:solidFill>
              </a:rPr>
            </a:br>
            <a:r>
              <a:rPr lang="ru-RU" sz="1800" dirty="0">
                <a:solidFill>
                  <a:srgbClr val="FF0000"/>
                </a:solidFill>
              </a:rPr>
              <a:t>Зимой в спячку не впадают,  но, живут в режиме дня.</a:t>
            </a:r>
            <a:br>
              <a:rPr lang="ru-RU" sz="1800" dirty="0">
                <a:solidFill>
                  <a:srgbClr val="FF0000"/>
                </a:solidFill>
              </a:rPr>
            </a:br>
            <a:r>
              <a:rPr lang="ru-RU" sz="1800" dirty="0">
                <a:solidFill>
                  <a:srgbClr val="FF0000"/>
                </a:solidFill>
              </a:rPr>
              <a:t>Эти злобные зверьки, как зовутся?...</a:t>
            </a:r>
            <a:r>
              <a:rPr lang="ru-RU" dirty="0">
                <a:solidFill>
                  <a:srgbClr val="FF0000"/>
                </a:solidFill>
              </a:rPr>
              <a:t/>
            </a:r>
            <a:br>
              <a:rPr lang="ru-RU" dirty="0">
                <a:solidFill>
                  <a:srgbClr val="FF0000"/>
                </a:solidFill>
              </a:rPr>
            </a:br>
            <a:endParaRPr lang="ru-RU" dirty="0">
              <a:solidFill>
                <a:srgbClr val="FF0000"/>
              </a:solidFill>
            </a:endParaRPr>
          </a:p>
        </p:txBody>
      </p:sp>
      <p:sp>
        <p:nvSpPr>
          <p:cNvPr id="4" name="Текст 3">
            <a:extLst>
              <a:ext uri="{FF2B5EF4-FFF2-40B4-BE49-F238E27FC236}">
                <a16:creationId xmlns:a16="http://schemas.microsoft.com/office/drawing/2014/main" id="{717BB196-81D1-4660-B0BD-AEB344BF68DC}"/>
              </a:ext>
            </a:extLst>
          </p:cNvPr>
          <p:cNvSpPr>
            <a:spLocks noGrp="1"/>
          </p:cNvSpPr>
          <p:nvPr>
            <p:ph type="body" sz="half" idx="2"/>
          </p:nvPr>
        </p:nvSpPr>
        <p:spPr>
          <a:xfrm>
            <a:off x="0" y="2729753"/>
            <a:ext cx="4768849" cy="4128247"/>
          </a:xfrm>
        </p:spPr>
        <p:txBody>
          <a:bodyPr>
            <a:normAutofit fontScale="77500" lnSpcReduction="20000"/>
          </a:bodyPr>
          <a:lstStyle/>
          <a:p>
            <a:pPr algn="ctr"/>
            <a:r>
              <a:rPr lang="ru-RU" sz="3600" b="1" dirty="0"/>
              <a:t>Лемминг</a:t>
            </a:r>
            <a:r>
              <a:rPr lang="ru-RU" sz="3600" dirty="0"/>
              <a:t> – это маленькие грызуны, похожие на хомячков. Шерсть у леммингов короткая, их мех не имеет никакой ценности. Окраска у разных видов варьирует от серой до бурой. Лемминги кормятся непрерывно, съедая за сутки вдвое больше своего веса. Грызут </a:t>
            </a:r>
            <a:r>
              <a:rPr lang="ru-RU" sz="3600" dirty="0" err="1"/>
              <a:t>кору</a:t>
            </a:r>
            <a:r>
              <a:rPr lang="ru-RU" sz="3600" dirty="0"/>
              <a:t>, ветки, старые рога оленей, почки, яичную скорлупу</a:t>
            </a:r>
            <a:r>
              <a:rPr lang="ru-RU" sz="2600" dirty="0"/>
              <a:t>.</a:t>
            </a:r>
          </a:p>
          <a:p>
            <a:endParaRPr lang="ru-RU" dirty="0"/>
          </a:p>
        </p:txBody>
      </p:sp>
      <p:pic>
        <p:nvPicPr>
          <p:cNvPr id="1026" name="Picture 2" descr="https://laplaya-rus.ru/wp-content/uploads/4/9/f/49fbf3aa74d2026c82667bbfa263486d.jpeg">
            <a:extLst>
              <a:ext uri="{FF2B5EF4-FFF2-40B4-BE49-F238E27FC236}">
                <a16:creationId xmlns:a16="http://schemas.microsoft.com/office/drawing/2014/main" id="{A25ECADD-4416-4FE8-8BA4-A93510D4E10E}"/>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bwMode="auto">
          <a:xfrm>
            <a:off x="4775201" y="-13447"/>
            <a:ext cx="742315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2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5C09F3-73C0-4C2A-8731-B0198E153981}"/>
              </a:ext>
            </a:extLst>
          </p:cNvPr>
          <p:cNvSpPr>
            <a:spLocks noGrp="1"/>
          </p:cNvSpPr>
          <p:nvPr>
            <p:ph type="title"/>
          </p:nvPr>
        </p:nvSpPr>
        <p:spPr>
          <a:xfrm>
            <a:off x="1" y="457200"/>
            <a:ext cx="4464424" cy="1600200"/>
          </a:xfrm>
        </p:spPr>
        <p:txBody>
          <a:bodyPr>
            <a:normAutofit/>
          </a:bodyPr>
          <a:lstStyle/>
          <a:p>
            <a:pPr algn="ctr"/>
            <a:r>
              <a:rPr lang="ru-RU" sz="2000" dirty="0">
                <a:solidFill>
                  <a:srgbClr val="FF0000"/>
                </a:solidFill>
              </a:rPr>
              <a:t>Угадай, какой же птице</a:t>
            </a:r>
            <a:br>
              <a:rPr lang="ru-RU" sz="2000" dirty="0">
                <a:solidFill>
                  <a:srgbClr val="FF0000"/>
                </a:solidFill>
              </a:rPr>
            </a:br>
            <a:r>
              <a:rPr lang="ru-RU" sz="2000" dirty="0">
                <a:solidFill>
                  <a:srgbClr val="FF0000"/>
                </a:solidFill>
              </a:rPr>
              <a:t>Ночью темною не спится?</a:t>
            </a:r>
            <a:br>
              <a:rPr lang="ru-RU" sz="2000" dirty="0">
                <a:solidFill>
                  <a:srgbClr val="FF0000"/>
                </a:solidFill>
              </a:rPr>
            </a:br>
            <a:r>
              <a:rPr lang="ru-RU" sz="2000" dirty="0">
                <a:solidFill>
                  <a:srgbClr val="FF0000"/>
                </a:solidFill>
              </a:rPr>
              <a:t>Не укроет мышь трава,</a:t>
            </a:r>
            <a:br>
              <a:rPr lang="ru-RU" sz="2000" dirty="0">
                <a:solidFill>
                  <a:srgbClr val="FF0000"/>
                </a:solidFill>
              </a:rPr>
            </a:br>
            <a:r>
              <a:rPr lang="ru-RU" sz="2000" dirty="0">
                <a:solidFill>
                  <a:srgbClr val="FF0000"/>
                </a:solidFill>
              </a:rPr>
              <a:t>Ведь за ней летит…</a:t>
            </a:r>
            <a:br>
              <a:rPr lang="ru-RU" sz="2000" dirty="0">
                <a:solidFill>
                  <a:srgbClr val="FF0000"/>
                </a:solidFill>
              </a:rPr>
            </a:br>
            <a:endParaRPr lang="ru-RU" sz="2000" dirty="0">
              <a:solidFill>
                <a:srgbClr val="FF0000"/>
              </a:solidFill>
            </a:endParaRPr>
          </a:p>
        </p:txBody>
      </p:sp>
      <p:pic>
        <p:nvPicPr>
          <p:cNvPr id="6" name="Рисунок 5">
            <a:extLst>
              <a:ext uri="{FF2B5EF4-FFF2-40B4-BE49-F238E27FC236}">
                <a16:creationId xmlns:a16="http://schemas.microsoft.com/office/drawing/2014/main" id="{E8E9ABF9-80AA-41C1-97A5-C1FEC0CDD98B}"/>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464426" y="0"/>
            <a:ext cx="7727574" cy="6858000"/>
          </a:xfrm>
        </p:spPr>
      </p:pic>
      <p:sp>
        <p:nvSpPr>
          <p:cNvPr id="4" name="Текст 3">
            <a:extLst>
              <a:ext uri="{FF2B5EF4-FFF2-40B4-BE49-F238E27FC236}">
                <a16:creationId xmlns:a16="http://schemas.microsoft.com/office/drawing/2014/main" id="{6AEDCF0F-ED44-49F0-B367-84685C9A4216}"/>
              </a:ext>
            </a:extLst>
          </p:cNvPr>
          <p:cNvSpPr>
            <a:spLocks noGrp="1"/>
          </p:cNvSpPr>
          <p:nvPr>
            <p:ph type="body" sz="half" idx="2"/>
          </p:nvPr>
        </p:nvSpPr>
        <p:spPr>
          <a:xfrm>
            <a:off x="0" y="2057399"/>
            <a:ext cx="4464425" cy="4800601"/>
          </a:xfrm>
        </p:spPr>
        <p:txBody>
          <a:bodyPr/>
          <a:lstStyle/>
          <a:p>
            <a:pPr algn="ctr"/>
            <a:r>
              <a:rPr lang="ru-RU" sz="2000" b="1" dirty="0"/>
              <a:t>Полярная сова </a:t>
            </a:r>
            <a:r>
              <a:rPr lang="ru-RU" sz="2000" dirty="0"/>
              <a:t>– у неё рыхлое белое оперение, которое задерживает воздух и хорошо сохраняет тепло, а вот весной совы линяют и их пёрышки становятся пёстрыми. У этих птиц длинные острые когти, а лапы прекрасно приспособлены для захвата добычи. Клюв острый, хищный, загнутый вниз. Большие круглые глаза сов хорошо видят даже тёмной полярной ночью. Совы – ночные хищные птицы. Они охотятся на куропаток и мелких грызунов – мышей, леммингов.</a:t>
            </a:r>
          </a:p>
          <a:p>
            <a:endParaRPr lang="ru-RU" dirty="0"/>
          </a:p>
        </p:txBody>
      </p:sp>
    </p:spTree>
    <p:extLst>
      <p:ext uri="{BB962C8B-B14F-4D97-AF65-F5344CB8AC3E}">
        <p14:creationId xmlns:p14="http://schemas.microsoft.com/office/powerpoint/2010/main" val="395240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90C987-F64A-4810-AA11-684220CA1A9E}"/>
              </a:ext>
            </a:extLst>
          </p:cNvPr>
          <p:cNvSpPr>
            <a:spLocks noGrp="1"/>
          </p:cNvSpPr>
          <p:nvPr>
            <p:ph type="title"/>
          </p:nvPr>
        </p:nvSpPr>
        <p:spPr>
          <a:xfrm>
            <a:off x="0" y="457200"/>
            <a:ext cx="4652683" cy="1600200"/>
          </a:xfrm>
        </p:spPr>
        <p:txBody>
          <a:bodyPr>
            <a:noAutofit/>
          </a:bodyPr>
          <a:lstStyle/>
          <a:p>
            <a:pPr algn="ctr"/>
            <a:r>
              <a:rPr lang="ru-RU" sz="1800" dirty="0">
                <a:solidFill>
                  <a:srgbClr val="FF0000"/>
                </a:solidFill>
              </a:rPr>
              <a:t>Эти птицы на ночлег</a:t>
            </a:r>
            <a:br>
              <a:rPr lang="ru-RU" sz="1800" dirty="0">
                <a:solidFill>
                  <a:srgbClr val="FF0000"/>
                </a:solidFill>
              </a:rPr>
            </a:br>
            <a:r>
              <a:rPr lang="ru-RU" sz="1800" dirty="0">
                <a:solidFill>
                  <a:srgbClr val="FF0000"/>
                </a:solidFill>
              </a:rPr>
              <a:t> В голубой нырнули снег.</a:t>
            </a:r>
            <a:br>
              <a:rPr lang="ru-RU" sz="1800" dirty="0">
                <a:solidFill>
                  <a:srgbClr val="FF0000"/>
                </a:solidFill>
              </a:rPr>
            </a:br>
            <a:r>
              <a:rPr lang="ru-RU" sz="1800" dirty="0">
                <a:solidFill>
                  <a:srgbClr val="FF0000"/>
                </a:solidFill>
              </a:rPr>
              <a:t>И до самого рассвета</a:t>
            </a:r>
            <a:br>
              <a:rPr lang="ru-RU" sz="1800" dirty="0">
                <a:solidFill>
                  <a:srgbClr val="FF0000"/>
                </a:solidFill>
              </a:rPr>
            </a:br>
            <a:r>
              <a:rPr lang="ru-RU" sz="1800" dirty="0">
                <a:solidFill>
                  <a:srgbClr val="FF0000"/>
                </a:solidFill>
              </a:rPr>
              <a:t> В  этом сказочном  снегу</a:t>
            </a:r>
            <a:br>
              <a:rPr lang="ru-RU" sz="1800" dirty="0">
                <a:solidFill>
                  <a:srgbClr val="FF0000"/>
                </a:solidFill>
              </a:rPr>
            </a:br>
            <a:r>
              <a:rPr lang="ru-RU" sz="1800" dirty="0">
                <a:solidFill>
                  <a:srgbClr val="FF0000"/>
                </a:solidFill>
              </a:rPr>
              <a:t>Птицам снилось лето с голубикой на лугу.</a:t>
            </a:r>
            <a:br>
              <a:rPr lang="ru-RU" sz="1800" dirty="0">
                <a:solidFill>
                  <a:srgbClr val="FF0000"/>
                </a:solidFill>
              </a:rPr>
            </a:br>
            <a:endParaRPr lang="ru-RU" sz="1800" dirty="0">
              <a:solidFill>
                <a:srgbClr val="FF0000"/>
              </a:solidFill>
            </a:endParaRPr>
          </a:p>
        </p:txBody>
      </p:sp>
      <p:sp>
        <p:nvSpPr>
          <p:cNvPr id="4" name="Текст 3">
            <a:extLst>
              <a:ext uri="{FF2B5EF4-FFF2-40B4-BE49-F238E27FC236}">
                <a16:creationId xmlns:a16="http://schemas.microsoft.com/office/drawing/2014/main" id="{B082D9D0-FD01-4674-87B9-855D99ACAAEF}"/>
              </a:ext>
            </a:extLst>
          </p:cNvPr>
          <p:cNvSpPr>
            <a:spLocks noGrp="1"/>
          </p:cNvSpPr>
          <p:nvPr>
            <p:ph type="body" sz="half" idx="2"/>
          </p:nvPr>
        </p:nvSpPr>
        <p:spPr>
          <a:xfrm>
            <a:off x="1" y="2057400"/>
            <a:ext cx="4652682" cy="4800600"/>
          </a:xfrm>
        </p:spPr>
        <p:txBody>
          <a:bodyPr>
            <a:normAutofit lnSpcReduction="10000"/>
          </a:bodyPr>
          <a:lstStyle/>
          <a:p>
            <a:pPr algn="ctr"/>
            <a:r>
              <a:rPr lang="ru-RU" sz="2000" b="1" dirty="0"/>
              <a:t>Белая куропатка </a:t>
            </a:r>
            <a:r>
              <a:rPr lang="ru-RU" sz="2000" dirty="0"/>
              <a:t>– А вот ещё одна представительница тундры. Белая куропатка необычно красива, размером с голубя. Оперение куропатки совсем белое, лишь на хвосте есть несколько чёрных пёрышек. Белый цвет помогает ей спасаться от врагов. Зимой, когда трещат морозы и дуют ветры, куропатки зарываются в глубокий снег, который согревает их и защищает от ветра.</a:t>
            </a:r>
          </a:p>
          <a:p>
            <a:pPr algn="ctr"/>
            <a:r>
              <a:rPr lang="ru-RU" sz="2000" dirty="0"/>
              <a:t>Весной куропатки линяют, меняют белый зимний наряд на пёстрый. Зимой белые куропатки клюют почки, едят веточки и </a:t>
            </a:r>
            <a:r>
              <a:rPr lang="ru-RU" sz="2000" dirty="0" err="1"/>
              <a:t>кору</a:t>
            </a:r>
            <a:r>
              <a:rPr lang="ru-RU" sz="2000" dirty="0"/>
              <a:t> карликовых ив, а весной и летом лакомятся листьями и стеблями растений, насекомыми, ягодами и семенами трав.</a:t>
            </a:r>
          </a:p>
          <a:p>
            <a:endParaRPr lang="ru-RU" dirty="0"/>
          </a:p>
        </p:txBody>
      </p:sp>
      <p:pic>
        <p:nvPicPr>
          <p:cNvPr id="2050" name="Picture 2" descr="https://russkie-perepela.ru/wp-content/uploads/3/a/b/3ab76bdb8341cca6023d6f0383cb623d.jpeg">
            <a:extLst>
              <a:ext uri="{FF2B5EF4-FFF2-40B4-BE49-F238E27FC236}">
                <a16:creationId xmlns:a16="http://schemas.microsoft.com/office/drawing/2014/main" id="{5AD1B656-717A-4AE7-9645-54F54342FB03}"/>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bwMode="auto">
          <a:xfrm>
            <a:off x="4652682" y="0"/>
            <a:ext cx="7539317"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7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B424EB-4598-4226-84D3-BE6268CB5737}"/>
              </a:ext>
            </a:extLst>
          </p:cNvPr>
          <p:cNvSpPr>
            <a:spLocks noGrp="1"/>
          </p:cNvSpPr>
          <p:nvPr>
            <p:ph type="title"/>
          </p:nvPr>
        </p:nvSpPr>
        <p:spPr>
          <a:xfrm>
            <a:off x="0" y="0"/>
            <a:ext cx="4343400" cy="6858000"/>
          </a:xfrm>
        </p:spPr>
        <p:txBody>
          <a:bodyPr>
            <a:noAutofit/>
          </a:bodyPr>
          <a:lstStyle/>
          <a:p>
            <a:pPr algn="ctr"/>
            <a:r>
              <a:rPr lang="ru-RU" sz="4000" dirty="0">
                <a:solidFill>
                  <a:srgbClr val="FF0000"/>
                </a:solidFill>
              </a:rPr>
              <a:t>                              Растения тундры</a:t>
            </a:r>
            <a:r>
              <a:rPr lang="ru-RU" sz="4000" dirty="0">
                <a:solidFill>
                  <a:schemeClr val="tx1">
                    <a:lumMod val="95000"/>
                    <a:lumOff val="5000"/>
                  </a:schemeClr>
                </a:solidFill>
              </a:rPr>
              <a:t/>
            </a:r>
            <a:br>
              <a:rPr lang="ru-RU" sz="4000" dirty="0">
                <a:solidFill>
                  <a:schemeClr val="tx1">
                    <a:lumMod val="95000"/>
                    <a:lumOff val="5000"/>
                  </a:schemeClr>
                </a:solidFill>
              </a:rPr>
            </a:br>
            <a:r>
              <a:rPr lang="ru-RU" sz="3200" dirty="0">
                <a:solidFill>
                  <a:srgbClr val="002060"/>
                </a:solidFill>
              </a:rPr>
              <a:t>Растительность тундры составляют в первую очередь лишайники, мхи, невысокие травы, полярные маки, незабудки, колокольчики, кустарники и кустарнички. В тундре растительность вся очень низкая</a:t>
            </a:r>
            <a:r>
              <a:rPr lang="ru-RU" sz="4000" dirty="0">
                <a:solidFill>
                  <a:srgbClr val="002060"/>
                </a:solidFill>
              </a:rPr>
              <a:t>.</a:t>
            </a:r>
            <a:r>
              <a:rPr lang="ru-RU" sz="4000" dirty="0">
                <a:solidFill>
                  <a:schemeClr val="tx1">
                    <a:lumMod val="95000"/>
                    <a:lumOff val="5000"/>
                  </a:schemeClr>
                </a:solidFill>
              </a:rPr>
              <a:t/>
            </a:r>
            <a:br>
              <a:rPr lang="ru-RU" sz="4000" dirty="0">
                <a:solidFill>
                  <a:schemeClr val="tx1">
                    <a:lumMod val="95000"/>
                    <a:lumOff val="5000"/>
                  </a:schemeClr>
                </a:solidFill>
              </a:rPr>
            </a:br>
            <a:endParaRPr lang="ru-RU" sz="4000" dirty="0">
              <a:solidFill>
                <a:schemeClr val="tx1">
                  <a:lumMod val="95000"/>
                  <a:lumOff val="5000"/>
                </a:schemeClr>
              </a:solidFill>
            </a:endParaRPr>
          </a:p>
        </p:txBody>
      </p:sp>
      <p:sp>
        <p:nvSpPr>
          <p:cNvPr id="5" name="Текст 4">
            <a:extLst>
              <a:ext uri="{FF2B5EF4-FFF2-40B4-BE49-F238E27FC236}">
                <a16:creationId xmlns:a16="http://schemas.microsoft.com/office/drawing/2014/main" id="{6D475D21-A7EC-4025-AC92-A9EF874A2E59}"/>
              </a:ext>
            </a:extLst>
          </p:cNvPr>
          <p:cNvSpPr>
            <a:spLocks noGrp="1"/>
          </p:cNvSpPr>
          <p:nvPr>
            <p:ph type="body" sz="quarter" idx="3"/>
          </p:nvPr>
        </p:nvSpPr>
        <p:spPr>
          <a:xfrm>
            <a:off x="4343400" y="0"/>
            <a:ext cx="7848601" cy="1896035"/>
          </a:xfrm>
        </p:spPr>
        <p:txBody>
          <a:bodyPr>
            <a:noAutofit/>
          </a:bodyPr>
          <a:lstStyle/>
          <a:p>
            <a:pPr algn="ctr"/>
            <a:r>
              <a:rPr lang="ru-RU" sz="1800" dirty="0"/>
              <a:t>Ива Мохнатая — </a:t>
            </a:r>
            <a:r>
              <a:rPr lang="ru-RU" sz="1800" i="1" dirty="0"/>
              <a:t>«Мохнатым»</a:t>
            </a:r>
            <a:r>
              <a:rPr lang="ru-RU" sz="1800" dirty="0"/>
              <a:t> этот маленький кустарничек назвали потому, что все его части – ветки, листья – покрыты густыми шелковистыми волосками, защищающими растение от холода и сырости. Северные олени очень долго ждут, когда на кустарнике появятся свежие листья. Они с удовольствием употребляют их в пищу, для здоровья животных они очень полезные).</a:t>
            </a:r>
          </a:p>
        </p:txBody>
      </p:sp>
      <p:pic>
        <p:nvPicPr>
          <p:cNvPr id="4102" name="Picture 6" descr="http://vsegda-pomnim.com/uploads/posts/2022-04/1649560134_55-vsegda-pomnim-com-p-karlikovaya-iva-v-tundre-foto-59.jpg">
            <a:extLst>
              <a:ext uri="{FF2B5EF4-FFF2-40B4-BE49-F238E27FC236}">
                <a16:creationId xmlns:a16="http://schemas.microsoft.com/office/drawing/2014/main" id="{46E2CC3F-0CD9-453E-9CAF-0BF449A8C939}"/>
              </a:ext>
            </a:extLst>
          </p:cNvPr>
          <p:cNvPicPr>
            <a:picLocks noGrp="1" noChangeAspect="1" noChangeArrowheads="1"/>
          </p:cNvPicPr>
          <p:nvPr>
            <p:ph sz="quarter" idx="4"/>
          </p:nvPr>
        </p:nvPicPr>
        <p:blipFill>
          <a:blip r:embed="rId2">
            <a:extLst>
              <a:ext uri="{28A0092B-C50C-407E-A947-70E740481C1C}">
                <a14:useLocalDpi xmlns:a14="http://schemas.microsoft.com/office/drawing/2010/main"/>
              </a:ext>
            </a:extLst>
          </a:blip>
          <a:srcRect/>
          <a:stretch>
            <a:fillRect/>
          </a:stretch>
        </p:blipFill>
        <p:spPr bwMode="auto">
          <a:xfrm>
            <a:off x="4343400" y="1896035"/>
            <a:ext cx="7848600" cy="496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8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19388F-469B-4622-B472-3CFF269A89C4}"/>
              </a:ext>
            </a:extLst>
          </p:cNvPr>
          <p:cNvSpPr>
            <a:spLocks noGrp="1"/>
          </p:cNvSpPr>
          <p:nvPr>
            <p:ph type="title"/>
          </p:nvPr>
        </p:nvSpPr>
        <p:spPr>
          <a:xfrm>
            <a:off x="838200" y="1"/>
            <a:ext cx="10515600" cy="1304364"/>
          </a:xfrm>
        </p:spPr>
        <p:txBody>
          <a:bodyPr>
            <a:normAutofit/>
          </a:bodyPr>
          <a:lstStyle/>
          <a:p>
            <a:r>
              <a:rPr lang="ru-RU" dirty="0">
                <a:solidFill>
                  <a:srgbClr val="FF0000"/>
                </a:solidFill>
              </a:rPr>
              <a:t>Тундра с высоты птичьего полета</a:t>
            </a:r>
          </a:p>
        </p:txBody>
      </p:sp>
      <p:pic>
        <p:nvPicPr>
          <p:cNvPr id="5" name="Объект 4">
            <a:extLst>
              <a:ext uri="{FF2B5EF4-FFF2-40B4-BE49-F238E27FC236}">
                <a16:creationId xmlns:a16="http://schemas.microsoft.com/office/drawing/2014/main" id="{6B5A2651-0CD2-4EBD-BD4F-D7F6D36A37C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0"/>
          </a:xfrm>
        </p:spPr>
      </p:pic>
      <p:sp>
        <p:nvSpPr>
          <p:cNvPr id="6" name="Прямоугольник 5">
            <a:extLst>
              <a:ext uri="{FF2B5EF4-FFF2-40B4-BE49-F238E27FC236}">
                <a16:creationId xmlns:a16="http://schemas.microsoft.com/office/drawing/2014/main" id="{6FA99215-EDA0-4454-ABA1-886F0CFA1500}"/>
              </a:ext>
            </a:extLst>
          </p:cNvPr>
          <p:cNvSpPr/>
          <p:nvPr/>
        </p:nvSpPr>
        <p:spPr>
          <a:xfrm>
            <a:off x="0" y="-26894"/>
            <a:ext cx="12062012" cy="769441"/>
          </a:xfrm>
          <a:prstGeom prst="rect">
            <a:avLst/>
          </a:prstGeom>
        </p:spPr>
        <p:txBody>
          <a:bodyPr wrap="square">
            <a:spAutoFit/>
          </a:bodyPr>
          <a:lstStyle/>
          <a:p>
            <a:pPr algn="ctr"/>
            <a:r>
              <a:rPr lang="ru-RU" sz="4400" dirty="0">
                <a:solidFill>
                  <a:srgbClr val="FF0000"/>
                </a:solidFill>
              </a:rPr>
              <a:t>Тундра с высоты птичьего полета</a:t>
            </a:r>
            <a:endParaRPr lang="ru-RU" sz="4400" dirty="0"/>
          </a:p>
        </p:txBody>
      </p:sp>
    </p:spTree>
    <p:extLst>
      <p:ext uri="{BB962C8B-B14F-4D97-AF65-F5344CB8AC3E}">
        <p14:creationId xmlns:p14="http://schemas.microsoft.com/office/powerpoint/2010/main" val="171769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6219005E-F580-41D2-98DD-03AA6C388F2E}"/>
              </a:ext>
            </a:extLst>
          </p:cNvPr>
          <p:cNvSpPr>
            <a:spLocks noGrp="1"/>
          </p:cNvSpPr>
          <p:nvPr>
            <p:ph type="body" sz="half" idx="2"/>
          </p:nvPr>
        </p:nvSpPr>
        <p:spPr>
          <a:xfrm>
            <a:off x="0" y="0"/>
            <a:ext cx="4772025" cy="6857999"/>
          </a:xfrm>
        </p:spPr>
        <p:txBody>
          <a:bodyPr>
            <a:normAutofit/>
          </a:bodyPr>
          <a:lstStyle/>
          <a:p>
            <a:pPr algn="ctr"/>
            <a:endParaRPr lang="ru-RU" sz="2400" dirty="0"/>
          </a:p>
          <a:p>
            <a:pPr algn="ctr"/>
            <a:endParaRPr lang="ru-RU" sz="2400" dirty="0"/>
          </a:p>
          <a:p>
            <a:pPr algn="ctr"/>
            <a:r>
              <a:rPr lang="ru-RU" sz="2400" dirty="0"/>
              <a:t>Карликовая береза — близкая родственница обычной березы. Представляет собой сильноветвистый кустарник. В высоту достигает около 1 м. Карликовая береза тундры способна выдержать длительные суровые зимы на мерзлом грунте. Растет преимущественно на болотах, наряду с лишайниками, мхами и мохнатыми ивами. В летний период растение служит в качестве корма для животных тундры.</a:t>
            </a:r>
          </a:p>
          <a:p>
            <a:endParaRPr lang="ru-RU" dirty="0"/>
          </a:p>
        </p:txBody>
      </p:sp>
      <p:pic>
        <p:nvPicPr>
          <p:cNvPr id="5" name="Объект 7">
            <a:extLst>
              <a:ext uri="{FF2B5EF4-FFF2-40B4-BE49-F238E27FC236}">
                <a16:creationId xmlns:a16="http://schemas.microsoft.com/office/drawing/2014/main" id="{767DC78A-A0C7-43DA-8A98-A49B5FE2063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72025" y="0"/>
            <a:ext cx="7419975" cy="6858000"/>
          </a:xfrm>
        </p:spPr>
      </p:pic>
    </p:spTree>
    <p:extLst>
      <p:ext uri="{BB962C8B-B14F-4D97-AF65-F5344CB8AC3E}">
        <p14:creationId xmlns:p14="http://schemas.microsoft.com/office/powerpoint/2010/main" val="319904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A2FBC6-5E11-4253-B324-D087F70C976A}"/>
              </a:ext>
            </a:extLst>
          </p:cNvPr>
          <p:cNvSpPr>
            <a:spLocks noGrp="1"/>
          </p:cNvSpPr>
          <p:nvPr>
            <p:ph type="title"/>
          </p:nvPr>
        </p:nvSpPr>
        <p:spPr>
          <a:xfrm>
            <a:off x="0" y="0"/>
            <a:ext cx="12191999" cy="1045977"/>
          </a:xfrm>
        </p:spPr>
        <p:txBody>
          <a:bodyPr>
            <a:normAutofit/>
          </a:bodyPr>
          <a:lstStyle/>
          <a:p>
            <a:pPr algn="ctr"/>
            <a:r>
              <a:rPr lang="ru-RU" sz="2800" dirty="0">
                <a:solidFill>
                  <a:srgbClr val="FF0000"/>
                </a:solidFill>
              </a:rPr>
              <a:t>Ягодные кустарнички, которые  выдерживают сильные морозы тундры -это голубика, морошка, брусника, клюква, водяника.</a:t>
            </a:r>
          </a:p>
        </p:txBody>
      </p:sp>
      <p:pic>
        <p:nvPicPr>
          <p:cNvPr id="5" name="Объект 4">
            <a:extLst>
              <a:ext uri="{FF2B5EF4-FFF2-40B4-BE49-F238E27FC236}">
                <a16:creationId xmlns:a16="http://schemas.microsoft.com/office/drawing/2014/main" id="{C4737E3D-C81E-451B-BF30-0CC957A750E5}"/>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3736654" y="4027861"/>
            <a:ext cx="3607557" cy="2790266"/>
          </a:xfrm>
        </p:spPr>
      </p:pic>
      <p:pic>
        <p:nvPicPr>
          <p:cNvPr id="7" name="Рисунок 6">
            <a:extLst>
              <a:ext uri="{FF2B5EF4-FFF2-40B4-BE49-F238E27FC236}">
                <a16:creationId xmlns:a16="http://schemas.microsoft.com/office/drawing/2014/main" id="{79EA7D73-21E2-4FC7-B98C-BDFC3C9E19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4211" y="1123298"/>
            <a:ext cx="4847789" cy="5734702"/>
          </a:xfrm>
          <a:prstGeom prst="rect">
            <a:avLst/>
          </a:prstGeom>
        </p:spPr>
      </p:pic>
      <p:pic>
        <p:nvPicPr>
          <p:cNvPr id="9" name="Рисунок 8">
            <a:extLst>
              <a:ext uri="{FF2B5EF4-FFF2-40B4-BE49-F238E27FC236}">
                <a16:creationId xmlns:a16="http://schemas.microsoft.com/office/drawing/2014/main" id="{E510695B-BF73-436C-9E82-6B4B18C5DA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182503"/>
            <a:ext cx="3849527" cy="2675497"/>
          </a:xfrm>
          <a:prstGeom prst="rect">
            <a:avLst/>
          </a:prstGeom>
        </p:spPr>
      </p:pic>
      <p:pic>
        <p:nvPicPr>
          <p:cNvPr id="11" name="Рисунок 10">
            <a:extLst>
              <a:ext uri="{FF2B5EF4-FFF2-40B4-BE49-F238E27FC236}">
                <a16:creationId xmlns:a16="http://schemas.microsoft.com/office/drawing/2014/main" id="{F036CEFA-AF9C-462A-9DC1-65567A47F9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560" y="1148042"/>
            <a:ext cx="3910579" cy="3059205"/>
          </a:xfrm>
          <a:prstGeom prst="rect">
            <a:avLst/>
          </a:prstGeom>
        </p:spPr>
      </p:pic>
      <p:pic>
        <p:nvPicPr>
          <p:cNvPr id="13" name="Рисунок 12">
            <a:extLst>
              <a:ext uri="{FF2B5EF4-FFF2-40B4-BE49-F238E27FC236}">
                <a16:creationId xmlns:a16="http://schemas.microsoft.com/office/drawing/2014/main" id="{ACBCF198-A4C5-49A1-BD85-2860BD3642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98019" y="1123298"/>
            <a:ext cx="3467543" cy="2981884"/>
          </a:xfrm>
          <a:prstGeom prst="rect">
            <a:avLst/>
          </a:prstGeom>
        </p:spPr>
      </p:pic>
    </p:spTree>
    <p:extLst>
      <p:ext uri="{BB962C8B-B14F-4D97-AF65-F5344CB8AC3E}">
        <p14:creationId xmlns:p14="http://schemas.microsoft.com/office/powerpoint/2010/main" val="73245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BF2317-675A-421D-BF91-3873ED7ED39B}"/>
              </a:ext>
            </a:extLst>
          </p:cNvPr>
          <p:cNvSpPr>
            <a:spLocks noGrp="1"/>
          </p:cNvSpPr>
          <p:nvPr>
            <p:ph type="title"/>
          </p:nvPr>
        </p:nvSpPr>
        <p:spPr>
          <a:xfrm>
            <a:off x="9526" y="282387"/>
            <a:ext cx="4481793" cy="1250577"/>
          </a:xfrm>
        </p:spPr>
        <p:txBody>
          <a:bodyPr>
            <a:normAutofit fontScale="90000"/>
          </a:bodyPr>
          <a:lstStyle/>
          <a:p>
            <a:pPr algn="ctr"/>
            <a:r>
              <a:rPr lang="ru-RU" sz="6000" dirty="0">
                <a:solidFill>
                  <a:srgbClr val="FF0000"/>
                </a:solidFill>
              </a:rPr>
              <a:t>Багульник</a:t>
            </a:r>
            <a:br>
              <a:rPr lang="ru-RU" sz="6000" dirty="0">
                <a:solidFill>
                  <a:srgbClr val="FF0000"/>
                </a:solidFill>
              </a:rPr>
            </a:br>
            <a:r>
              <a:rPr lang="ru-RU" dirty="0"/>
              <a:t> </a:t>
            </a:r>
          </a:p>
        </p:txBody>
      </p:sp>
      <p:sp>
        <p:nvSpPr>
          <p:cNvPr id="4" name="Текст 3">
            <a:extLst>
              <a:ext uri="{FF2B5EF4-FFF2-40B4-BE49-F238E27FC236}">
                <a16:creationId xmlns:a16="http://schemas.microsoft.com/office/drawing/2014/main" id="{157DDD04-2396-48E0-BCDD-D4DFCB175682}"/>
              </a:ext>
            </a:extLst>
          </p:cNvPr>
          <p:cNvSpPr>
            <a:spLocks noGrp="1"/>
          </p:cNvSpPr>
          <p:nvPr>
            <p:ph type="body" sz="half" idx="2"/>
          </p:nvPr>
        </p:nvSpPr>
        <p:spPr>
          <a:xfrm>
            <a:off x="1" y="2057400"/>
            <a:ext cx="4491318" cy="4800600"/>
          </a:xfrm>
        </p:spPr>
        <p:txBody>
          <a:bodyPr>
            <a:normAutofit/>
          </a:bodyPr>
          <a:lstStyle/>
          <a:p>
            <a:pPr algn="ctr"/>
            <a:r>
              <a:rPr lang="ru-RU" sz="2400" dirty="0"/>
              <a:t>Багульник — удивительное небольшое кустарниковое растение с слегка загнутыми по краям листьями и стеблем напоминающем волосатые ноги, который помогает растению сохранять тепло в суровых условиях тундры. К необычным особенностям растении можно отнести то, что его не едят животные тундры из-за эфирных масел обладающих резким запахом и ядовитыми свойствами. </a:t>
            </a:r>
          </a:p>
        </p:txBody>
      </p:sp>
      <p:pic>
        <p:nvPicPr>
          <p:cNvPr id="5122" name="Picture 2" descr="https://moneystrategy.ru/wp-content/uploads/1/a/c/1ace43ebdc78316f6c1234dd38bc92ab.jpeg">
            <a:extLst>
              <a:ext uri="{FF2B5EF4-FFF2-40B4-BE49-F238E27FC236}">
                <a16:creationId xmlns:a16="http://schemas.microsoft.com/office/drawing/2014/main" id="{28E86F70-29FE-4404-BB01-A5715BEBF63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492533" y="1"/>
            <a:ext cx="7699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F71F0B54-D1E8-4181-91CC-87D040E97A03}"/>
              </a:ext>
            </a:extLst>
          </p:cNvPr>
          <p:cNvSpPr/>
          <p:nvPr/>
        </p:nvSpPr>
        <p:spPr>
          <a:xfrm>
            <a:off x="4693025" y="174812"/>
            <a:ext cx="6844552" cy="1015663"/>
          </a:xfrm>
          <a:prstGeom prst="rect">
            <a:avLst/>
          </a:prstGeom>
        </p:spPr>
        <p:txBody>
          <a:bodyPr wrap="square">
            <a:spAutoFit/>
          </a:bodyPr>
          <a:lstStyle/>
          <a:p>
            <a:r>
              <a:rPr lang="ru-RU" sz="6000" dirty="0">
                <a:solidFill>
                  <a:schemeClr val="bg1"/>
                </a:solidFill>
              </a:rPr>
              <a:t>травы </a:t>
            </a:r>
          </a:p>
        </p:txBody>
      </p:sp>
    </p:spTree>
    <p:extLst>
      <p:ext uri="{BB962C8B-B14F-4D97-AF65-F5344CB8AC3E}">
        <p14:creationId xmlns:p14="http://schemas.microsoft.com/office/powerpoint/2010/main" val="271189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487607-EEBD-437F-B14F-BA2563B36220}"/>
              </a:ext>
            </a:extLst>
          </p:cNvPr>
          <p:cNvSpPr>
            <a:spLocks noGrp="1"/>
          </p:cNvSpPr>
          <p:nvPr>
            <p:ph type="title"/>
          </p:nvPr>
        </p:nvSpPr>
        <p:spPr>
          <a:xfrm>
            <a:off x="0" y="457200"/>
            <a:ext cx="4772025" cy="1143000"/>
          </a:xfrm>
        </p:spPr>
        <p:txBody>
          <a:bodyPr>
            <a:normAutofit/>
          </a:bodyPr>
          <a:lstStyle/>
          <a:p>
            <a:pPr algn="ctr"/>
            <a:r>
              <a:rPr lang="ru-RU" sz="7200" dirty="0">
                <a:solidFill>
                  <a:srgbClr val="FF0000"/>
                </a:solidFill>
              </a:rPr>
              <a:t>Осока</a:t>
            </a:r>
          </a:p>
        </p:txBody>
      </p:sp>
      <p:pic>
        <p:nvPicPr>
          <p:cNvPr id="6148" name="Picture 4" descr="http://na-dache.pro/uploads/posts/2021-05/1621119085_40-p-osoka-peschanaya-foto-42.jpg">
            <a:extLst>
              <a:ext uri="{FF2B5EF4-FFF2-40B4-BE49-F238E27FC236}">
                <a16:creationId xmlns:a16="http://schemas.microsoft.com/office/drawing/2014/main" id="{DE664B0D-EC17-46CF-9F02-0025840BE5D4}"/>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bwMode="auto">
          <a:xfrm>
            <a:off x="4784165" y="1"/>
            <a:ext cx="740783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BE101FAD-B5E5-4171-B3C7-E29A4D74BC2C}"/>
              </a:ext>
            </a:extLst>
          </p:cNvPr>
          <p:cNvSpPr/>
          <p:nvPr/>
        </p:nvSpPr>
        <p:spPr>
          <a:xfrm>
            <a:off x="0" y="2056509"/>
            <a:ext cx="4772025" cy="4994701"/>
          </a:xfrm>
          <a:prstGeom prst="rect">
            <a:avLst/>
          </a:prstGeom>
        </p:spPr>
        <p:txBody>
          <a:bodyPr wrap="square">
            <a:spAutoFit/>
          </a:bodyPr>
          <a:lstStyle/>
          <a:p>
            <a:pPr algn="ctr">
              <a:lnSpc>
                <a:spcPct val="107000"/>
              </a:lnSpc>
              <a:spcAft>
                <a:spcPts val="80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Осока – это растение с жесткими листьями этого растения, с крошечными зубчиками по краям, ими можно легко порезать руку. В тундре для осок раздолье. Во-первых, эти растения очень любят влагу, а во-вторых, они отлично переносят холод: корни некоторых осок проникают даже в слой вечной мерзлоты и растут при отрицательных </a:t>
            </a: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(низких)</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температурах! Вот почему в холодной полярной тундре обитает очень много видов осок </a:t>
            </a: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(120 видов осок)</a:t>
            </a:r>
          </a:p>
          <a:p>
            <a:pPr algn="ctr">
              <a:lnSpc>
                <a:spcPct val="107000"/>
              </a:lnSpc>
              <a:spcAft>
                <a:spcPts val="800"/>
              </a:spcAft>
            </a:pPr>
            <a:r>
              <a:rPr lang="ru-RU" b="1" dirty="0"/>
              <a:t>Осоку тундровые животные едят неохотно: ее жесткие листья по вкусу только леммингам.</a:t>
            </a:r>
          </a:p>
          <a:p>
            <a:pPr algn="just">
              <a:lnSpc>
                <a:spcPct val="107000"/>
              </a:lnSpc>
              <a:spcAft>
                <a:spcPts val="8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380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460140-26CE-4388-A0BB-6E5EFF65506B}"/>
              </a:ext>
            </a:extLst>
          </p:cNvPr>
          <p:cNvSpPr>
            <a:spLocks noGrp="1"/>
          </p:cNvSpPr>
          <p:nvPr>
            <p:ph type="title"/>
          </p:nvPr>
        </p:nvSpPr>
        <p:spPr>
          <a:xfrm>
            <a:off x="0" y="228600"/>
            <a:ext cx="4706471" cy="1411941"/>
          </a:xfrm>
        </p:spPr>
        <p:txBody>
          <a:bodyPr>
            <a:normAutofit/>
          </a:bodyPr>
          <a:lstStyle/>
          <a:p>
            <a:pPr algn="ctr"/>
            <a:r>
              <a:rPr lang="ru-RU" sz="7200" dirty="0">
                <a:solidFill>
                  <a:srgbClr val="FF0000"/>
                </a:solidFill>
              </a:rPr>
              <a:t>ягель</a:t>
            </a:r>
          </a:p>
        </p:txBody>
      </p:sp>
      <p:sp>
        <p:nvSpPr>
          <p:cNvPr id="4" name="Текст 3">
            <a:extLst>
              <a:ext uri="{FF2B5EF4-FFF2-40B4-BE49-F238E27FC236}">
                <a16:creationId xmlns:a16="http://schemas.microsoft.com/office/drawing/2014/main" id="{526D3052-2434-41C2-80B3-AC8BFAA8AE09}"/>
              </a:ext>
            </a:extLst>
          </p:cNvPr>
          <p:cNvSpPr>
            <a:spLocks noGrp="1"/>
          </p:cNvSpPr>
          <p:nvPr>
            <p:ph type="body" sz="half" idx="2"/>
          </p:nvPr>
        </p:nvSpPr>
        <p:spPr>
          <a:xfrm>
            <a:off x="0" y="2057400"/>
            <a:ext cx="4585447" cy="4800600"/>
          </a:xfrm>
        </p:spPr>
        <p:txBody>
          <a:bodyPr>
            <a:normAutofit/>
          </a:bodyPr>
          <a:lstStyle/>
          <a:p>
            <a:pPr algn="ctr"/>
            <a:r>
              <a:rPr lang="ru-RU" sz="2800" dirty="0"/>
              <a:t>Ягель — очень важное растение для животных тундры в зимний период. Его еще называют </a:t>
            </a:r>
            <a:r>
              <a:rPr lang="ru-RU" sz="2800" b="1" i="1" dirty="0"/>
              <a:t>«оленьим мхом»</a:t>
            </a:r>
            <a:r>
              <a:rPr lang="ru-RU" sz="2800" dirty="0"/>
              <a:t>, так как на протяжении девяти месяцев холодов олени ежедневно употребляют ягель. Животные находят его по запаху даже под толстым слоем снега.</a:t>
            </a:r>
          </a:p>
          <a:p>
            <a:endParaRPr lang="ru-RU" dirty="0"/>
          </a:p>
        </p:txBody>
      </p:sp>
      <p:pic>
        <p:nvPicPr>
          <p:cNvPr id="7170" name="Picture 2" descr="https://fototerra.ru/photo/Russia/Severomorsk/medium-216787.jpg">
            <a:extLst>
              <a:ext uri="{FF2B5EF4-FFF2-40B4-BE49-F238E27FC236}">
                <a16:creationId xmlns:a16="http://schemas.microsoft.com/office/drawing/2014/main" id="{7515BF2D-D594-46F8-8C2B-72FF2CDFC26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85446" y="1"/>
            <a:ext cx="76065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DE9204-1B11-4C3B-B431-04D2DE79E016}"/>
              </a:ext>
            </a:extLst>
          </p:cNvPr>
          <p:cNvSpPr>
            <a:spLocks noGrp="1"/>
          </p:cNvSpPr>
          <p:nvPr>
            <p:ph type="title"/>
          </p:nvPr>
        </p:nvSpPr>
        <p:spPr>
          <a:xfrm>
            <a:off x="0" y="0"/>
            <a:ext cx="4772025" cy="1613647"/>
          </a:xfrm>
        </p:spPr>
        <p:txBody>
          <a:bodyPr>
            <a:normAutofit fontScale="90000"/>
          </a:bodyPr>
          <a:lstStyle/>
          <a:p>
            <a:pPr algn="ctr"/>
            <a:r>
              <a:rPr lang="ru-RU" sz="4400" dirty="0">
                <a:solidFill>
                  <a:srgbClr val="FF0000"/>
                </a:solidFill>
              </a:rPr>
              <a:t>Дриада  (</a:t>
            </a:r>
            <a:r>
              <a:rPr lang="ru-RU" sz="4400" dirty="0" err="1">
                <a:solidFill>
                  <a:srgbClr val="FF0000"/>
                </a:solidFill>
              </a:rPr>
              <a:t>куропатачья</a:t>
            </a:r>
            <a:r>
              <a:rPr lang="ru-RU" sz="4400" dirty="0">
                <a:solidFill>
                  <a:srgbClr val="FF0000"/>
                </a:solidFill>
              </a:rPr>
              <a:t> трава)</a:t>
            </a:r>
          </a:p>
        </p:txBody>
      </p:sp>
      <p:sp>
        <p:nvSpPr>
          <p:cNvPr id="4" name="Текст 3">
            <a:extLst>
              <a:ext uri="{FF2B5EF4-FFF2-40B4-BE49-F238E27FC236}">
                <a16:creationId xmlns:a16="http://schemas.microsoft.com/office/drawing/2014/main" id="{46C1C553-A44B-4985-A6A4-5F949806733A}"/>
              </a:ext>
            </a:extLst>
          </p:cNvPr>
          <p:cNvSpPr>
            <a:spLocks noGrp="1"/>
          </p:cNvSpPr>
          <p:nvPr>
            <p:ph type="body" sz="half" idx="2"/>
          </p:nvPr>
        </p:nvSpPr>
        <p:spPr>
          <a:xfrm>
            <a:off x="0" y="2057399"/>
            <a:ext cx="4772025" cy="4800599"/>
          </a:xfrm>
        </p:spPr>
        <p:txBody>
          <a:bodyPr/>
          <a:lstStyle/>
          <a:p>
            <a:pPr algn="ctr"/>
            <a:r>
              <a:rPr lang="ru-RU" sz="2800" b="1" dirty="0"/>
              <a:t>Дриада  — в холодное время года, когда кругом мало зелени, листьями этого крошечного вечнозеленого кустарничка охотно кормятся куропатки и другие тундровые птицы. Растение имеет плотные листья, зимой они остаются зелеными.</a:t>
            </a:r>
            <a:endParaRPr lang="ru-RU" sz="2800" dirty="0"/>
          </a:p>
          <a:p>
            <a:endParaRPr lang="ru-RU" dirty="0"/>
          </a:p>
        </p:txBody>
      </p:sp>
      <p:pic>
        <p:nvPicPr>
          <p:cNvPr id="8196" name="Picture 4" descr="http://vsegda-pomnim.com/uploads/posts/2022-04/1649642480_7-vsegda-pomnim-com-p-driada-tsvetok-foto-7.jpg">
            <a:extLst>
              <a:ext uri="{FF2B5EF4-FFF2-40B4-BE49-F238E27FC236}">
                <a16:creationId xmlns:a16="http://schemas.microsoft.com/office/drawing/2014/main" id="{67DD48F1-BD36-45CF-845D-FFA6F11DC643}"/>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bwMode="auto">
          <a:xfrm>
            <a:off x="4772025" y="1"/>
            <a:ext cx="741997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061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766F9F-BFE5-4567-BB99-C45AC4C3CDB3}"/>
              </a:ext>
            </a:extLst>
          </p:cNvPr>
          <p:cNvSpPr>
            <a:spLocks noGrp="1"/>
          </p:cNvSpPr>
          <p:nvPr>
            <p:ph type="title"/>
          </p:nvPr>
        </p:nvSpPr>
        <p:spPr>
          <a:xfrm>
            <a:off x="0" y="457200"/>
            <a:ext cx="3805519" cy="1600200"/>
          </a:xfrm>
        </p:spPr>
        <p:txBody>
          <a:bodyPr>
            <a:normAutofit/>
          </a:bodyPr>
          <a:lstStyle/>
          <a:p>
            <a:pPr algn="ctr"/>
            <a:r>
              <a:rPr lang="ru-RU" sz="2400" dirty="0">
                <a:solidFill>
                  <a:srgbClr val="C00000"/>
                </a:solidFill>
                <a:highlight>
                  <a:srgbClr val="FFFF00"/>
                </a:highlight>
              </a:rPr>
              <a:t>Дидактические игры, которые можно использовать при ознакомлении с тундрой.</a:t>
            </a:r>
          </a:p>
        </p:txBody>
      </p:sp>
      <p:pic>
        <p:nvPicPr>
          <p:cNvPr id="6" name="Объект 5">
            <a:extLst>
              <a:ext uri="{FF2B5EF4-FFF2-40B4-BE49-F238E27FC236}">
                <a16:creationId xmlns:a16="http://schemas.microsoft.com/office/drawing/2014/main" id="{56D335FA-1312-4EA5-90BF-B191F8935D1F}"/>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3805520" y="0"/>
            <a:ext cx="8386480" cy="6858000"/>
          </a:xfrm>
        </p:spPr>
      </p:pic>
      <p:sp>
        <p:nvSpPr>
          <p:cNvPr id="4" name="Текст 3">
            <a:extLst>
              <a:ext uri="{FF2B5EF4-FFF2-40B4-BE49-F238E27FC236}">
                <a16:creationId xmlns:a16="http://schemas.microsoft.com/office/drawing/2014/main" id="{4E0D0E76-69DF-4357-BFE4-9028D49E2CB3}"/>
              </a:ext>
            </a:extLst>
          </p:cNvPr>
          <p:cNvSpPr>
            <a:spLocks noGrp="1"/>
          </p:cNvSpPr>
          <p:nvPr>
            <p:ph type="body" sz="half" idx="2"/>
          </p:nvPr>
        </p:nvSpPr>
        <p:spPr>
          <a:xfrm>
            <a:off x="1" y="2057400"/>
            <a:ext cx="3805518" cy="4800600"/>
          </a:xfrm>
        </p:spPr>
        <p:txBody>
          <a:bodyPr/>
          <a:lstStyle/>
          <a:p>
            <a:pPr algn="ctr"/>
            <a:r>
              <a:rPr lang="ru-RU" sz="2000" b="1" dirty="0">
                <a:solidFill>
                  <a:srgbClr val="C00000"/>
                </a:solidFill>
              </a:rPr>
              <a:t>« Назови, что чьё?» </a:t>
            </a:r>
          </a:p>
          <a:p>
            <a:pPr algn="ctr"/>
            <a:r>
              <a:rPr lang="ru-RU" sz="2000" dirty="0"/>
              <a:t>Цель: образование притяжательных прилагательных</a:t>
            </a:r>
          </a:p>
          <a:p>
            <a:pPr algn="ctr"/>
            <a:r>
              <a:rPr lang="ru-RU" sz="2000" dirty="0"/>
              <a:t>У оленя рога ( чьи?)…</a:t>
            </a:r>
          </a:p>
          <a:p>
            <a:pPr algn="ctr"/>
            <a:r>
              <a:rPr lang="ru-RU" sz="2000" dirty="0"/>
              <a:t>У волга голова ( чья?)…</a:t>
            </a:r>
          </a:p>
          <a:p>
            <a:pPr algn="ctr"/>
            <a:r>
              <a:rPr lang="ru-RU" sz="2000" dirty="0"/>
              <a:t>У песца шерсть ( чья?)… </a:t>
            </a:r>
          </a:p>
          <a:p>
            <a:pPr algn="ctr"/>
            <a:r>
              <a:rPr lang="ru-RU" sz="2000" dirty="0"/>
              <a:t>У оленя копыто (чьё?)…</a:t>
            </a:r>
          </a:p>
          <a:p>
            <a:pPr algn="ctr"/>
            <a:r>
              <a:rPr lang="ru-RU" sz="2000" dirty="0"/>
              <a:t>У волка ухо ( чьё?)…</a:t>
            </a:r>
          </a:p>
          <a:p>
            <a:pPr algn="ctr"/>
            <a:r>
              <a:rPr lang="ru-RU" sz="2000" dirty="0"/>
              <a:t>У песца лапы ( чьи?)…</a:t>
            </a:r>
          </a:p>
          <a:p>
            <a:pPr algn="ctr"/>
            <a:r>
              <a:rPr lang="ru-RU" sz="2000" dirty="0"/>
              <a:t>у оленя нос ( чей?)…</a:t>
            </a:r>
          </a:p>
          <a:p>
            <a:pPr algn="ctr"/>
            <a:r>
              <a:rPr lang="ru-RU" sz="2000" dirty="0"/>
              <a:t>У медведя хвост ( чей?)…</a:t>
            </a:r>
          </a:p>
          <a:p>
            <a:pPr algn="ctr"/>
            <a:r>
              <a:rPr lang="ru-RU" sz="2000" dirty="0"/>
              <a:t>У волка спина (чья?)… и </a:t>
            </a:r>
            <a:r>
              <a:rPr lang="ru-RU" sz="2000" dirty="0" err="1"/>
              <a:t>тд</a:t>
            </a:r>
            <a:r>
              <a:rPr lang="ru-RU" sz="2000" dirty="0"/>
              <a:t>. </a:t>
            </a:r>
          </a:p>
          <a:p>
            <a:endParaRPr lang="ru-RU" sz="2000"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p:txBody>
      </p:sp>
    </p:spTree>
    <p:extLst>
      <p:ext uri="{BB962C8B-B14F-4D97-AF65-F5344CB8AC3E}">
        <p14:creationId xmlns:p14="http://schemas.microsoft.com/office/powerpoint/2010/main" val="359213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1E6BEDA-8AC8-43B2-A487-A1B7B698B49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46847" y="270733"/>
            <a:ext cx="5020236" cy="3026088"/>
          </a:xfrm>
          <a:prstGeom prst="rect">
            <a:avLst/>
          </a:prstGeom>
        </p:spPr>
      </p:pic>
      <p:pic>
        <p:nvPicPr>
          <p:cNvPr id="6" name="Рисунок 5">
            <a:extLst>
              <a:ext uri="{FF2B5EF4-FFF2-40B4-BE49-F238E27FC236}">
                <a16:creationId xmlns:a16="http://schemas.microsoft.com/office/drawing/2014/main" id="{77591A21-96F5-4962-8A9B-ACEBF33E10D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709410" y="316453"/>
            <a:ext cx="4935743" cy="2927881"/>
          </a:xfrm>
          <a:prstGeom prst="rect">
            <a:avLst/>
          </a:prstGeom>
        </p:spPr>
      </p:pic>
      <p:pic>
        <p:nvPicPr>
          <p:cNvPr id="7" name="Picture 2" descr="https://laplaya-rus.ru/wp-content/uploads/4/9/f/49fbf3aa74d2026c82667bbfa263486d.jpeg">
            <a:extLst>
              <a:ext uri="{FF2B5EF4-FFF2-40B4-BE49-F238E27FC236}">
                <a16:creationId xmlns:a16="http://schemas.microsoft.com/office/drawing/2014/main" id="{DBC16CDA-610C-43E5-B62C-3C8E192F7A5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6847" y="3727448"/>
            <a:ext cx="5020236" cy="29153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avatars.mds.yandex.net/i?id=5991120a6c323ca594dee87bee32d8bf_l-5527569-images-thumbs&amp;n=13">
            <a:extLst>
              <a:ext uri="{FF2B5EF4-FFF2-40B4-BE49-F238E27FC236}">
                <a16:creationId xmlns:a16="http://schemas.microsoft.com/office/drawing/2014/main" id="{CA5F6C47-0389-45E1-B3DB-04C04D337BD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624915" y="3644152"/>
            <a:ext cx="5020237" cy="299869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2137E421-9AD2-4003-888B-59AE606E7798}"/>
              </a:ext>
            </a:extLst>
          </p:cNvPr>
          <p:cNvSpPr/>
          <p:nvPr/>
        </p:nvSpPr>
        <p:spPr>
          <a:xfrm>
            <a:off x="3337560" y="3244334"/>
            <a:ext cx="4795921" cy="523220"/>
          </a:xfrm>
          <a:prstGeom prst="rect">
            <a:avLst/>
          </a:prstGeom>
        </p:spPr>
        <p:txBody>
          <a:bodyPr wrap="square">
            <a:spAutoFit/>
          </a:bodyPr>
          <a:lstStyle/>
          <a:p>
            <a:pPr algn="ctr"/>
            <a:r>
              <a:rPr lang="ru-RU" sz="2800" b="1" dirty="0">
                <a:solidFill>
                  <a:srgbClr val="C00000"/>
                </a:solidFill>
              </a:rPr>
              <a:t>«Четвертый лишний»</a:t>
            </a:r>
            <a:endParaRPr lang="ru-RU" sz="2800" b="1" dirty="0"/>
          </a:p>
        </p:txBody>
      </p:sp>
    </p:spTree>
    <p:extLst>
      <p:ext uri="{BB962C8B-B14F-4D97-AF65-F5344CB8AC3E}">
        <p14:creationId xmlns:p14="http://schemas.microsoft.com/office/powerpoint/2010/main" val="20905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B93705A-CCF3-4081-B172-E90E4062DB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1671" y="141193"/>
            <a:ext cx="4840411" cy="2910617"/>
          </a:xfrm>
          <a:prstGeom prst="rect">
            <a:avLst/>
          </a:prstGeom>
        </p:spPr>
      </p:pic>
      <p:pic>
        <p:nvPicPr>
          <p:cNvPr id="5" name="Рисунок 4">
            <a:extLst>
              <a:ext uri="{FF2B5EF4-FFF2-40B4-BE49-F238E27FC236}">
                <a16:creationId xmlns:a16="http://schemas.microsoft.com/office/drawing/2014/main" id="{CF47AB3E-A34E-4D03-9587-6A3351204F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6345" y="133030"/>
            <a:ext cx="4853988" cy="2918780"/>
          </a:xfrm>
          <a:prstGeom prst="rect">
            <a:avLst/>
          </a:prstGeom>
        </p:spPr>
      </p:pic>
      <p:pic>
        <p:nvPicPr>
          <p:cNvPr id="7" name="Рисунок 6">
            <a:extLst>
              <a:ext uri="{FF2B5EF4-FFF2-40B4-BE49-F238E27FC236}">
                <a16:creationId xmlns:a16="http://schemas.microsoft.com/office/drawing/2014/main" id="{2DF58159-B00B-40E4-B58D-C5B63193F9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9890" y="3693813"/>
            <a:ext cx="4860441" cy="2918780"/>
          </a:xfrm>
          <a:prstGeom prst="rect">
            <a:avLst/>
          </a:prstGeom>
        </p:spPr>
      </p:pic>
      <p:sp>
        <p:nvSpPr>
          <p:cNvPr id="8" name="AutoShape 2" descr="https://i.artfile.ru/3000x2029_695229_%5Bwww.ArtFile.ru%5D.jpg">
            <a:extLst>
              <a:ext uri="{FF2B5EF4-FFF2-40B4-BE49-F238E27FC236}">
                <a16:creationId xmlns:a16="http://schemas.microsoft.com/office/drawing/2014/main" id="{09C179FC-F8AF-4CEE-8972-352225303C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a:extLst>
              <a:ext uri="{FF2B5EF4-FFF2-40B4-BE49-F238E27FC236}">
                <a16:creationId xmlns:a16="http://schemas.microsoft.com/office/drawing/2014/main" id="{188155CA-6970-4EA8-981E-10335750F05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1669" y="3693813"/>
            <a:ext cx="4865270" cy="2918780"/>
          </a:xfrm>
          <a:prstGeom prst="rect">
            <a:avLst/>
          </a:prstGeom>
        </p:spPr>
      </p:pic>
      <p:sp>
        <p:nvSpPr>
          <p:cNvPr id="10" name="Прямоугольник 9">
            <a:extLst>
              <a:ext uri="{FF2B5EF4-FFF2-40B4-BE49-F238E27FC236}">
                <a16:creationId xmlns:a16="http://schemas.microsoft.com/office/drawing/2014/main" id="{AF8186E6-C556-4787-BD05-695ACEDD6B3A}"/>
              </a:ext>
            </a:extLst>
          </p:cNvPr>
          <p:cNvSpPr/>
          <p:nvPr/>
        </p:nvSpPr>
        <p:spPr>
          <a:xfrm>
            <a:off x="3166110" y="3051811"/>
            <a:ext cx="5623560" cy="584775"/>
          </a:xfrm>
          <a:prstGeom prst="rect">
            <a:avLst/>
          </a:prstGeom>
        </p:spPr>
        <p:txBody>
          <a:bodyPr wrap="square">
            <a:spAutoFit/>
          </a:bodyPr>
          <a:lstStyle/>
          <a:p>
            <a:pPr algn="ctr"/>
            <a:r>
              <a:rPr lang="ru-RU" sz="3200" b="1" dirty="0">
                <a:solidFill>
                  <a:srgbClr val="C00000"/>
                </a:solidFill>
              </a:rPr>
              <a:t>«Четвертый лишний»</a:t>
            </a:r>
            <a:endParaRPr lang="ru-RU" sz="3200" b="1" dirty="0"/>
          </a:p>
        </p:txBody>
      </p:sp>
    </p:spTree>
    <p:extLst>
      <p:ext uri="{BB962C8B-B14F-4D97-AF65-F5344CB8AC3E}">
        <p14:creationId xmlns:p14="http://schemas.microsoft.com/office/powerpoint/2010/main" val="267103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73114C-9713-432E-95F7-06215EF0363C}"/>
              </a:ext>
            </a:extLst>
          </p:cNvPr>
          <p:cNvSpPr>
            <a:spLocks noGrp="1"/>
          </p:cNvSpPr>
          <p:nvPr>
            <p:ph type="title"/>
          </p:nvPr>
        </p:nvSpPr>
        <p:spPr/>
        <p:txBody>
          <a:bodyPr/>
          <a:lstStyle/>
          <a:p>
            <a:r>
              <a:rPr lang="ru-RU" dirty="0">
                <a:solidFill>
                  <a:srgbClr val="C00000"/>
                </a:solidFill>
                <a:highlight>
                  <a:srgbClr val="FFFF00"/>
                </a:highlight>
              </a:rPr>
              <a:t>«Цепочки питания» животных, обитающих в тундре </a:t>
            </a:r>
            <a:r>
              <a:rPr lang="ru-RU" dirty="0"/>
              <a:t>. </a:t>
            </a:r>
          </a:p>
        </p:txBody>
      </p:sp>
      <p:sp>
        <p:nvSpPr>
          <p:cNvPr id="3" name="Объект 2">
            <a:extLst>
              <a:ext uri="{FF2B5EF4-FFF2-40B4-BE49-F238E27FC236}">
                <a16:creationId xmlns:a16="http://schemas.microsoft.com/office/drawing/2014/main" id="{BD0D2F05-4F87-450E-A6D8-DE49AFEA376A}"/>
              </a:ext>
            </a:extLst>
          </p:cNvPr>
          <p:cNvSpPr>
            <a:spLocks noGrp="1"/>
          </p:cNvSpPr>
          <p:nvPr>
            <p:ph idx="1"/>
          </p:nvPr>
        </p:nvSpPr>
        <p:spPr>
          <a:xfrm>
            <a:off x="838200" y="1801020"/>
            <a:ext cx="10515600" cy="4351338"/>
          </a:xfrm>
        </p:spPr>
        <p:txBody>
          <a:bodyPr/>
          <a:lstStyle/>
          <a:p>
            <a:r>
              <a:rPr lang="ru-RU" sz="2000" b="1" dirty="0"/>
              <a:t>Ягода-лемминг- белая сова</a:t>
            </a:r>
          </a:p>
          <a:p>
            <a:r>
              <a:rPr lang="ru-RU" sz="2000" b="1" dirty="0"/>
              <a:t>Ягода-лемминг-песец</a:t>
            </a:r>
          </a:p>
          <a:p>
            <a:r>
              <a:rPr lang="ru-RU" sz="2000" b="1" dirty="0"/>
              <a:t>Ягель-олень-волк</a:t>
            </a:r>
          </a:p>
          <a:p>
            <a:r>
              <a:rPr lang="ru-RU" sz="2000" b="1" dirty="0"/>
              <a:t>Ягода -белая куропатка-белая сова</a:t>
            </a:r>
          </a:p>
          <a:p>
            <a:endParaRPr lang="ru-RU" dirty="0"/>
          </a:p>
        </p:txBody>
      </p:sp>
      <p:pic>
        <p:nvPicPr>
          <p:cNvPr id="4" name="Рисунок 3">
            <a:extLst>
              <a:ext uri="{FF2B5EF4-FFF2-40B4-BE49-F238E27FC236}">
                <a16:creationId xmlns:a16="http://schemas.microsoft.com/office/drawing/2014/main" id="{D1C8597D-A6C7-4A7C-A4AF-75D0783BDF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3322" y="1178454"/>
            <a:ext cx="4684282" cy="2446020"/>
          </a:xfrm>
          <a:prstGeom prst="rect">
            <a:avLst/>
          </a:prstGeom>
        </p:spPr>
      </p:pic>
      <p:pic>
        <p:nvPicPr>
          <p:cNvPr id="5" name="Picture 2" descr="https://laplaya-rus.ru/wp-content/uploads/4/9/f/49fbf3aa74d2026c82667bbfa263486d.jpeg">
            <a:extLst>
              <a:ext uri="{FF2B5EF4-FFF2-40B4-BE49-F238E27FC236}">
                <a16:creationId xmlns:a16="http://schemas.microsoft.com/office/drawing/2014/main" id="{4627D9C5-AF1B-4DE8-ABB1-B4BA2C2B11D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608443" y="3734806"/>
            <a:ext cx="4435513" cy="291539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D9495183-82D5-4B16-A9A0-BC8118F4761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09039" y="3734806"/>
            <a:ext cx="4684283" cy="2915397"/>
          </a:xfrm>
          <a:prstGeom prst="rect">
            <a:avLst/>
          </a:prstGeom>
        </p:spPr>
      </p:pic>
      <p:sp>
        <p:nvSpPr>
          <p:cNvPr id="7" name="Стрелка: вниз 6">
            <a:extLst>
              <a:ext uri="{FF2B5EF4-FFF2-40B4-BE49-F238E27FC236}">
                <a16:creationId xmlns:a16="http://schemas.microsoft.com/office/drawing/2014/main" id="{5A9508A7-8442-4D14-91F9-AC2A4523306B}"/>
              </a:ext>
            </a:extLst>
          </p:cNvPr>
          <p:cNvSpPr/>
          <p:nvPr/>
        </p:nvSpPr>
        <p:spPr>
          <a:xfrm rot="18866272">
            <a:off x="10277288" y="2133874"/>
            <a:ext cx="601031" cy="1091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a:extLst>
              <a:ext uri="{FF2B5EF4-FFF2-40B4-BE49-F238E27FC236}">
                <a16:creationId xmlns:a16="http://schemas.microsoft.com/office/drawing/2014/main" id="{47697CBB-3D81-4F69-9398-717A602A0945}"/>
              </a:ext>
            </a:extLst>
          </p:cNvPr>
          <p:cNvSpPr/>
          <p:nvPr/>
        </p:nvSpPr>
        <p:spPr>
          <a:xfrm>
            <a:off x="5522483" y="5192504"/>
            <a:ext cx="86688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106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picworld.ru/wp-content/uploads/2015/10/52369784_24.jpg">
            <a:extLst>
              <a:ext uri="{FF2B5EF4-FFF2-40B4-BE49-F238E27FC236}">
                <a16:creationId xmlns:a16="http://schemas.microsoft.com/office/drawing/2014/main" id="{706060A1-A53B-4193-88C5-A2AD0CF9C7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2" name="Picture 4" descr="https://picworld.ru/wp-content/uploads/2015/10/52369784_24.jpg">
            <a:extLst>
              <a:ext uri="{FF2B5EF4-FFF2-40B4-BE49-F238E27FC236}">
                <a16:creationId xmlns:a16="http://schemas.microsoft.com/office/drawing/2014/main" id="{0C1239C4-5E42-4AE8-99B6-6624EC16E01D}"/>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9526"/>
            <a:ext cx="12192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BE0B9BB3-2E19-46C2-9785-8312EF5291AC}"/>
              </a:ext>
            </a:extLst>
          </p:cNvPr>
          <p:cNvSpPr/>
          <p:nvPr/>
        </p:nvSpPr>
        <p:spPr>
          <a:xfrm>
            <a:off x="0" y="182880"/>
            <a:ext cx="4057650" cy="3785652"/>
          </a:xfrm>
          <a:prstGeom prst="rect">
            <a:avLst/>
          </a:prstGeom>
        </p:spPr>
        <p:txBody>
          <a:bodyPr wrap="square">
            <a:spAutoFit/>
          </a:bodyPr>
          <a:lstStyle/>
          <a:p>
            <a:pPr algn="ctr"/>
            <a:r>
              <a:rPr lang="ru-RU" sz="2000" b="1" dirty="0"/>
              <a:t>Тундровая зона находится на севере нашей страны. Тундра растягивается широкой полосой на много километров вдоль берега Ледовитого океана.</a:t>
            </a:r>
          </a:p>
          <a:p>
            <a:pPr algn="ctr"/>
            <a:r>
              <a:rPr lang="ru-RU" sz="2000" b="1" dirty="0"/>
              <a:t>Слово </a:t>
            </a:r>
            <a:r>
              <a:rPr lang="ru-RU" sz="2000" b="1" i="1" dirty="0"/>
              <a:t>«тундра»</a:t>
            </a:r>
            <a:r>
              <a:rPr lang="ru-RU" sz="2000" b="1" dirty="0"/>
              <a:t> произошло от финского </a:t>
            </a:r>
            <a:r>
              <a:rPr lang="ru-RU" sz="2000" b="1" i="1" dirty="0"/>
              <a:t>«</a:t>
            </a:r>
            <a:r>
              <a:rPr lang="ru-RU" sz="2000" b="1" i="1" dirty="0" err="1"/>
              <a:t>тунтури</a:t>
            </a:r>
            <a:r>
              <a:rPr lang="ru-RU" sz="2000" b="1" i="1" dirty="0"/>
              <a:t>»</a:t>
            </a:r>
            <a:r>
              <a:rPr lang="ru-RU" sz="2000" b="1" dirty="0"/>
              <a:t>, что означает </a:t>
            </a:r>
            <a:r>
              <a:rPr lang="ru-RU" sz="2000" b="1" i="1" dirty="0"/>
              <a:t>«безлесная равнина»</a:t>
            </a:r>
            <a:r>
              <a:rPr lang="ru-RU" sz="2000" b="1" dirty="0"/>
              <a:t>. В переводе с языка саами слово  «тундра» означает « сопки» –невысокие вершины, которые не покрыты лесом .</a:t>
            </a:r>
          </a:p>
        </p:txBody>
      </p:sp>
    </p:spTree>
    <p:extLst>
      <p:ext uri="{BB962C8B-B14F-4D97-AF65-F5344CB8AC3E}">
        <p14:creationId xmlns:p14="http://schemas.microsoft.com/office/powerpoint/2010/main" val="1866657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EA19FD-138F-4D8B-AAA1-501ABCF1721D}"/>
              </a:ext>
            </a:extLst>
          </p:cNvPr>
          <p:cNvSpPr>
            <a:spLocks noGrp="1"/>
          </p:cNvSpPr>
          <p:nvPr>
            <p:ph type="title"/>
          </p:nvPr>
        </p:nvSpPr>
        <p:spPr>
          <a:xfrm>
            <a:off x="1" y="125730"/>
            <a:ext cx="4423409" cy="1748790"/>
          </a:xfrm>
        </p:spPr>
        <p:txBody>
          <a:bodyPr>
            <a:normAutofit fontScale="90000"/>
          </a:bodyPr>
          <a:lstStyle/>
          <a:p>
            <a:pPr algn="ctr"/>
            <a:r>
              <a:rPr lang="ru-RU" dirty="0">
                <a:solidFill>
                  <a:srgbClr val="FF0000"/>
                </a:solidFill>
                <a:highlight>
                  <a:srgbClr val="FFFF00"/>
                </a:highlight>
              </a:rPr>
              <a:t>Чтение художественной литературы и </a:t>
            </a:r>
            <a:r>
              <a:rPr lang="ru-RU" dirty="0" err="1">
                <a:solidFill>
                  <a:srgbClr val="FF0000"/>
                </a:solidFill>
                <a:highlight>
                  <a:srgbClr val="FFFF00"/>
                </a:highlight>
              </a:rPr>
              <a:t>фольклёра</a:t>
            </a:r>
            <a:r>
              <a:rPr lang="ru-RU" dirty="0">
                <a:solidFill>
                  <a:srgbClr val="FF0000"/>
                </a:solidFill>
                <a:highlight>
                  <a:srgbClr val="FFFF00"/>
                </a:highlight>
              </a:rPr>
              <a:t> при ознакомлении с тундрой</a:t>
            </a:r>
          </a:p>
        </p:txBody>
      </p:sp>
      <p:pic>
        <p:nvPicPr>
          <p:cNvPr id="6" name="Рисунок 5">
            <a:extLst>
              <a:ext uri="{FF2B5EF4-FFF2-40B4-BE49-F238E27FC236}">
                <a16:creationId xmlns:a16="http://schemas.microsoft.com/office/drawing/2014/main" id="{BC919507-AC41-4A2A-B2FF-67B36D2983B7}"/>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423410" y="0"/>
            <a:ext cx="7768589" cy="6857998"/>
          </a:xfrm>
        </p:spPr>
      </p:pic>
      <p:sp>
        <p:nvSpPr>
          <p:cNvPr id="4" name="Текст 3">
            <a:extLst>
              <a:ext uri="{FF2B5EF4-FFF2-40B4-BE49-F238E27FC236}">
                <a16:creationId xmlns:a16="http://schemas.microsoft.com/office/drawing/2014/main" id="{1D12E33C-72D4-4FD0-A5EA-D730350F28D6}"/>
              </a:ext>
            </a:extLst>
          </p:cNvPr>
          <p:cNvSpPr>
            <a:spLocks noGrp="1"/>
          </p:cNvSpPr>
          <p:nvPr>
            <p:ph type="body" sz="half" idx="2"/>
          </p:nvPr>
        </p:nvSpPr>
        <p:spPr>
          <a:xfrm>
            <a:off x="1" y="2057399"/>
            <a:ext cx="4423409" cy="4800599"/>
          </a:xfrm>
        </p:spPr>
        <p:txBody>
          <a:bodyPr>
            <a:normAutofit/>
          </a:bodyPr>
          <a:lstStyle/>
          <a:p>
            <a:pPr algn="ctr"/>
            <a:r>
              <a:rPr lang="ru-RU" dirty="0"/>
              <a:t>Ненецкая сказка «Кукушка», В.В. Чаплина «Фомка белый медвежонок», Н. Радченко «Белый медведь», «Морж», «Северный олень», «Север», «Лемминг», «Песец», «Овцебык», юкагирская сказка «Отчего у белого медведя нос чёрный», эвенкийская сказка «Почему олень быстро бегает», А. </a:t>
            </a:r>
            <a:r>
              <a:rPr lang="ru-RU" dirty="0" err="1"/>
              <a:t>Добринская</a:t>
            </a:r>
            <a:r>
              <a:rPr lang="ru-RU" dirty="0"/>
              <a:t> «Маленькая </a:t>
            </a:r>
            <a:r>
              <a:rPr lang="ru-RU" dirty="0" err="1"/>
              <a:t>Ано</a:t>
            </a:r>
            <a:r>
              <a:rPr lang="ru-RU" dirty="0"/>
              <a:t> живёт в тундре», О. </a:t>
            </a:r>
            <a:r>
              <a:rPr lang="ru-RU" dirty="0" err="1"/>
              <a:t>Ассёнова</a:t>
            </a:r>
            <a:r>
              <a:rPr lang="ru-RU" dirty="0"/>
              <a:t> «Приезжайте в тундру к нам», Н. Сладков «Кто живёт во льдах», «В тундре», А. Ткаченко «Вот ты какой, северный олень», Улуру </a:t>
            </a:r>
            <a:r>
              <a:rPr lang="ru-RU" dirty="0" err="1"/>
              <a:t>Адо</a:t>
            </a:r>
            <a:r>
              <a:rPr lang="ru-RU" dirty="0"/>
              <a:t> «Рассказы </a:t>
            </a:r>
            <a:r>
              <a:rPr lang="ru-RU" dirty="0" err="1"/>
              <a:t>Юко</a:t>
            </a:r>
            <a:r>
              <a:rPr lang="ru-RU" dirty="0"/>
              <a:t>», А. Барков «Северный олень», Ю. Коваль «Морошка», Х. К. Андерсен «Снежная королева»,</a:t>
            </a:r>
          </a:p>
          <a:p>
            <a:pPr algn="ctr"/>
            <a:r>
              <a:rPr lang="ru-RU" dirty="0"/>
              <a:t>В. </a:t>
            </a:r>
            <a:r>
              <a:rPr lang="ru-RU" dirty="0" err="1"/>
              <a:t>Богорозов</a:t>
            </a:r>
            <a:r>
              <a:rPr lang="ru-RU" dirty="0"/>
              <a:t> «Олени», В. Степанов «Атлас животного мира», Е. Рочев «Бегут, бегут олени», В. Ширяев «Олени выходят к морю», Г. Снегирёв «Про оленей», В. Бианки «Тундра», Г. Снегирёв «Белёк»</a:t>
            </a:r>
          </a:p>
          <a:p>
            <a:endParaRPr lang="ru-RU" dirty="0"/>
          </a:p>
        </p:txBody>
      </p:sp>
      <p:sp>
        <p:nvSpPr>
          <p:cNvPr id="7" name="Прямоугольник 6">
            <a:extLst>
              <a:ext uri="{FF2B5EF4-FFF2-40B4-BE49-F238E27FC236}">
                <a16:creationId xmlns:a16="http://schemas.microsoft.com/office/drawing/2014/main" id="{2B3C66BA-CDE3-4E87-960E-505214865F34}"/>
              </a:ext>
            </a:extLst>
          </p:cNvPr>
          <p:cNvSpPr/>
          <p:nvPr/>
        </p:nvSpPr>
        <p:spPr>
          <a:xfrm>
            <a:off x="5452110" y="662941"/>
            <a:ext cx="6126480" cy="3416320"/>
          </a:xfrm>
          <a:prstGeom prst="rect">
            <a:avLst/>
          </a:prstGeom>
        </p:spPr>
        <p:txBody>
          <a:bodyPr wrap="square">
            <a:spAutoFit/>
          </a:bodyPr>
          <a:lstStyle/>
          <a:p>
            <a:r>
              <a:rPr lang="ru-RU" sz="2400" dirty="0"/>
              <a:t>А на Севере, друзья, </a:t>
            </a:r>
          </a:p>
          <a:p>
            <a:r>
              <a:rPr lang="ru-RU" sz="2400" dirty="0"/>
              <a:t>Где тайга кончается, </a:t>
            </a:r>
          </a:p>
          <a:p>
            <a:r>
              <a:rPr lang="ru-RU" sz="2400" dirty="0"/>
              <a:t>Есть полярные края-</a:t>
            </a:r>
          </a:p>
          <a:p>
            <a:r>
              <a:rPr lang="ru-RU" sz="2400" dirty="0"/>
              <a:t>Тундрой называются.</a:t>
            </a:r>
          </a:p>
          <a:p>
            <a:r>
              <a:rPr lang="ru-RU" sz="2400" dirty="0"/>
              <a:t>Мох и ягель-там и тут,</a:t>
            </a:r>
          </a:p>
          <a:p>
            <a:r>
              <a:rPr lang="ru-RU" sz="2400" dirty="0"/>
              <a:t>Мошки да комарики…</a:t>
            </a:r>
          </a:p>
          <a:p>
            <a:r>
              <a:rPr lang="ru-RU" sz="2400" dirty="0"/>
              <a:t>А деревья в ней растут-</a:t>
            </a:r>
          </a:p>
          <a:p>
            <a:r>
              <a:rPr lang="ru-RU" sz="2400" dirty="0"/>
              <a:t> Маленькие-маленькие…</a:t>
            </a:r>
          </a:p>
          <a:p>
            <a:r>
              <a:rPr lang="ru-RU" sz="2400" dirty="0"/>
              <a:t>                        В. Безладнов</a:t>
            </a:r>
          </a:p>
        </p:txBody>
      </p:sp>
    </p:spTree>
    <p:extLst>
      <p:ext uri="{BB962C8B-B14F-4D97-AF65-F5344CB8AC3E}">
        <p14:creationId xmlns:p14="http://schemas.microsoft.com/office/powerpoint/2010/main" val="985167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C5C99961-4122-4050-B12B-A1F974477E8A}"/>
              </a:ext>
            </a:extLst>
          </p:cNvPr>
          <p:cNvSpPr/>
          <p:nvPr/>
        </p:nvSpPr>
        <p:spPr>
          <a:xfrm>
            <a:off x="0" y="331470"/>
            <a:ext cx="12192000" cy="1323439"/>
          </a:xfrm>
          <a:prstGeom prst="rect">
            <a:avLst/>
          </a:prstGeom>
        </p:spPr>
        <p:txBody>
          <a:bodyPr wrap="square">
            <a:spAutoFit/>
          </a:bodyPr>
          <a:lstStyle/>
          <a:p>
            <a:pPr algn="ctr"/>
            <a:r>
              <a:rPr lang="ru-RU" sz="8000" dirty="0">
                <a:solidFill>
                  <a:srgbClr val="FF0000"/>
                </a:solidFill>
              </a:rPr>
              <a:t>Спасибо за внимание .</a:t>
            </a:r>
          </a:p>
        </p:txBody>
      </p:sp>
    </p:spTree>
    <p:extLst>
      <p:ext uri="{BB962C8B-B14F-4D97-AF65-F5344CB8AC3E}">
        <p14:creationId xmlns:p14="http://schemas.microsoft.com/office/powerpoint/2010/main" val="1227682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32F117-EDE2-4E13-B058-09B41AA79186}"/>
              </a:ext>
            </a:extLst>
          </p:cNvPr>
          <p:cNvSpPr>
            <a:spLocks noGrp="1"/>
          </p:cNvSpPr>
          <p:nvPr>
            <p:ph type="title"/>
          </p:nvPr>
        </p:nvSpPr>
        <p:spPr>
          <a:xfrm>
            <a:off x="0" y="0"/>
            <a:ext cx="4772023" cy="2111188"/>
          </a:xfrm>
        </p:spPr>
        <p:txBody>
          <a:bodyPr>
            <a:normAutofit fontScale="90000"/>
          </a:bodyPr>
          <a:lstStyle/>
          <a:p>
            <a:pPr algn="ct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
            </a:r>
            <a:br>
              <a:rPr lang="ru-RU" sz="5300" dirty="0">
                <a:solidFill>
                  <a:srgbClr val="FF0000"/>
                </a:solidFill>
              </a:rPr>
            </a:br>
            <a:r>
              <a:rPr lang="ru-RU" sz="5300" dirty="0">
                <a:solidFill>
                  <a:srgbClr val="FF0000"/>
                </a:solidFill>
              </a:rPr>
              <a:t>Тундра в разные времена года. </a:t>
            </a:r>
            <a:r>
              <a:rPr lang="ru-RU" sz="4000" dirty="0">
                <a:solidFill>
                  <a:srgbClr val="FF0000"/>
                </a:solidFill>
              </a:rPr>
              <a:t/>
            </a:r>
            <a:br>
              <a:rPr lang="ru-RU" sz="4000" dirty="0">
                <a:solidFill>
                  <a:srgbClr val="FF0000"/>
                </a:solidFill>
              </a:rPr>
            </a:br>
            <a:endParaRPr lang="ru-RU" sz="4000" dirty="0">
              <a:solidFill>
                <a:srgbClr val="92D050"/>
              </a:solidFill>
            </a:endParaRPr>
          </a:p>
        </p:txBody>
      </p:sp>
      <p:pic>
        <p:nvPicPr>
          <p:cNvPr id="6" name="Объект 5">
            <a:extLst>
              <a:ext uri="{FF2B5EF4-FFF2-40B4-BE49-F238E27FC236}">
                <a16:creationId xmlns:a16="http://schemas.microsoft.com/office/drawing/2014/main" id="{EB886B9B-4FE1-4BAE-9B00-93ACE5690C1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72024" y="-1"/>
            <a:ext cx="7419975" cy="6858001"/>
          </a:xfrm>
        </p:spPr>
      </p:pic>
      <p:sp>
        <p:nvSpPr>
          <p:cNvPr id="4" name="Текст 3">
            <a:extLst>
              <a:ext uri="{FF2B5EF4-FFF2-40B4-BE49-F238E27FC236}">
                <a16:creationId xmlns:a16="http://schemas.microsoft.com/office/drawing/2014/main" id="{D8F6F578-616F-496C-8343-3FC1F0B7B5B6}"/>
              </a:ext>
            </a:extLst>
          </p:cNvPr>
          <p:cNvSpPr>
            <a:spLocks noGrp="1"/>
          </p:cNvSpPr>
          <p:nvPr>
            <p:ph type="body" sz="half" idx="2"/>
          </p:nvPr>
        </p:nvSpPr>
        <p:spPr>
          <a:xfrm>
            <a:off x="1" y="2259106"/>
            <a:ext cx="4772024" cy="4598894"/>
          </a:xfrm>
        </p:spPr>
        <p:txBody>
          <a:bodyPr/>
          <a:lstStyle/>
          <a:p>
            <a:pPr algn="ctr"/>
            <a:r>
              <a:rPr lang="ru-RU" sz="2800" dirty="0">
                <a:latin typeface="+mj-lt"/>
              </a:rPr>
              <a:t> </a:t>
            </a:r>
            <a:r>
              <a:rPr lang="ru-RU" sz="3200" dirty="0">
                <a:latin typeface="+mj-lt"/>
              </a:rPr>
              <a:t>Очень красивая тундра  осенью! Она напоминает цветущий разноцветный ковер.  Сентябрь – это осень тундры, очень короткая, так как уже в начале октября устанавливается снежный покров.</a:t>
            </a:r>
          </a:p>
          <a:p>
            <a:endParaRPr lang="ru-RU" dirty="0"/>
          </a:p>
        </p:txBody>
      </p:sp>
      <p:sp>
        <p:nvSpPr>
          <p:cNvPr id="7" name="Прямоугольник 6">
            <a:extLst>
              <a:ext uri="{FF2B5EF4-FFF2-40B4-BE49-F238E27FC236}">
                <a16:creationId xmlns:a16="http://schemas.microsoft.com/office/drawing/2014/main" id="{73518041-16A9-4BEE-A18E-0480D054997B}"/>
              </a:ext>
            </a:extLst>
          </p:cNvPr>
          <p:cNvSpPr/>
          <p:nvPr/>
        </p:nvSpPr>
        <p:spPr>
          <a:xfrm rot="10800000" flipV="1">
            <a:off x="4772023" y="49984"/>
            <a:ext cx="6765553" cy="1569660"/>
          </a:xfrm>
          <a:prstGeom prst="rect">
            <a:avLst/>
          </a:prstGeom>
        </p:spPr>
        <p:txBody>
          <a:bodyPr wrap="square">
            <a:spAutoFit/>
          </a:bodyPr>
          <a:lstStyle/>
          <a:p>
            <a:pPr algn="ctr"/>
            <a:r>
              <a:rPr lang="ru-RU" sz="9600" b="1" dirty="0">
                <a:solidFill>
                  <a:schemeClr val="accent6">
                    <a:lumMod val="50000"/>
                  </a:schemeClr>
                </a:solidFill>
              </a:rPr>
              <a:t>Осень.</a:t>
            </a:r>
          </a:p>
        </p:txBody>
      </p:sp>
    </p:spTree>
    <p:extLst>
      <p:ext uri="{BB962C8B-B14F-4D97-AF65-F5344CB8AC3E}">
        <p14:creationId xmlns:p14="http://schemas.microsoft.com/office/powerpoint/2010/main" val="600839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4EDE5D9-00F9-4D32-B56E-455CA01D67A8}"/>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4639234" y="0"/>
            <a:ext cx="7897907" cy="6858000"/>
          </a:xfrm>
        </p:spPr>
      </p:pic>
      <p:sp>
        <p:nvSpPr>
          <p:cNvPr id="4" name="Текст 3">
            <a:extLst>
              <a:ext uri="{FF2B5EF4-FFF2-40B4-BE49-F238E27FC236}">
                <a16:creationId xmlns:a16="http://schemas.microsoft.com/office/drawing/2014/main" id="{B4FA5E32-96AA-4566-A883-80AFDECF2604}"/>
              </a:ext>
            </a:extLst>
          </p:cNvPr>
          <p:cNvSpPr>
            <a:spLocks noGrp="1"/>
          </p:cNvSpPr>
          <p:nvPr>
            <p:ph type="body" sz="half" idx="2"/>
          </p:nvPr>
        </p:nvSpPr>
        <p:spPr>
          <a:xfrm>
            <a:off x="1" y="309282"/>
            <a:ext cx="4639234" cy="6548718"/>
          </a:xfrm>
        </p:spPr>
        <p:txBody>
          <a:bodyPr>
            <a:normAutofit/>
          </a:bodyPr>
          <a:lstStyle/>
          <a:p>
            <a:pPr algn="ctr"/>
            <a:r>
              <a:rPr lang="ru-RU" sz="1800" b="1" dirty="0"/>
              <a:t>Зима в тундре длинная и очень холодная, поэтому там пустынно и просторно. Климат тундры суровый, зима длится 6-8 месяцев </a:t>
            </a:r>
            <a:r>
              <a:rPr lang="ru-RU" sz="1800" b="1" i="1" dirty="0"/>
              <a:t>(а у нас зима длится 3 месяца)</a:t>
            </a:r>
            <a:r>
              <a:rPr lang="ru-RU" sz="1800" b="1" dirty="0"/>
              <a:t>, часты морозы, сильные холодные ветры переходящие в снежные бури. Снег не очень глубокий, около 0,5 метра, сухой и сыпучий. Ветер сдувает его, а пурга несет крутящиеся снежные вихри за собой. Во время пурги люди стараются не выходить из дома, потому что в такую метель можно заблудиться и потеряться даже недалеко от дома.</a:t>
            </a:r>
          </a:p>
          <a:p>
            <a:pPr algn="ctr"/>
            <a:r>
              <a:rPr lang="ru-RU" sz="1800" b="1" dirty="0"/>
              <a:t>Пурга может продолжаться 5-6 дней </a:t>
            </a:r>
            <a:r>
              <a:rPr lang="ru-RU" sz="1800" b="1" i="1" dirty="0"/>
              <a:t>(это столько сколько вы ходите в детский сад, от выходных до выходных)</a:t>
            </a:r>
            <a:r>
              <a:rPr lang="ru-RU" sz="1800" b="1" dirty="0"/>
              <a:t>. Ветры сдувают снег с одного места на другое так, что земля становится оголенной не покрытой снегом и от этого сильно промерзает. Снег постепенно становится очень плотным и по нему можно ездить не проваливаясь на вездеходах и лыжах. Поверхность тундры напоминает волны. Вот такие причудливые формы можно здесь увидеть.</a:t>
            </a:r>
          </a:p>
          <a:p>
            <a:endParaRPr lang="ru-RU" dirty="0"/>
          </a:p>
        </p:txBody>
      </p:sp>
      <p:sp>
        <p:nvSpPr>
          <p:cNvPr id="9" name="Прямоугольник 8">
            <a:extLst>
              <a:ext uri="{FF2B5EF4-FFF2-40B4-BE49-F238E27FC236}">
                <a16:creationId xmlns:a16="http://schemas.microsoft.com/office/drawing/2014/main" id="{98D04285-25F4-41C9-BF1D-8C4109FB328C}"/>
              </a:ext>
            </a:extLst>
          </p:cNvPr>
          <p:cNvSpPr/>
          <p:nvPr/>
        </p:nvSpPr>
        <p:spPr>
          <a:xfrm>
            <a:off x="5607424" y="107576"/>
            <a:ext cx="5983941" cy="1569660"/>
          </a:xfrm>
          <a:prstGeom prst="rect">
            <a:avLst/>
          </a:prstGeom>
        </p:spPr>
        <p:txBody>
          <a:bodyPr wrap="square">
            <a:spAutoFit/>
          </a:bodyPr>
          <a:lstStyle/>
          <a:p>
            <a:pPr algn="ctr"/>
            <a:r>
              <a:rPr lang="ru-RU" sz="9600" dirty="0"/>
              <a:t>Зима</a:t>
            </a:r>
          </a:p>
        </p:txBody>
      </p:sp>
    </p:spTree>
    <p:extLst>
      <p:ext uri="{BB962C8B-B14F-4D97-AF65-F5344CB8AC3E}">
        <p14:creationId xmlns:p14="http://schemas.microsoft.com/office/powerpoint/2010/main" val="44615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6206177-6B34-4F2B-8A35-9C6BF2BB4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432611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3EAC0F-8030-48FC-8F2C-DDC41CE7A637}"/>
              </a:ext>
            </a:extLst>
          </p:cNvPr>
          <p:cNvSpPr>
            <a:spLocks noGrp="1"/>
          </p:cNvSpPr>
          <p:nvPr>
            <p:ph type="title"/>
          </p:nvPr>
        </p:nvSpPr>
        <p:spPr/>
        <p:txBody>
          <a:bodyPr/>
          <a:lstStyle/>
          <a:p>
            <a:endParaRPr lang="ru-RU" dirty="0"/>
          </a:p>
        </p:txBody>
      </p:sp>
      <p:pic>
        <p:nvPicPr>
          <p:cNvPr id="7" name="Рисунок 6">
            <a:extLst>
              <a:ext uri="{FF2B5EF4-FFF2-40B4-BE49-F238E27FC236}">
                <a16:creationId xmlns:a16="http://schemas.microsoft.com/office/drawing/2014/main" id="{900A28CB-E45D-4531-B656-839B4754C2A6}"/>
              </a:ext>
            </a:extLst>
          </p:cNvPr>
          <p:cNvPicPr>
            <a:picLocks noGrp="1" noChangeAspect="1"/>
          </p:cNvPicPr>
          <p:nvPr>
            <p:ph type="pic" idx="1"/>
          </p:nvPr>
        </p:nvPicPr>
        <p:blipFill>
          <a:blip r:embed="rId2" cstate="hqprint">
            <a:extLst>
              <a:ext uri="{28A0092B-C50C-407E-A947-70E740481C1C}">
                <a14:useLocalDpi xmlns:a14="http://schemas.microsoft.com/office/drawing/2010/main"/>
              </a:ext>
            </a:extLst>
          </a:blip>
          <a:srcRect/>
          <a:stretch>
            <a:fillRect/>
          </a:stretch>
        </p:blipFill>
        <p:spPr>
          <a:xfrm>
            <a:off x="0" y="0"/>
            <a:ext cx="12192001" cy="6858000"/>
          </a:xfrm>
        </p:spPr>
      </p:pic>
      <p:sp>
        <p:nvSpPr>
          <p:cNvPr id="4" name="Текст 3">
            <a:extLst>
              <a:ext uri="{FF2B5EF4-FFF2-40B4-BE49-F238E27FC236}">
                <a16:creationId xmlns:a16="http://schemas.microsoft.com/office/drawing/2014/main" id="{1D58845A-C7F3-45EC-8EC4-C7336AA922A7}"/>
              </a:ext>
            </a:extLst>
          </p:cNvPr>
          <p:cNvSpPr>
            <a:spLocks noGrp="1"/>
          </p:cNvSpPr>
          <p:nvPr>
            <p:ph type="body" sz="half" idx="2"/>
          </p:nvPr>
        </p:nvSpPr>
        <p:spPr>
          <a:xfrm>
            <a:off x="839788" y="457200"/>
            <a:ext cx="3932237" cy="3429000"/>
          </a:xfrm>
        </p:spPr>
        <p:txBody>
          <a:bodyPr/>
          <a:lstStyle/>
          <a:p>
            <a:r>
              <a:rPr lang="ru-RU" sz="2400" b="1" dirty="0"/>
              <a:t> </a:t>
            </a:r>
            <a:r>
              <a:rPr lang="ru-RU" sz="2400" dirty="0">
                <a:solidFill>
                  <a:schemeClr val="bg2">
                    <a:lumMod val="90000"/>
                  </a:schemeClr>
                </a:solidFill>
              </a:rPr>
              <a:t>Зимой в тундре совсем не бывает солнца, и днем и ночью – темно. В это время когда огромные снежные просторы тундры освещает лишь луна да звёзды, наступает полярная ночь. И иногда появляется северное сияние. Это чудо тундры.</a:t>
            </a:r>
          </a:p>
          <a:p>
            <a:endParaRPr lang="ru-RU" dirty="0">
              <a:solidFill>
                <a:schemeClr val="bg1">
                  <a:lumMod val="95000"/>
                </a:schemeClr>
              </a:solidFill>
            </a:endParaRPr>
          </a:p>
        </p:txBody>
      </p:sp>
    </p:spTree>
    <p:extLst>
      <p:ext uri="{BB962C8B-B14F-4D97-AF65-F5344CB8AC3E}">
        <p14:creationId xmlns:p14="http://schemas.microsoft.com/office/powerpoint/2010/main" val="296489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87992F-05B3-4D1D-AE8B-72BEA2E068E6}"/>
              </a:ext>
            </a:extLst>
          </p:cNvPr>
          <p:cNvSpPr>
            <a:spLocks noGrp="1"/>
          </p:cNvSpPr>
          <p:nvPr>
            <p:ph type="title"/>
          </p:nvPr>
        </p:nvSpPr>
        <p:spPr>
          <a:xfrm>
            <a:off x="0" y="457200"/>
            <a:ext cx="4612341" cy="847165"/>
          </a:xfrm>
        </p:spPr>
        <p:txBody>
          <a:bodyPr>
            <a:noAutofit/>
          </a:bodyPr>
          <a:lstStyle/>
          <a:p>
            <a:pPr algn="ctr"/>
            <a:r>
              <a:rPr lang="ru-RU" sz="6000" dirty="0">
                <a:solidFill>
                  <a:srgbClr val="FF0000"/>
                </a:solidFill>
              </a:rPr>
              <a:t> </a:t>
            </a:r>
          </a:p>
        </p:txBody>
      </p:sp>
      <p:pic>
        <p:nvPicPr>
          <p:cNvPr id="6" name="Объект 5">
            <a:extLst>
              <a:ext uri="{FF2B5EF4-FFF2-40B4-BE49-F238E27FC236}">
                <a16:creationId xmlns:a16="http://schemas.microsoft.com/office/drawing/2014/main" id="{8A84E59E-1C93-4380-B74A-176732FDDB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612341" y="0"/>
            <a:ext cx="7579658" cy="6858000"/>
          </a:xfrm>
        </p:spPr>
      </p:pic>
      <p:sp>
        <p:nvSpPr>
          <p:cNvPr id="4" name="Текст 3">
            <a:extLst>
              <a:ext uri="{FF2B5EF4-FFF2-40B4-BE49-F238E27FC236}">
                <a16:creationId xmlns:a16="http://schemas.microsoft.com/office/drawing/2014/main" id="{3921CDB9-D2B9-4B0C-AF37-682931E77E89}"/>
              </a:ext>
            </a:extLst>
          </p:cNvPr>
          <p:cNvSpPr>
            <a:spLocks noGrp="1"/>
          </p:cNvSpPr>
          <p:nvPr>
            <p:ph type="body" sz="half" idx="2"/>
          </p:nvPr>
        </p:nvSpPr>
        <p:spPr>
          <a:xfrm>
            <a:off x="1" y="1"/>
            <a:ext cx="4612342" cy="6858000"/>
          </a:xfrm>
        </p:spPr>
        <p:txBody>
          <a:bodyPr>
            <a:noAutofit/>
          </a:bodyPr>
          <a:lstStyle/>
          <a:p>
            <a:pPr algn="ctr"/>
            <a:endParaRPr lang="ru-RU" sz="3600" dirty="0"/>
          </a:p>
          <a:p>
            <a:pPr algn="ctr"/>
            <a:r>
              <a:rPr lang="ru-RU" sz="3600" dirty="0"/>
              <a:t>Весна тундры, так же как и осень ,очень короткая . Май –это весна тундры, именно в мае сходит снежный покров. Суровый пейзаж оживает, все растения, словно торопятся использовать лето для цветения.</a:t>
            </a:r>
          </a:p>
        </p:txBody>
      </p:sp>
      <p:sp>
        <p:nvSpPr>
          <p:cNvPr id="7" name="Прямоугольник 6">
            <a:extLst>
              <a:ext uri="{FF2B5EF4-FFF2-40B4-BE49-F238E27FC236}">
                <a16:creationId xmlns:a16="http://schemas.microsoft.com/office/drawing/2014/main" id="{98E2BD6A-4DEA-467B-B03C-B0A714CAAB69}"/>
              </a:ext>
            </a:extLst>
          </p:cNvPr>
          <p:cNvSpPr/>
          <p:nvPr/>
        </p:nvSpPr>
        <p:spPr>
          <a:xfrm rot="10800000" flipV="1">
            <a:off x="5257800" y="-123259"/>
            <a:ext cx="6669742" cy="1569660"/>
          </a:xfrm>
          <a:prstGeom prst="rect">
            <a:avLst/>
          </a:prstGeom>
        </p:spPr>
        <p:txBody>
          <a:bodyPr wrap="square">
            <a:spAutoFit/>
          </a:bodyPr>
          <a:lstStyle/>
          <a:p>
            <a:pPr algn="ctr"/>
            <a:r>
              <a:rPr lang="ru-RU" sz="9600" dirty="0">
                <a:solidFill>
                  <a:srgbClr val="FF0000"/>
                </a:solidFill>
              </a:rPr>
              <a:t>Весна</a:t>
            </a:r>
            <a:r>
              <a:rPr lang="ru-RU" dirty="0"/>
              <a:t> </a:t>
            </a:r>
          </a:p>
        </p:txBody>
      </p:sp>
    </p:spTree>
    <p:extLst>
      <p:ext uri="{BB962C8B-B14F-4D97-AF65-F5344CB8AC3E}">
        <p14:creationId xmlns:p14="http://schemas.microsoft.com/office/powerpoint/2010/main" val="152855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3635A1-BEB5-4AC4-99CF-905F0B13EEE5}"/>
              </a:ext>
            </a:extLst>
          </p:cNvPr>
          <p:cNvSpPr>
            <a:spLocks noGrp="1"/>
          </p:cNvSpPr>
          <p:nvPr>
            <p:ph type="title"/>
          </p:nvPr>
        </p:nvSpPr>
        <p:spPr>
          <a:xfrm>
            <a:off x="1" y="457200"/>
            <a:ext cx="4262718" cy="900953"/>
          </a:xfrm>
        </p:spPr>
        <p:txBody>
          <a:bodyPr>
            <a:normAutofit fontScale="90000"/>
          </a:bodyPr>
          <a:lstStyle/>
          <a:p>
            <a:pPr algn="ctr"/>
            <a:r>
              <a:rPr lang="ru-RU" sz="6000" dirty="0">
                <a:solidFill>
                  <a:srgbClr val="00B050"/>
                </a:solidFill>
              </a:rPr>
              <a:t> </a:t>
            </a:r>
          </a:p>
        </p:txBody>
      </p:sp>
      <p:pic>
        <p:nvPicPr>
          <p:cNvPr id="6" name="Объект 5">
            <a:extLst>
              <a:ext uri="{FF2B5EF4-FFF2-40B4-BE49-F238E27FC236}">
                <a16:creationId xmlns:a16="http://schemas.microsoft.com/office/drawing/2014/main" id="{AB3545F6-7333-44FF-899A-231DEE66044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314267" y="1"/>
            <a:ext cx="7877734" cy="6858000"/>
          </a:xfrm>
        </p:spPr>
      </p:pic>
      <p:sp>
        <p:nvSpPr>
          <p:cNvPr id="4" name="Текст 3">
            <a:extLst>
              <a:ext uri="{FF2B5EF4-FFF2-40B4-BE49-F238E27FC236}">
                <a16:creationId xmlns:a16="http://schemas.microsoft.com/office/drawing/2014/main" id="{99FBD49C-DDAE-46A9-B9FE-C54EF98BF181}"/>
              </a:ext>
            </a:extLst>
          </p:cNvPr>
          <p:cNvSpPr>
            <a:spLocks noGrp="1"/>
          </p:cNvSpPr>
          <p:nvPr>
            <p:ph type="body" sz="half" idx="2"/>
          </p:nvPr>
        </p:nvSpPr>
        <p:spPr>
          <a:xfrm>
            <a:off x="25775" y="188259"/>
            <a:ext cx="4262718" cy="6669741"/>
          </a:xfrm>
        </p:spPr>
        <p:txBody>
          <a:bodyPr/>
          <a:lstStyle/>
          <a:p>
            <a:pPr algn="ctr"/>
            <a:endParaRPr lang="ru-RU" sz="2400" dirty="0"/>
          </a:p>
          <a:p>
            <a:pPr algn="ctr"/>
            <a:r>
              <a:rPr lang="ru-RU" sz="2400" dirty="0"/>
              <a:t>Лето также, очень короткое и прохладное, но весь день и всю ночь светит солнце, это явление называется </a:t>
            </a:r>
            <a:r>
              <a:rPr lang="ru-RU" sz="2400" b="1" dirty="0"/>
              <a:t>полярный день</a:t>
            </a:r>
            <a:r>
              <a:rPr lang="ru-RU" sz="2400" dirty="0"/>
              <a:t>.</a:t>
            </a:r>
          </a:p>
          <a:p>
            <a:pPr algn="ctr"/>
            <a:r>
              <a:rPr lang="ru-RU" sz="2400" dirty="0"/>
              <a:t>По вечерам часто бывают заморозки. Летом поверхность тундры покрыта болотами. В июле тундра расцветает. Поверхность тундры оттаивает только на 10-30 см., вода не впитывается в землю, а остается на поверхности и образуются многочисленные болота.</a:t>
            </a:r>
          </a:p>
          <a:p>
            <a:endParaRPr lang="ru-RU" dirty="0"/>
          </a:p>
        </p:txBody>
      </p:sp>
      <p:sp>
        <p:nvSpPr>
          <p:cNvPr id="7" name="Прямоугольник 6">
            <a:extLst>
              <a:ext uri="{FF2B5EF4-FFF2-40B4-BE49-F238E27FC236}">
                <a16:creationId xmlns:a16="http://schemas.microsoft.com/office/drawing/2014/main" id="{736246D3-4F8C-4580-A21B-F694CA0CE3AB}"/>
              </a:ext>
            </a:extLst>
          </p:cNvPr>
          <p:cNvSpPr/>
          <p:nvPr/>
        </p:nvSpPr>
        <p:spPr>
          <a:xfrm>
            <a:off x="4894729" y="457200"/>
            <a:ext cx="6965577" cy="1569660"/>
          </a:xfrm>
          <a:prstGeom prst="rect">
            <a:avLst/>
          </a:prstGeom>
        </p:spPr>
        <p:txBody>
          <a:bodyPr wrap="square">
            <a:spAutoFit/>
          </a:bodyPr>
          <a:lstStyle/>
          <a:p>
            <a:pPr algn="ctr"/>
            <a:r>
              <a:rPr lang="ru-RU" sz="9600" dirty="0">
                <a:solidFill>
                  <a:srgbClr val="002060"/>
                </a:solidFill>
              </a:rPr>
              <a:t>Лето</a:t>
            </a:r>
          </a:p>
        </p:txBody>
      </p:sp>
    </p:spTree>
    <p:extLst>
      <p:ext uri="{BB962C8B-B14F-4D97-AF65-F5344CB8AC3E}">
        <p14:creationId xmlns:p14="http://schemas.microsoft.com/office/powerpoint/2010/main" val="279627160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1365</Words>
  <Application>Microsoft Office PowerPoint</Application>
  <PresentationFormat>Широкоэкранный</PresentationFormat>
  <Paragraphs>103</Paragraphs>
  <Slides>31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Calibri</vt:lpstr>
      <vt:lpstr>Calibri Light</vt:lpstr>
      <vt:lpstr>Times New Roman</vt:lpstr>
      <vt:lpstr>Тема Office</vt:lpstr>
      <vt:lpstr>Презентация PowerPoint</vt:lpstr>
      <vt:lpstr>Тундра с высоты птичьего полета</vt:lpstr>
      <vt:lpstr>Презентация PowerPoint</vt:lpstr>
      <vt:lpstr>           Тундра в разные времена года.  </vt:lpstr>
      <vt:lpstr>Презентация PowerPoint</vt:lpstr>
      <vt:lpstr>Презентация PowerPoint</vt:lpstr>
      <vt:lpstr>Презентация PowerPoint</vt:lpstr>
      <vt:lpstr> </vt:lpstr>
      <vt:lpstr> </vt:lpstr>
      <vt:lpstr>Вечная мерзлота</vt:lpstr>
      <vt:lpstr>Презентация PowerPoint</vt:lpstr>
      <vt:lpstr>По мхам он ходит и траве, Носит лес на голове, Рогами защищается – От врагов спасется. </vt:lpstr>
      <vt:lpstr>Может скушать целый полк, Злой, голодный серый… </vt:lpstr>
      <vt:lpstr>Эта белая лисичка  Лишь на севере живет,  Очень любит кушать птичек И мышатам счет ведёт.</vt:lpstr>
      <vt:lpstr>Прыг-скок, Прыг-скок, Длинноушка – Белый бок</vt:lpstr>
      <vt:lpstr>Кто размером меньше крысы, с желто-бурою окраской. Живут в Тундре повсеместно, схожие на Хомячка? Кто вступает часто в драки, жизни не дают соседям, Зимой в спячку не впадают,  но, живут в режиме дня. Эти злобные зверьки, как зовутся?... </vt:lpstr>
      <vt:lpstr>Угадай, какой же птице Ночью темною не спится? Не укроет мышь трава, Ведь за ней летит… </vt:lpstr>
      <vt:lpstr>Эти птицы на ночлег  В голубой нырнули снег. И до самого рассвета  В  этом сказочном  снегу Птицам снилось лето с голубикой на лугу. </vt:lpstr>
      <vt:lpstr>                              Растения тундры Растительность тундры составляют в первую очередь лишайники, мхи, невысокие травы, полярные маки, незабудки, колокольчики, кустарники и кустарнички. В тундре растительность вся очень низкая. </vt:lpstr>
      <vt:lpstr>Презентация PowerPoint</vt:lpstr>
      <vt:lpstr>Ягодные кустарнички, которые  выдерживают сильные морозы тундры -это голубика, морошка, брусника, клюква, водяника.</vt:lpstr>
      <vt:lpstr>Багульник  </vt:lpstr>
      <vt:lpstr>Осока</vt:lpstr>
      <vt:lpstr>ягель</vt:lpstr>
      <vt:lpstr>Дриада  (куропатачья трава)</vt:lpstr>
      <vt:lpstr>Дидактические игры, которые можно использовать при ознакомлении с тундрой.</vt:lpstr>
      <vt:lpstr>Презентация PowerPoint</vt:lpstr>
      <vt:lpstr>Презентация PowerPoint</vt:lpstr>
      <vt:lpstr>«Цепочки питания» животных, обитающих в тундре . </vt:lpstr>
      <vt:lpstr>Чтение художественной литературы и фольклёра при ознакомлении с тундрой</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Путешествие в тундру</dc:title>
  <dc:creator>Pop Lilli</dc:creator>
  <cp:lastModifiedBy>User</cp:lastModifiedBy>
  <cp:revision>59</cp:revision>
  <dcterms:created xsi:type="dcterms:W3CDTF">2023-10-31T12:59:15Z</dcterms:created>
  <dcterms:modified xsi:type="dcterms:W3CDTF">2023-11-03T06:41:35Z</dcterms:modified>
</cp:coreProperties>
</file>