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8" r:id="rId8"/>
    <p:sldId id="261" r:id="rId9"/>
    <p:sldId id="272" r:id="rId10"/>
    <p:sldId id="269" r:id="rId11"/>
    <p:sldId id="273" r:id="rId12"/>
    <p:sldId id="262" r:id="rId13"/>
    <p:sldId id="274" r:id="rId14"/>
    <p:sldId id="263" r:id="rId15"/>
    <p:sldId id="265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28" autoAdjust="0"/>
    <p:restoredTop sz="94660"/>
  </p:normalViewPr>
  <p:slideViewPr>
    <p:cSldViewPr snapToGrid="0">
      <p:cViewPr varScale="1">
        <p:scale>
          <a:sx n="79" d="100"/>
          <a:sy n="79" d="100"/>
        </p:scale>
        <p:origin x="7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00B7-BD48-4FAD-A25C-51C09D8664F9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2A269E41-5AEE-47B6-B56E-01F55C9C916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37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00B7-BD48-4FAD-A25C-51C09D8664F9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9E41-5AEE-47B6-B56E-01F55C9C9169}" type="slidenum">
              <a:rPr lang="ru-RU" smtClean="0"/>
              <a:t>‹#›</a:t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369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00B7-BD48-4FAD-A25C-51C09D8664F9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9E41-5AEE-47B6-B56E-01F55C9C916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1089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1534000" y="2709769"/>
            <a:ext cx="9124000" cy="1236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ru-RU"/>
              <a:t>Образец 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726030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secHead">
  <p:cSld name="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5761400" y="3512383"/>
            <a:ext cx="6092200" cy="2119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304815" lvl="0" indent="-241312" rtl="0">
              <a:spcBef>
                <a:spcPts val="427"/>
              </a:spcBef>
              <a:spcAft>
                <a:spcPts val="0"/>
              </a:spcAft>
              <a:buSzPts val="2100"/>
              <a:buFont typeface="Arimo"/>
              <a:buChar char="•"/>
              <a:defRPr sz="1400" b="0">
                <a:latin typeface="Arimo"/>
                <a:ea typeface="Arimo"/>
                <a:cs typeface="Arimo"/>
                <a:sym typeface="Arimo"/>
              </a:defRPr>
            </a:lvl1pPr>
            <a:lvl2pPr marL="609630" lvl="1" indent="-241312" rtl="0">
              <a:spcBef>
                <a:spcPts val="373"/>
              </a:spcBef>
              <a:spcAft>
                <a:spcPts val="0"/>
              </a:spcAft>
              <a:buSzPts val="2100"/>
              <a:buChar char="–"/>
              <a:defRPr sz="1400" b="0"/>
            </a:lvl2pPr>
            <a:lvl3pPr marL="914446" lvl="2" indent="-241312" rtl="0">
              <a:spcBef>
                <a:spcPts val="320"/>
              </a:spcBef>
              <a:spcAft>
                <a:spcPts val="0"/>
              </a:spcAft>
              <a:buSzPts val="2100"/>
              <a:buChar char="•"/>
              <a:defRPr/>
            </a:lvl3pPr>
            <a:lvl4pPr marL="1219261" lvl="3" indent="-241312" rtl="0">
              <a:spcBef>
                <a:spcPts val="267"/>
              </a:spcBef>
              <a:spcAft>
                <a:spcPts val="0"/>
              </a:spcAft>
              <a:buSzPts val="2100"/>
              <a:buChar char="–"/>
              <a:defRPr sz="1400"/>
            </a:lvl4pPr>
            <a:lvl5pPr marL="1524076" lvl="4" indent="-241312" rtl="0">
              <a:spcBef>
                <a:spcPts val="267"/>
              </a:spcBef>
              <a:spcAft>
                <a:spcPts val="0"/>
              </a:spcAft>
              <a:buSzPts val="2100"/>
              <a:buChar char="»"/>
              <a:defRPr sz="1400"/>
            </a:lvl5pPr>
            <a:lvl6pPr marL="1828891" lvl="5" indent="-241312" rtl="0">
              <a:spcBef>
                <a:spcPts val="267"/>
              </a:spcBef>
              <a:spcAft>
                <a:spcPts val="0"/>
              </a:spcAft>
              <a:buSzPts val="2100"/>
              <a:buChar char="•"/>
              <a:defRPr sz="1400"/>
            </a:lvl6pPr>
            <a:lvl7pPr marL="2133707" lvl="6" indent="-241312" rtl="0">
              <a:spcBef>
                <a:spcPts val="267"/>
              </a:spcBef>
              <a:spcAft>
                <a:spcPts val="0"/>
              </a:spcAft>
              <a:buSzPts val="2100"/>
              <a:buChar char="•"/>
              <a:defRPr sz="1400"/>
            </a:lvl7pPr>
            <a:lvl8pPr marL="2438522" lvl="7" indent="-241312" rtl="0">
              <a:spcBef>
                <a:spcPts val="267"/>
              </a:spcBef>
              <a:spcAft>
                <a:spcPts val="0"/>
              </a:spcAft>
              <a:buSzPts val="2100"/>
              <a:buChar char="•"/>
              <a:defRPr sz="1400"/>
            </a:lvl8pPr>
            <a:lvl9pPr marL="2743337" lvl="8" indent="-241312" rtl="0">
              <a:spcBef>
                <a:spcPts val="267"/>
              </a:spcBef>
              <a:spcAft>
                <a:spcPts val="0"/>
              </a:spcAft>
              <a:buSzPts val="2100"/>
              <a:buChar char="•"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5639900" y="1876433"/>
            <a:ext cx="6358200" cy="1587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lvl="0" rtl="0">
              <a:lnSpc>
                <a:spcPct val="80000"/>
              </a:lnSpc>
              <a:spcBef>
                <a:spcPts val="427"/>
              </a:spcBef>
              <a:spcAft>
                <a:spcPts val="0"/>
              </a:spcAft>
              <a:buSzPts val="9600"/>
              <a:buNone/>
              <a:defRPr/>
            </a:lvl1pPr>
            <a:lvl2pPr lvl="1" rtl="0">
              <a:spcBef>
                <a:spcPts val="373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320"/>
              </a:spcBef>
              <a:spcAft>
                <a:spcPts val="0"/>
              </a:spcAft>
              <a:buSzPts val="2100"/>
              <a:buNone/>
              <a:defRPr/>
            </a:lvl3pPr>
            <a:lvl4pPr lvl="3" rtl="0">
              <a:spcBef>
                <a:spcPts val="267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267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267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267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267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267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r>
              <a:rPr lang="ru-RU"/>
              <a:t>Образец подзаголовка</a:t>
            </a:r>
            <a:endParaRPr/>
          </a:p>
        </p:txBody>
      </p:sp>
      <p:sp>
        <p:nvSpPr>
          <p:cNvPr id="37" name="Google Shape;37;p5"/>
          <p:cNvSpPr>
            <a:spLocks noGrp="1"/>
          </p:cNvSpPr>
          <p:nvPr>
            <p:ph type="pic" idx="3"/>
          </p:nvPr>
        </p:nvSpPr>
        <p:spPr>
          <a:xfrm>
            <a:off x="0" y="1604217"/>
            <a:ext cx="5481000" cy="52472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1094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00B7-BD48-4FAD-A25C-51C09D8664F9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9E41-5AEE-47B6-B56E-01F55C9C9169}" type="slidenum">
              <a:rPr lang="ru-RU" smtClean="0"/>
              <a:t>‹#›</a:t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097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00B7-BD48-4FAD-A25C-51C09D8664F9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9E41-5AEE-47B6-B56E-01F55C9C9169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67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00B7-BD48-4FAD-A25C-51C09D8664F9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9E41-5AEE-47B6-B56E-01F55C9C9169}" type="slidenum">
              <a:rPr lang="ru-RU" smtClean="0"/>
              <a:t>‹#›</a:t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1908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00B7-BD48-4FAD-A25C-51C09D8664F9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9E41-5AEE-47B6-B56E-01F55C9C9169}" type="slidenum">
              <a:rPr lang="ru-RU" smtClean="0"/>
              <a:t>‹#›</a:t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81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00B7-BD48-4FAD-A25C-51C09D8664F9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9E41-5AEE-47B6-B56E-01F55C9C9169}" type="slidenum">
              <a:rPr lang="ru-RU" smtClean="0"/>
              <a:t>‹#›</a:t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436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00B7-BD48-4FAD-A25C-51C09D8664F9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9E41-5AEE-47B6-B56E-01F55C9C91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066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00B7-BD48-4FAD-A25C-51C09D8664F9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9E41-5AEE-47B6-B56E-01F55C9C9169}" type="slidenum">
              <a:rPr lang="ru-RU" smtClean="0"/>
              <a:t>‹#›</a:t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366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595700B7-BD48-4FAD-A25C-51C09D8664F9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69E41-5AEE-47B6-B56E-01F55C9C9169}" type="slidenum">
              <a:rPr lang="ru-RU" smtClean="0"/>
              <a:t>‹#›</a:t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6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5700B7-BD48-4FAD-A25C-51C09D8664F9}" type="datetimeFigureOut">
              <a:rPr lang="ru-RU" smtClean="0"/>
              <a:t>27.01.2025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2A269E41-5AEE-47B6-B56E-01F55C9C9169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7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13.JPG"/><Relationship Id="rId7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1.jpe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1.png"/><Relationship Id="rId7" Type="http://schemas.openxmlformats.org/officeDocument/2006/relationships/image" Target="../media/image33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2.jpe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>
            <a:extLst>
              <a:ext uri="{FF2B5EF4-FFF2-40B4-BE49-F238E27FC236}">
                <a16:creationId xmlns:a16="http://schemas.microsoft.com/office/drawing/2014/main" id="{908C90EA-D940-B59F-BE91-021494C359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4574" y="243990"/>
            <a:ext cx="10701039" cy="87674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«Улучи минутку на…»</a:t>
            </a:r>
          </a:p>
        </p:txBody>
      </p:sp>
      <p:sp>
        <p:nvSpPr>
          <p:cNvPr id="13" name="Подзаголовок 12">
            <a:extLst>
              <a:ext uri="{FF2B5EF4-FFF2-40B4-BE49-F238E27FC236}">
                <a16:creationId xmlns:a16="http://schemas.microsoft.com/office/drawing/2014/main" id="{82492628-35AE-445A-A7C1-FD2FF2B0D5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23933" y="5292604"/>
            <a:ext cx="8144134" cy="1117687"/>
          </a:xfrm>
        </p:spPr>
        <p:txBody>
          <a:bodyPr/>
          <a:lstStyle/>
          <a:p>
            <a:pPr algn="ctr"/>
            <a:r>
              <a:rPr lang="ru-RU" dirty="0"/>
              <a:t>ГБДОУ Детский сад №30 Васильевского острова.</a:t>
            </a:r>
          </a:p>
          <a:p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92733E6-6D38-E56F-9896-784457881A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303" y="5887071"/>
            <a:ext cx="1973580" cy="2209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818DAC-99AF-B626-8741-B65B9134C3B1}"/>
              </a:ext>
            </a:extLst>
          </p:cNvPr>
          <p:cNvSpPr txBox="1"/>
          <p:nvPr/>
        </p:nvSpPr>
        <p:spPr>
          <a:xfrm>
            <a:off x="8103141" y="5636154"/>
            <a:ext cx="5009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tx1">
                    <a:lumMod val="95000"/>
                  </a:schemeClr>
                </a:solidFill>
              </a:rPr>
              <a:t>Автор: воспитатель младшей группы «Теремок»</a:t>
            </a:r>
          </a:p>
          <a:p>
            <a:r>
              <a:rPr lang="ru-RU" sz="1400" dirty="0">
                <a:solidFill>
                  <a:schemeClr val="tx1">
                    <a:lumMod val="95000"/>
                  </a:schemeClr>
                </a:solidFill>
              </a:rPr>
              <a:t>             Смородская Людмила Игоревна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99AB31-6897-4C48-82BE-170949ABC9CF}"/>
              </a:ext>
            </a:extLst>
          </p:cNvPr>
          <p:cNvSpPr txBox="1"/>
          <p:nvPr/>
        </p:nvSpPr>
        <p:spPr>
          <a:xfrm>
            <a:off x="389106" y="6148681"/>
            <a:ext cx="2188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solidFill>
                  <a:schemeClr val="tx1">
                    <a:lumMod val="95000"/>
                  </a:schemeClr>
                </a:solidFill>
              </a:rPr>
              <a:t>Санкт-Петербург 2025 год.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59A08B-306A-CC0C-3CC1-C7F5487F90E6}"/>
              </a:ext>
            </a:extLst>
          </p:cNvPr>
          <p:cNvSpPr txBox="1"/>
          <p:nvPr/>
        </p:nvSpPr>
        <p:spPr>
          <a:xfrm>
            <a:off x="1390915" y="981528"/>
            <a:ext cx="89883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Маршрут выходного дня</a:t>
            </a:r>
          </a:p>
          <a:p>
            <a:pPr algn="ctr"/>
            <a:endParaRPr lang="ru-RU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87863B-9BDD-7AE1-E571-32E8D0851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131" y="1892271"/>
            <a:ext cx="6560820" cy="32232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EDE35A4-C07D-DCDF-FBFA-AA84463A9A1A}"/>
              </a:ext>
            </a:extLst>
          </p:cNvPr>
          <p:cNvGrpSpPr/>
          <p:nvPr/>
        </p:nvGrpSpPr>
        <p:grpSpPr>
          <a:xfrm>
            <a:off x="534574" y="3855470"/>
            <a:ext cx="8167505" cy="693420"/>
            <a:chOff x="534574" y="3855470"/>
            <a:chExt cx="8167505" cy="693420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E29F08FB-5429-4947-F771-290FB88489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574" y="3855470"/>
              <a:ext cx="6667500" cy="69342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A033C42-92B5-163B-76C5-D5400A1334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6159" y="3855470"/>
              <a:ext cx="164592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1485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1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1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1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AEFDFAF-4571-2A80-B529-FF4489E447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517032"/>
            <a:ext cx="5787957" cy="434096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B3E4C44-B6E2-6B67-E96C-5F67EA625C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6" b="28369"/>
          <a:stretch/>
        </p:blipFill>
        <p:spPr>
          <a:xfrm>
            <a:off x="-1" y="-1"/>
            <a:ext cx="5787957" cy="359044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4804C0-3C74-3603-DB61-0CB62B99C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74"/>
          <a:stretch/>
        </p:blipFill>
        <p:spPr>
          <a:xfrm>
            <a:off x="5787956" y="0"/>
            <a:ext cx="6404043" cy="6867314"/>
          </a:xfrm>
          <a:prstGeom prst="rect">
            <a:avLst/>
          </a:prstGeom>
        </p:spPr>
      </p:pic>
      <p:pic>
        <p:nvPicPr>
          <p:cNvPr id="19" name="Рисунок 18" descr="Pusheen спит">
            <a:extLst>
              <a:ext uri="{FF2B5EF4-FFF2-40B4-BE49-F238E27FC236}">
                <a16:creationId xmlns:a16="http://schemas.microsoft.com/office/drawing/2014/main" id="{69EF9F81-4AB4-A910-88A3-1DFDA7EF8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822403">
            <a:off x="9869389" y="4844549"/>
            <a:ext cx="2343007" cy="2343007"/>
          </a:xfrm>
          <a:prstGeom prst="rect">
            <a:avLst/>
          </a:prstGeom>
        </p:spPr>
      </p:pic>
      <p:sp>
        <p:nvSpPr>
          <p:cNvPr id="17" name="Облачко с текстом: овальное 16">
            <a:extLst>
              <a:ext uri="{FF2B5EF4-FFF2-40B4-BE49-F238E27FC236}">
                <a16:creationId xmlns:a16="http://schemas.microsoft.com/office/drawing/2014/main" id="{4E78371A-E957-8496-F412-67483815D3A4}"/>
              </a:ext>
            </a:extLst>
          </p:cNvPr>
          <p:cNvSpPr/>
          <p:nvPr/>
        </p:nvSpPr>
        <p:spPr>
          <a:xfrm rot="20702515" flipH="1">
            <a:off x="7876780" y="2709270"/>
            <a:ext cx="3412279" cy="2670674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Здесь можно бесплатно читать книги, играть в настольные игры, рисовать кушать, брать воду. Все это и многое другое лежит на многочисленных стеллажах.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CC5682-E351-117B-49B0-63BBF919AEB0}"/>
              </a:ext>
            </a:extLst>
          </p:cNvPr>
          <p:cNvSpPr txBox="1"/>
          <p:nvPr/>
        </p:nvSpPr>
        <p:spPr>
          <a:xfrm>
            <a:off x="0" y="2927007"/>
            <a:ext cx="57879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effectLst/>
                <a:latin typeface="YS Text"/>
              </a:rPr>
              <a:t>Говорит она беззвучно, А понятно и не скучно. Ты беседуй чаще с ней — Станешь вчетверо умней (книга).</a:t>
            </a:r>
            <a:endParaRPr lang="ru-RU" dirty="0">
              <a:ln>
                <a:solidFill>
                  <a:srgbClr val="FFFF00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7874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F681A98-CB32-CE1D-996A-0302F5E51C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3" b="22041"/>
          <a:stretch/>
        </p:blipFill>
        <p:spPr>
          <a:xfrm>
            <a:off x="4910922" y="1751988"/>
            <a:ext cx="4014063" cy="18559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0F5774-5F2F-240C-DE0E-1C5BEE3AE12B}"/>
              </a:ext>
            </a:extLst>
          </p:cNvPr>
          <p:cNvSpPr txBox="1"/>
          <p:nvPr/>
        </p:nvSpPr>
        <p:spPr>
          <a:xfrm>
            <a:off x="273158" y="106120"/>
            <a:ext cx="121977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    Отдохнули, набрались сил? </a:t>
            </a:r>
          </a:p>
          <a:p>
            <a:r>
              <a:rPr lang="ru-RU" sz="2400" dirty="0"/>
              <a:t>Пора прогуляться по детским площадкам и подышать свежим воздухом!</a:t>
            </a:r>
          </a:p>
          <a:p>
            <a:endParaRPr lang="ru-RU" sz="800" dirty="0"/>
          </a:p>
          <a:p>
            <a:r>
              <a:rPr lang="ru-RU" sz="2000" dirty="0"/>
              <a:t>Родители, когда Вы пойдете к площадке, покажите ребятам вид на лед с набережной, спросите, </a:t>
            </a:r>
          </a:p>
          <a:p>
            <a:r>
              <a:rPr lang="ru-RU" sz="2000" dirty="0"/>
              <a:t>можно ли выходить на лед и почему?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2FCB8C1-DAA0-FA28-18A7-EE5F2F74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7904"/>
            <a:ext cx="10640986" cy="32500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0273D5E3-4BB6-B0AF-A881-AB73057AC408}"/>
              </a:ext>
            </a:extLst>
          </p:cNvPr>
          <p:cNvSpPr/>
          <p:nvPr/>
        </p:nvSpPr>
        <p:spPr>
          <a:xfrm rot="20511736">
            <a:off x="5648" y="4646920"/>
            <a:ext cx="535021" cy="515565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блачко с текстом: овальное 4">
            <a:extLst>
              <a:ext uri="{FF2B5EF4-FFF2-40B4-BE49-F238E27FC236}">
                <a16:creationId xmlns:a16="http://schemas.microsoft.com/office/drawing/2014/main" id="{0BE2A70C-A22C-82C8-B3DB-AB774697074C}"/>
              </a:ext>
            </a:extLst>
          </p:cNvPr>
          <p:cNvSpPr/>
          <p:nvPr/>
        </p:nvSpPr>
        <p:spPr>
          <a:xfrm rot="20511736">
            <a:off x="5387449" y="5772085"/>
            <a:ext cx="535021" cy="515565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блачко с текстом: овальное 5">
            <a:extLst>
              <a:ext uri="{FF2B5EF4-FFF2-40B4-BE49-F238E27FC236}">
                <a16:creationId xmlns:a16="http://schemas.microsoft.com/office/drawing/2014/main" id="{B56973D5-76C8-E0A2-3A21-1ABE50B7EB21}"/>
              </a:ext>
            </a:extLst>
          </p:cNvPr>
          <p:cNvSpPr/>
          <p:nvPr/>
        </p:nvSpPr>
        <p:spPr>
          <a:xfrm rot="20511736">
            <a:off x="4068567" y="4760409"/>
            <a:ext cx="535021" cy="515565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CBB7E5-902A-E4D1-2BAE-070C8B3E3A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632" y="5078723"/>
            <a:ext cx="1254868" cy="1673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E971649-C2D3-3D75-4D01-5F57540F8F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9" r="26864" b="13191"/>
          <a:stretch/>
        </p:blipFill>
        <p:spPr>
          <a:xfrm>
            <a:off x="5989426" y="5232952"/>
            <a:ext cx="840585" cy="1648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46EFEF2-F706-4E9B-A533-F1FED146EB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8" b="18014"/>
          <a:stretch/>
        </p:blipFill>
        <p:spPr>
          <a:xfrm>
            <a:off x="8139649" y="1708706"/>
            <a:ext cx="4052351" cy="1888223"/>
          </a:xfrm>
          <a:prstGeom prst="rect">
            <a:avLst/>
          </a:prstGeom>
        </p:spPr>
      </p:pic>
      <p:pic>
        <p:nvPicPr>
          <p:cNvPr id="23" name="Рисунок 22" descr="Pusheen потеет">
            <a:extLst>
              <a:ext uri="{FF2B5EF4-FFF2-40B4-BE49-F238E27FC236}">
                <a16:creationId xmlns:a16="http://schemas.microsoft.com/office/drawing/2014/main" id="{4A14A983-C5B4-E6C9-9D6F-3EDE64B2C1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97" y="1712216"/>
            <a:ext cx="2155617" cy="21556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4D7B28-4C9E-C005-F57E-D44DEFFBE9BC}"/>
              </a:ext>
            </a:extLst>
          </p:cNvPr>
          <p:cNvSpPr txBox="1"/>
          <p:nvPr/>
        </p:nvSpPr>
        <p:spPr>
          <a:xfrm>
            <a:off x="58605" y="1830807"/>
            <a:ext cx="37151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 Речка подо льдом блестит </a:t>
            </a:r>
          </a:p>
          <a:p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 И ребят к себе манит… </a:t>
            </a:r>
          </a:p>
          <a:p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 Но известно всем прекрасно, </a:t>
            </a:r>
          </a:p>
          <a:p>
            <a:r>
              <a:rPr lang="ru-RU" sz="2000" b="0" i="0" dirty="0">
                <a:solidFill>
                  <a:srgbClr val="C00000"/>
                </a:solidFill>
                <a:effectLst/>
                <a:latin typeface="YS Text"/>
              </a:rPr>
              <a:t> Что на льду играть… опасно!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4A4648-3177-B548-9E3D-7F3C6B3ADC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9" t="16751" r="20812" b="20425"/>
          <a:stretch/>
        </p:blipFill>
        <p:spPr>
          <a:xfrm>
            <a:off x="4648854" y="3250096"/>
            <a:ext cx="1216424" cy="1566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4956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6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EEC89DC1-A946-848F-D068-60145C0EF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938" y="0"/>
            <a:ext cx="9207062" cy="613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8C183E7-5898-39C9-D644-B50A0EF8F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1144"/>
            <a:ext cx="2598191" cy="389121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C3BC40-3DFF-E318-4D5B-6B7E49C85FF3}"/>
              </a:ext>
            </a:extLst>
          </p:cNvPr>
          <p:cNvSpPr txBox="1"/>
          <p:nvPr/>
        </p:nvSpPr>
        <p:spPr>
          <a:xfrm>
            <a:off x="292154" y="230780"/>
            <a:ext cx="4364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Детские площадки</a:t>
            </a:r>
          </a:p>
        </p:txBody>
      </p:sp>
      <p:pic>
        <p:nvPicPr>
          <p:cNvPr id="6" name="Рисунок 5" descr="Влюбленная Pusheen">
            <a:extLst>
              <a:ext uri="{FF2B5EF4-FFF2-40B4-BE49-F238E27FC236}">
                <a16:creationId xmlns:a16="http://schemas.microsoft.com/office/drawing/2014/main" id="{9B1CC1C4-E129-CFDB-4972-EFEAB87E2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0674" y="3316238"/>
            <a:ext cx="3810000" cy="381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B7AB83F-653F-D74F-ABB3-8358676CAC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1" t="22223" r="48426" b="13409"/>
          <a:stretch/>
        </p:blipFill>
        <p:spPr>
          <a:xfrm>
            <a:off x="2056907" y="2330096"/>
            <a:ext cx="2062163" cy="441434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9F2AB4-674B-4B21-306D-546E84BE20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7" t="28505" r="30383" b="22222"/>
          <a:stretch/>
        </p:blipFill>
        <p:spPr>
          <a:xfrm>
            <a:off x="0" y="4152599"/>
            <a:ext cx="2062163" cy="259184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A7D3C9-DCF2-74B4-7D32-33C01BA84E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30" t="28186" r="27083" b="7446"/>
          <a:stretch/>
        </p:blipFill>
        <p:spPr>
          <a:xfrm>
            <a:off x="3577542" y="4512107"/>
            <a:ext cx="1631731" cy="223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59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4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8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60" fill="hold">
                                          <p:stCondLst>
                                            <p:cond delay="16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60" fill="hold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6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60" fill="hold">
                                          <p:stCondLst>
                                            <p:cond delay="64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9A8BCA-3348-772B-706C-CCB502D31D76}"/>
              </a:ext>
            </a:extLst>
          </p:cNvPr>
          <p:cNvSpPr txBox="1"/>
          <p:nvPr/>
        </p:nvSpPr>
        <p:spPr>
          <a:xfrm>
            <a:off x="321365" y="208720"/>
            <a:ext cx="69354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/>
              <a:t>Остались силы?</a:t>
            </a:r>
          </a:p>
          <a:p>
            <a:pPr algn="ctr"/>
            <a:r>
              <a:rPr lang="ru-RU" sz="3200" dirty="0"/>
              <a:t>Тогда на Каток!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033975-D419-5E0B-927D-51529F827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20887"/>
            <a:ext cx="12235505" cy="37371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Облачко с текстом: овальное 3">
            <a:extLst>
              <a:ext uri="{FF2B5EF4-FFF2-40B4-BE49-F238E27FC236}">
                <a16:creationId xmlns:a16="http://schemas.microsoft.com/office/drawing/2014/main" id="{FDEDDA0F-94C0-D005-070D-57409D5E39FD}"/>
              </a:ext>
            </a:extLst>
          </p:cNvPr>
          <p:cNvSpPr/>
          <p:nvPr/>
        </p:nvSpPr>
        <p:spPr>
          <a:xfrm rot="20511736">
            <a:off x="4703716" y="4382245"/>
            <a:ext cx="1381019" cy="1385938"/>
          </a:xfrm>
          <a:prstGeom prst="wedgeEllipse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AutoShape 2" descr="Каток у моря">
            <a:extLst>
              <a:ext uri="{FF2B5EF4-FFF2-40B4-BE49-F238E27FC236}">
                <a16:creationId xmlns:a16="http://schemas.microsoft.com/office/drawing/2014/main" id="{D42A5D02-BE29-CA9B-3A3A-C251A4B8B3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BC68D3-A48E-4391-3559-A85FD60CD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65" y="-14531"/>
            <a:ext cx="4707835" cy="3135418"/>
          </a:xfrm>
          <a:prstGeom prst="rect">
            <a:avLst/>
          </a:prstGeom>
        </p:spPr>
      </p:pic>
      <p:pic>
        <p:nvPicPr>
          <p:cNvPr id="9" name="Рисунок 8" descr="Глаза-сердечки Pusheen">
            <a:extLst>
              <a:ext uri="{FF2B5EF4-FFF2-40B4-BE49-F238E27FC236}">
                <a16:creationId xmlns:a16="http://schemas.microsoft.com/office/drawing/2014/main" id="{F1B01DE4-C422-023D-3B01-BA88FD9B0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674" y="794355"/>
            <a:ext cx="2775626" cy="277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75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44444E-6 L 0.48385 -0.00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93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646D25-36EF-1F32-5BEF-B3E294633C6B}"/>
              </a:ext>
            </a:extLst>
          </p:cNvPr>
          <p:cNvSpPr txBox="1"/>
          <p:nvPr/>
        </p:nvSpPr>
        <p:spPr>
          <a:xfrm>
            <a:off x="223737" y="103980"/>
            <a:ext cx="26751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Каток</a:t>
            </a:r>
            <a:r>
              <a:rPr lang="ru-RU" dirty="0"/>
              <a:t> </a:t>
            </a:r>
          </a:p>
        </p:txBody>
      </p:sp>
      <p:pic>
        <p:nvPicPr>
          <p:cNvPr id="3" name="Рисунок 2" descr="Мастер-классы на катке">
            <a:extLst>
              <a:ext uri="{FF2B5EF4-FFF2-40B4-BE49-F238E27FC236}">
                <a16:creationId xmlns:a16="http://schemas.microsoft.com/office/drawing/2014/main" id="{81A4D330-ED3B-60A6-1AC3-97D30EDE0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30" y="-19700"/>
            <a:ext cx="4584970" cy="68777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6733BB-53F6-510B-177D-C3FF9EF4B541}"/>
              </a:ext>
            </a:extLst>
          </p:cNvPr>
          <p:cNvSpPr txBox="1"/>
          <p:nvPr/>
        </p:nvSpPr>
        <p:spPr>
          <a:xfrm>
            <a:off x="136188" y="660838"/>
            <a:ext cx="7104786" cy="2236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всех, кто мечтал научиться кататься, но боялся — пришло время!</a:t>
            </a:r>
            <a:b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понедельника по пятницу в 11:00 инструкторы проводят занятия для тех, кто неуверенно держится на льду. Приходить могут как взрослые, так и дети.</a:t>
            </a:r>
          </a:p>
          <a:p>
            <a:pPr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Мастер-классы бесплатные, регистрация не нужна — потребуется только билет на Каток у моря.</a:t>
            </a:r>
          </a:p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0DC49A-DC18-51C8-445E-696BB3680C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405032"/>
            <a:ext cx="4636644" cy="3091096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5DB169D3-9100-A87B-569F-254179BAC3F2}"/>
              </a:ext>
            </a:extLst>
          </p:cNvPr>
          <p:cNvSpPr/>
          <p:nvPr/>
        </p:nvSpPr>
        <p:spPr>
          <a:xfrm>
            <a:off x="81875" y="2897348"/>
            <a:ext cx="3832698" cy="318094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l">
              <a:spcBef>
                <a:spcPts val="600"/>
              </a:spcBef>
              <a:spcAft>
                <a:spcPts val="600"/>
              </a:spcAft>
            </a:pPr>
            <a:r>
              <a:rPr lang="ru-RU" i="0" u="sng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S Text"/>
              </a:rPr>
              <a:t>Что дает детям: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S Text"/>
              </a:rPr>
              <a:t>Укрепление иммунитета. 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S Text"/>
              </a:rPr>
              <a:t>Формирование правильной осанки. 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S Text"/>
              </a:rPr>
              <a:t>Развитие физических качеств. Тренировка вестибулярного аппарата. 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S Text"/>
              </a:rPr>
              <a:t>Улучшение аппетита и сна. 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i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YS Text"/>
              </a:rPr>
              <a:t>Повышение настроения</a:t>
            </a:r>
          </a:p>
        </p:txBody>
      </p:sp>
      <p:pic>
        <p:nvPicPr>
          <p:cNvPr id="14" name="Рисунок 13" descr="Глаза-сердечки Pusheen">
            <a:extLst>
              <a:ext uri="{FF2B5EF4-FFF2-40B4-BE49-F238E27FC236}">
                <a16:creationId xmlns:a16="http://schemas.microsoft.com/office/drawing/2014/main" id="{8B279707-43E3-EACC-7466-BAC0A8356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573" y="4452968"/>
            <a:ext cx="2676728" cy="26767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EA93A-18C6-BA92-E38B-A77A9A67AC86}"/>
              </a:ext>
            </a:extLst>
          </p:cNvPr>
          <p:cNvSpPr txBox="1"/>
          <p:nvPr/>
        </p:nvSpPr>
        <p:spPr>
          <a:xfrm>
            <a:off x="7412739" y="240760"/>
            <a:ext cx="436465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9750" algn="l"/>
            <a:r>
              <a:rPr lang="ru-RU" sz="1800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Во дворе есть стадион,</a:t>
            </a:r>
            <a:endParaRPr lang="ru-RU" sz="1800" b="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539750" algn="l"/>
            <a:r>
              <a:rPr lang="ru-RU" sz="1800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Только очень скользкий он.</a:t>
            </a:r>
            <a:endParaRPr lang="ru-RU" sz="1800" b="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539750" algn="l"/>
            <a:r>
              <a:rPr lang="ru-RU" sz="1800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Чтобы там как ветер мчаться,</a:t>
            </a:r>
            <a:endParaRPr lang="ru-RU" sz="1800" b="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539750" algn="l"/>
            <a:r>
              <a:rPr lang="ru-RU" sz="1800" b="0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На коньках учись кататься. </a:t>
            </a:r>
            <a:r>
              <a:rPr lang="ru-RU" sz="1800" b="1" i="1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</a:rPr>
              <a:t>(каток)</a:t>
            </a:r>
            <a:endParaRPr lang="ru-RU" sz="1800" b="0" i="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701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44444E-6 L 0.16302 -0.0018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5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Pusheen за рулем">
            <a:extLst>
              <a:ext uri="{FF2B5EF4-FFF2-40B4-BE49-F238E27FC236}">
                <a16:creationId xmlns:a16="http://schemas.microsoft.com/office/drawing/2014/main" id="{7CE5E2AC-E373-F709-E8A5-48E784FEC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57" y="1647216"/>
            <a:ext cx="3810000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B3861E-86F9-5365-C3C8-06ECC6DE101D}"/>
              </a:ext>
            </a:extLst>
          </p:cNvPr>
          <p:cNvSpPr txBox="1"/>
          <p:nvPr/>
        </p:nvSpPr>
        <p:spPr>
          <a:xfrm>
            <a:off x="447472" y="282103"/>
            <a:ext cx="64430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/>
              <a:t>До встречи на прогулке!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0025EF-8E4D-2740-746E-13EE8208826E}"/>
              </a:ext>
            </a:extLst>
          </p:cNvPr>
          <p:cNvSpPr txBox="1"/>
          <p:nvPr/>
        </p:nvSpPr>
        <p:spPr>
          <a:xfrm>
            <a:off x="4902740" y="1259015"/>
            <a:ext cx="6965005" cy="41982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000" b="1" i="0" dirty="0">
                <a:effectLst/>
                <a:latin typeface="YS Text"/>
              </a:rPr>
              <a:t>Прогулка</a:t>
            </a:r>
            <a:r>
              <a:rPr lang="ru-RU" sz="2000" b="0" i="0" dirty="0">
                <a:effectLst/>
                <a:latin typeface="YS Text"/>
              </a:rPr>
              <a:t> является первым и наиболее доступным средством закаливания </a:t>
            </a:r>
            <a:r>
              <a:rPr lang="ru-RU" sz="2000" b="1" i="0" dirty="0">
                <a:effectLst/>
                <a:latin typeface="YS Text"/>
              </a:rPr>
              <a:t>детского</a:t>
            </a:r>
            <a:r>
              <a:rPr lang="ru-RU" sz="2000" b="0" i="0" dirty="0">
                <a:effectLst/>
                <a:latin typeface="YS Text"/>
              </a:rPr>
              <a:t> организма. Она способствует повышению его выносливости и устойчивости к неблагоприятным воздействиям внешней среды, особенно к простудным заболеваниям. Также </a:t>
            </a:r>
            <a:r>
              <a:rPr lang="ru-RU" sz="2000" b="1" i="0" dirty="0">
                <a:effectLst/>
                <a:latin typeface="YS Text"/>
              </a:rPr>
              <a:t>прогулка</a:t>
            </a:r>
            <a:r>
              <a:rPr lang="ru-RU" sz="2000" b="0" i="0" dirty="0">
                <a:effectLst/>
                <a:latin typeface="YS Text"/>
              </a:rPr>
              <a:t> способствует умственному воспитанию. Во время пребывания на участке или на улице </a:t>
            </a:r>
            <a:r>
              <a:rPr lang="ru-RU" sz="2000" b="1" i="0" dirty="0">
                <a:effectLst/>
                <a:latin typeface="YS Text"/>
              </a:rPr>
              <a:t>дети</a:t>
            </a:r>
            <a:r>
              <a:rPr lang="ru-RU" sz="2000" b="0" i="0" dirty="0">
                <a:effectLst/>
                <a:latin typeface="YS Text"/>
              </a:rPr>
              <a:t> получают много </a:t>
            </a:r>
            <a:r>
              <a:rPr lang="ru-RU" sz="2000" b="1" i="0" dirty="0">
                <a:effectLst/>
                <a:latin typeface="YS Text"/>
              </a:rPr>
              <a:t>новых</a:t>
            </a:r>
            <a:r>
              <a:rPr lang="ru-RU" sz="2000" b="0" i="0" dirty="0">
                <a:effectLst/>
                <a:latin typeface="YS Text"/>
              </a:rPr>
              <a:t> впечатлений и знаний об окружающем: о труде взрослых, о транспорте, о правилах уличного движения.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1757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44444E-6 C 0.06901 4.44444E-6 0.125 0.05601 0.125 0.125 C 0.125 0.19398 0.06901 0.25 4.16667E-7 0.25 C -0.06901 0.25 -0.125 0.19398 -0.125 0.125 C -0.125 0.05601 -0.06901 4.44444E-6 4.16667E-7 4.44444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38045F-DBB2-C8B0-6852-9A20BF4A342A}"/>
              </a:ext>
            </a:extLst>
          </p:cNvPr>
          <p:cNvSpPr txBox="1"/>
          <p:nvPr/>
        </p:nvSpPr>
        <p:spPr>
          <a:xfrm>
            <a:off x="492868" y="0"/>
            <a:ext cx="112062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/>
              <a:t>Страничка отзывов о прогулке.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7CFB2F-6081-AA1D-C0F1-6C73FD773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673" y="2103157"/>
            <a:ext cx="2674599" cy="47548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7EB29B6-E131-80F4-7310-79C41BEDB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459" y="2103152"/>
            <a:ext cx="3566132" cy="475484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86FAD3-E73F-D3D1-0CA5-A5E15C242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272" y="2103151"/>
            <a:ext cx="2636019" cy="47548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4A3C777-DEBF-9A37-F174-9B9641C8B5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91" y="2103149"/>
            <a:ext cx="3566135" cy="4754846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161987B-73A5-B1A8-1186-B302EC566114}"/>
              </a:ext>
            </a:extLst>
          </p:cNvPr>
          <p:cNvSpPr/>
          <p:nvPr/>
        </p:nvSpPr>
        <p:spPr>
          <a:xfrm>
            <a:off x="190127" y="769441"/>
            <a:ext cx="11848289" cy="142996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/>
              <a:t>Родители ребят воспользовались рекомендованным маршрутом выходного дня.</a:t>
            </a:r>
          </a:p>
          <a:p>
            <a:r>
              <a:rPr lang="ru-RU" dirty="0"/>
              <a:t>С каждой поездкой за пределы своего привычного мира детям хочется узнавать как можно больше, а это, в свою очередь, ключ к развитию личности, к постоянному самосовершенствованию. </a:t>
            </a:r>
          </a:p>
          <a:p>
            <a:r>
              <a:rPr lang="ru-RU" dirty="0"/>
              <a:t>По положительной реакции детей и их родителей будут разрабатываться и предлагаться новые маршруты выходного дня в дальнейшем.</a:t>
            </a:r>
          </a:p>
        </p:txBody>
      </p:sp>
    </p:spTree>
    <p:extLst>
      <p:ext uri="{BB962C8B-B14F-4D97-AF65-F5344CB8AC3E}">
        <p14:creationId xmlns:p14="http://schemas.microsoft.com/office/powerpoint/2010/main" val="185178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9702007-D129-222C-2B42-D42A5EC2D882}"/>
              </a:ext>
            </a:extLst>
          </p:cNvPr>
          <p:cNvSpPr txBox="1"/>
          <p:nvPr/>
        </p:nvSpPr>
        <p:spPr>
          <a:xfrm>
            <a:off x="321013" y="1138136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F6124E08-A13C-61B8-6850-4BC9EFDFCD1E}"/>
              </a:ext>
            </a:extLst>
          </p:cNvPr>
          <p:cNvGrpSpPr/>
          <p:nvPr/>
        </p:nvGrpSpPr>
        <p:grpSpPr>
          <a:xfrm>
            <a:off x="-613911" y="2695507"/>
            <a:ext cx="4620638" cy="4768520"/>
            <a:chOff x="2040609" y="289863"/>
            <a:chExt cx="3416306" cy="3708958"/>
          </a:xfrm>
        </p:grpSpPr>
        <p:pic>
          <p:nvPicPr>
            <p:cNvPr id="25" name="Рисунок 24" descr="Pusheen приветствует">
              <a:extLst>
                <a:ext uri="{FF2B5EF4-FFF2-40B4-BE49-F238E27FC236}">
                  <a16:creationId xmlns:a16="http://schemas.microsoft.com/office/drawing/2014/main" id="{841FBE90-55F1-7648-A0D1-5DEE3D580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0609" y="582515"/>
              <a:ext cx="3416306" cy="3416306"/>
            </a:xfrm>
            <a:prstGeom prst="rect">
              <a:avLst/>
            </a:prstGeom>
          </p:spPr>
        </p:pic>
        <p:sp>
          <p:nvSpPr>
            <p:cNvPr id="26" name="Прямоугольник: скругленные противолежащие углы 25">
              <a:extLst>
                <a:ext uri="{FF2B5EF4-FFF2-40B4-BE49-F238E27FC236}">
                  <a16:creationId xmlns:a16="http://schemas.microsoft.com/office/drawing/2014/main" id="{93875462-B336-0006-1C0A-F2718A525CCD}"/>
                </a:ext>
              </a:extLst>
            </p:cNvPr>
            <p:cNvSpPr/>
            <p:nvPr/>
          </p:nvSpPr>
          <p:spPr>
            <a:xfrm>
              <a:off x="2622699" y="289863"/>
              <a:ext cx="2252126" cy="1465293"/>
            </a:xfrm>
            <a:prstGeom prst="round2Diag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Знакомьтесь, это Тимошка, он знает, куда сходить в выходные – весело и интересно!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577CF9F-DB13-D3CF-235F-0734751B5294}"/>
              </a:ext>
            </a:extLst>
          </p:cNvPr>
          <p:cNvSpPr txBox="1"/>
          <p:nvPr/>
        </p:nvSpPr>
        <p:spPr>
          <a:xfrm>
            <a:off x="729574" y="154374"/>
            <a:ext cx="11581529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В эти выходные Тимошка предлагает прогуляться в </a:t>
            </a:r>
          </a:p>
          <a:p>
            <a:pPr algn="ctr"/>
            <a:r>
              <a:rPr lang="ru-RU" sz="2400" b="1" dirty="0"/>
              <a:t>общественное пространство Севкабель Порт. </a:t>
            </a:r>
          </a:p>
          <a:p>
            <a:endParaRPr lang="ru-RU" sz="800" dirty="0"/>
          </a:p>
          <a:p>
            <a:r>
              <a:rPr lang="ru-RU" dirty="0"/>
              <a:t>					</a:t>
            </a:r>
            <a:r>
              <a:rPr lang="ru-RU" sz="2000" dirty="0"/>
              <a:t>Вы знаете где это место? Как добраться?</a:t>
            </a:r>
          </a:p>
          <a:p>
            <a:endParaRPr lang="ru-RU" sz="800" dirty="0"/>
          </a:p>
          <a:p>
            <a:pPr lvl="4"/>
            <a:r>
              <a:rPr lang="ru-RU" sz="2000" dirty="0"/>
              <a:t>		Тимоша подготовил карту!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80BF2C71-34EF-8866-12EE-5D67434DCC08}"/>
              </a:ext>
            </a:extLst>
          </p:cNvPr>
          <p:cNvGrpSpPr/>
          <p:nvPr/>
        </p:nvGrpSpPr>
        <p:grpSpPr>
          <a:xfrm>
            <a:off x="7540551" y="937441"/>
            <a:ext cx="1063557" cy="1097832"/>
            <a:chOff x="8422532" y="554115"/>
            <a:chExt cx="1063557" cy="1097832"/>
          </a:xfrm>
        </p:grpSpPr>
        <p:pic>
          <p:nvPicPr>
            <p:cNvPr id="4" name="Рисунок 3" descr="Pusheen пинается">
              <a:extLst>
                <a:ext uri="{FF2B5EF4-FFF2-40B4-BE49-F238E27FC236}">
                  <a16:creationId xmlns:a16="http://schemas.microsoft.com/office/drawing/2014/main" id="{446AAC54-86B3-2132-AF0A-BC4A2B62A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2532" y="554115"/>
              <a:ext cx="1063557" cy="1063557"/>
            </a:xfrm>
            <a:prstGeom prst="rect">
              <a:avLst/>
            </a:prstGeom>
          </p:spPr>
        </p:pic>
        <p:sp>
          <p:nvSpPr>
            <p:cNvPr id="5" name="Свиток: вертикальный 4">
              <a:extLst>
                <a:ext uri="{FF2B5EF4-FFF2-40B4-BE49-F238E27FC236}">
                  <a16:creationId xmlns:a16="http://schemas.microsoft.com/office/drawing/2014/main" id="{08B8FE3E-2965-5781-8015-6DFD2FFD99AA}"/>
                </a:ext>
              </a:extLst>
            </p:cNvPr>
            <p:cNvSpPr/>
            <p:nvPr/>
          </p:nvSpPr>
          <p:spPr>
            <a:xfrm>
              <a:off x="8565203" y="932100"/>
              <a:ext cx="778213" cy="719847"/>
            </a:xfrm>
            <a:prstGeom prst="verticalScroll">
              <a:avLst/>
            </a:prstGeom>
          </p:spPr>
          <p:style>
            <a:lnRef idx="1">
              <a:schemeClr val="dk1"/>
            </a:lnRef>
            <a:fillRef idx="1002">
              <a:schemeClr val="lt2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98543A04-3143-8FA4-58F2-75F1D2D76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4846" y="1061892"/>
              <a:ext cx="338926" cy="404795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90AC9174-143C-6422-4DCB-2E3EC54634B2}"/>
              </a:ext>
            </a:extLst>
          </p:cNvPr>
          <p:cNvGrpSpPr/>
          <p:nvPr/>
        </p:nvGrpSpPr>
        <p:grpSpPr>
          <a:xfrm>
            <a:off x="3307405" y="1172742"/>
            <a:ext cx="8884595" cy="5685258"/>
            <a:chOff x="3381011" y="1517515"/>
            <a:chExt cx="8615557" cy="5223753"/>
          </a:xfrm>
        </p:grpSpPr>
        <p:sp>
          <p:nvSpPr>
            <p:cNvPr id="9" name="Свиток: горизонтальный 8">
              <a:extLst>
                <a:ext uri="{FF2B5EF4-FFF2-40B4-BE49-F238E27FC236}">
                  <a16:creationId xmlns:a16="http://schemas.microsoft.com/office/drawing/2014/main" id="{51E5CBCE-23A9-7238-7CDA-63E9C061D616}"/>
                </a:ext>
              </a:extLst>
            </p:cNvPr>
            <p:cNvSpPr/>
            <p:nvPr/>
          </p:nvSpPr>
          <p:spPr>
            <a:xfrm>
              <a:off x="3381011" y="1517515"/>
              <a:ext cx="8615557" cy="5223753"/>
            </a:xfrm>
            <a:prstGeom prst="horizontalScroll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b="1" i="0">
                  <a:solidFill>
                    <a:srgbClr val="333333"/>
                  </a:solidFill>
                  <a:effectLst/>
                  <a:latin typeface="YS Text"/>
                </a:rPr>
                <a:t>Санкт</a:t>
              </a:r>
              <a:r>
                <a:rPr lang="ru-RU" b="0" i="0">
                  <a:solidFill>
                    <a:srgbClr val="333333"/>
                  </a:solidFill>
                  <a:effectLst/>
                  <a:latin typeface="YS Text"/>
                </a:rPr>
                <a:t>-</a:t>
              </a:r>
              <a:r>
                <a:rPr lang="ru-RU" b="1" i="0">
                  <a:solidFill>
                    <a:srgbClr val="333333"/>
                  </a:solidFill>
                  <a:effectLst/>
                  <a:latin typeface="YS Text"/>
                </a:rPr>
                <a:t>Петербург</a:t>
              </a:r>
              <a:r>
                <a:rPr lang="ru-RU" b="0" i="0">
                  <a:solidFill>
                    <a:srgbClr val="333333"/>
                  </a:solidFill>
                  <a:effectLst/>
                  <a:latin typeface="YS Text"/>
                </a:rPr>
                <a:t>, Кожевенная линия, 40Б</a:t>
              </a:r>
              <a:endParaRPr lang="ru-RU" dirty="0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C096C314-65F4-3588-D344-BF6B5EDA7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0755" y="2252297"/>
              <a:ext cx="7801787" cy="3482501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1039C63-57C1-5A20-B9C5-59D8C8A048E0}"/>
              </a:ext>
            </a:extLst>
          </p:cNvPr>
          <p:cNvSpPr txBox="1"/>
          <p:nvPr/>
        </p:nvSpPr>
        <p:spPr>
          <a:xfrm>
            <a:off x="4514037" y="5740005"/>
            <a:ext cx="697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0" dirty="0">
                <a:solidFill>
                  <a:srgbClr val="333333"/>
                </a:solidFill>
                <a:effectLst/>
                <a:latin typeface="YS Text"/>
              </a:rPr>
              <a:t>Адрес Севкабель Порт: Санкт-Петербург</a:t>
            </a:r>
            <a:r>
              <a:rPr lang="ru-RU" b="0" i="0" dirty="0">
                <a:solidFill>
                  <a:srgbClr val="333333"/>
                </a:solidFill>
                <a:effectLst/>
                <a:latin typeface="YS Text"/>
              </a:rPr>
              <a:t>, Кожевенная линия, 40Б</a:t>
            </a:r>
            <a:endParaRPr lang="ru-RU" dirty="0"/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D9CA523A-BF0C-B252-F3DC-C536BEF23A18}"/>
              </a:ext>
            </a:extLst>
          </p:cNvPr>
          <p:cNvSpPr/>
          <p:nvPr/>
        </p:nvSpPr>
        <p:spPr>
          <a:xfrm rot="19923868">
            <a:off x="211603" y="792627"/>
            <a:ext cx="2431914" cy="914400"/>
          </a:xfrm>
          <a:prstGeom prst="round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Возьми коньки и бутерброды!</a:t>
            </a:r>
          </a:p>
        </p:txBody>
      </p:sp>
    </p:spTree>
    <p:extLst>
      <p:ext uri="{BB962C8B-B14F-4D97-AF65-F5344CB8AC3E}">
        <p14:creationId xmlns:p14="http://schemas.microsoft.com/office/powerpoint/2010/main" val="368428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>
            <a:extLst>
              <a:ext uri="{FF2B5EF4-FFF2-40B4-BE49-F238E27FC236}">
                <a16:creationId xmlns:a16="http://schemas.microsoft.com/office/drawing/2014/main" id="{44CCAF8A-8EDA-0BBD-5C81-99B7AE7E0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66561" y="2295729"/>
            <a:ext cx="4776281" cy="4427090"/>
          </a:xfrm>
        </p:spPr>
        <p:txBody>
          <a:bodyPr>
            <a:normAutofit/>
          </a:bodyPr>
          <a:lstStyle/>
          <a:p>
            <a:pPr marL="63503" indent="0" algn="ctr">
              <a:buNone/>
            </a:pPr>
            <a:r>
              <a:rPr lang="ru-RU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Раньше здесь был знаменитый на всю Россию кабельный завод</a:t>
            </a: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  <a:p>
            <a:pPr marL="63503" indent="0">
              <a:buNone/>
            </a:pPr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1879 года занимались производством ламп, кабелей и переключателей. Сименс и Гальске первыми соединили телеграфную сеть Петербурга с Москвой и начали изготавливать радиотелеграф А. Попова в промышленных масштабах. </a:t>
            </a: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 еще они осветили электричеством театры, торговые пассажи, весь Невский проспект и Зимний дворец по заказу императора в Петербурге.</a:t>
            </a:r>
          </a:p>
        </p:txBody>
      </p:sp>
      <p:sp>
        <p:nvSpPr>
          <p:cNvPr id="20" name="Заголовок 19">
            <a:extLst>
              <a:ext uri="{FF2B5EF4-FFF2-40B4-BE49-F238E27FC236}">
                <a16:creationId xmlns:a16="http://schemas.microsoft.com/office/drawing/2014/main" id="{E48D4752-0CC1-0418-671E-88738E1B5EB2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0" y="135182"/>
            <a:ext cx="12192000" cy="711124"/>
          </a:xfrm>
        </p:spPr>
        <p:txBody>
          <a:bodyPr>
            <a:normAutofit fontScale="97500"/>
          </a:bodyPr>
          <a:lstStyle/>
          <a:p>
            <a:pPr algn="ctr"/>
            <a:r>
              <a:rPr lang="ru-RU" sz="4000" dirty="0"/>
              <a:t>А вы знали, что было на месте Севкабель Порта?</a:t>
            </a:r>
          </a:p>
        </p:txBody>
      </p:sp>
      <p:pic>
        <p:nvPicPr>
          <p:cNvPr id="4" name="Рисунок 3" descr="Pusheen говорит &quot;нет&quot;">
            <a:extLst>
              <a:ext uri="{FF2B5EF4-FFF2-40B4-BE49-F238E27FC236}">
                <a16:creationId xmlns:a16="http://schemas.microsoft.com/office/drawing/2014/main" id="{71C78814-5E53-82E9-07CC-B0FCD61A8C45}"/>
              </a:ext>
            </a:extLst>
          </p:cNvPr>
          <p:cNvPicPr>
            <a:picLocks noGrp="1" noChangeAspect="1"/>
          </p:cNvPicPr>
          <p:nvPr>
            <p:ph type="pic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3" b="2143"/>
          <a:stretch>
            <a:fillRect/>
          </a:stretch>
        </p:blipFill>
        <p:spPr>
          <a:xfrm>
            <a:off x="7149829" y="0"/>
            <a:ext cx="2840474" cy="2719309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7D850EF-10BA-143E-E259-24F89D016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6306"/>
            <a:ext cx="718566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1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139 L 0.1875 -0.0009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usheen подмигивает">
            <a:extLst>
              <a:ext uri="{FF2B5EF4-FFF2-40B4-BE49-F238E27FC236}">
                <a16:creationId xmlns:a16="http://schemas.microsoft.com/office/drawing/2014/main" id="{9C30A522-7CF3-26F1-7D51-FDC3E9BA4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009" y="3547353"/>
            <a:ext cx="3810000" cy="3810000"/>
          </a:xfrm>
          <a:prstGeom prst="rect">
            <a:avLst/>
          </a:prstGeom>
        </p:spPr>
      </p:pic>
      <p:sp>
        <p:nvSpPr>
          <p:cNvPr id="6" name="Заголовок 19">
            <a:extLst>
              <a:ext uri="{FF2B5EF4-FFF2-40B4-BE49-F238E27FC236}">
                <a16:creationId xmlns:a16="http://schemas.microsoft.com/office/drawing/2014/main" id="{8A980718-D750-E606-E8C5-A5B2A07D3D4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711124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4000" dirty="0"/>
              <a:t>Что же там сейчас?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C11CC5-9C86-69AE-4725-0AD9F63E7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0" y="3937135"/>
            <a:ext cx="9513651" cy="29057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EBE4E4-F641-794F-5E47-DBBFF779A108}"/>
              </a:ext>
            </a:extLst>
          </p:cNvPr>
          <p:cNvSpPr txBox="1"/>
          <p:nvPr/>
        </p:nvSpPr>
        <p:spPr>
          <a:xfrm>
            <a:off x="155642" y="706337"/>
            <a:ext cx="11896928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effectLst/>
                <a:latin typeface="-apple-system"/>
              </a:rPr>
              <a:t>Сегодня на территории «Севкабель Порта» находится множество разноплановых объектов — заведения общественного питания, магазины, различные творческие площадки, скейт парк, благоустроенная набережная и конечно же детские площадки. </a:t>
            </a:r>
          </a:p>
          <a:p>
            <a:endParaRPr lang="ru-RU" sz="900" b="0" i="0" dirty="0">
              <a:effectLst/>
              <a:latin typeface="-apple-system"/>
            </a:endParaRPr>
          </a:p>
          <a:p>
            <a:r>
              <a:rPr lang="ru-RU" dirty="0">
                <a:latin typeface="-apple-system"/>
              </a:rPr>
              <a:t>                   </a:t>
            </a:r>
            <a:r>
              <a:rPr lang="ru-RU" sz="2400" dirty="0">
                <a:latin typeface="-apple-system"/>
              </a:rPr>
              <a:t>Давайте по подробней.  Тимошка покажет, что будет в эти выходные!</a:t>
            </a:r>
            <a:endParaRPr lang="ru-RU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CE02CEA-7EB1-E023-9A1E-04AEB2B522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0" y="2248088"/>
            <a:ext cx="3124276" cy="168904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F6A4E3C-C1BB-AFFB-1533-1EAE5A4805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116" y="2236396"/>
            <a:ext cx="2648833" cy="170073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8046B4F-6051-D100-DB4F-285EB65D68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950" y="2248088"/>
            <a:ext cx="3330744" cy="168904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7FC7AEE-ED5B-EBF2-7180-5D5CDA617D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693" y="2243513"/>
            <a:ext cx="2818877" cy="169362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8AF3373-BAF0-33BE-EC28-3896094E86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40" y="3458075"/>
            <a:ext cx="12062160" cy="267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29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C27CD5-75EA-3D0D-44D5-6ADD22FB7FBD}"/>
              </a:ext>
            </a:extLst>
          </p:cNvPr>
          <p:cNvSpPr txBox="1"/>
          <p:nvPr/>
        </p:nvSpPr>
        <p:spPr>
          <a:xfrm>
            <a:off x="3064149" y="16604"/>
            <a:ext cx="56614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Найди главные ворота входа, догадайся, зачем там висят эти трубы? </a:t>
            </a:r>
          </a:p>
          <a:p>
            <a:pPr algn="ctr"/>
            <a:r>
              <a:rPr lang="ru-RU" sz="2400" dirty="0"/>
              <a:t>Что с ними можно делать? </a:t>
            </a:r>
          </a:p>
          <a:p>
            <a:pPr algn="ctr"/>
            <a:r>
              <a:rPr lang="ru-RU" sz="2000" dirty="0"/>
              <a:t>Проведи по ним рукой и узнаешь, что такое «Музыка ветра»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664AD09-6601-1E93-B178-0C8FB3AE2B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1" t="10638" r="28667" b="20993"/>
          <a:stretch/>
        </p:blipFill>
        <p:spPr>
          <a:xfrm>
            <a:off x="3064149" y="1872919"/>
            <a:ext cx="5661498" cy="4688732"/>
          </a:xfrm>
          <a:prstGeom prst="rect">
            <a:avLst/>
          </a:prstGeom>
        </p:spPr>
      </p:pic>
      <p:pic>
        <p:nvPicPr>
          <p:cNvPr id="5" name="WhatsApp Audio 2025-01-27 at 00.45.09">
            <a:hlinkClick r:id="" action="ppaction://media"/>
            <a:extLst>
              <a:ext uri="{FF2B5EF4-FFF2-40B4-BE49-F238E27FC236}">
                <a16:creationId xmlns:a16="http://schemas.microsoft.com/office/drawing/2014/main" id="{43788EFA-621C-65D8-B7CA-A64E07BCFC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212" y="1736339"/>
            <a:ext cx="487362" cy="48736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9145C7-2B39-9DE0-2AA7-5A609FF4A1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81" t="22949" b="15451"/>
          <a:stretch/>
        </p:blipFill>
        <p:spPr>
          <a:xfrm>
            <a:off x="5984717" y="1888853"/>
            <a:ext cx="5989684" cy="4688732"/>
          </a:xfrm>
          <a:prstGeom prst="rect">
            <a:avLst/>
          </a:prstGeom>
        </p:spPr>
      </p:pic>
      <p:pic>
        <p:nvPicPr>
          <p:cNvPr id="7" name="Рисунок 6" descr="Pusheen-умница">
            <a:extLst>
              <a:ext uri="{FF2B5EF4-FFF2-40B4-BE49-F238E27FC236}">
                <a16:creationId xmlns:a16="http://schemas.microsoft.com/office/drawing/2014/main" id="{B8831DFE-8377-032C-7A7B-F5B1A116DA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788" y="4676104"/>
            <a:ext cx="2434814" cy="2434814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DF90CECB-AD37-219D-7254-4B499544E101}"/>
              </a:ext>
            </a:extLst>
          </p:cNvPr>
          <p:cNvGrpSpPr/>
          <p:nvPr/>
        </p:nvGrpSpPr>
        <p:grpSpPr>
          <a:xfrm>
            <a:off x="5984717" y="88906"/>
            <a:ext cx="6002767" cy="1549484"/>
            <a:chOff x="5984717" y="88906"/>
            <a:chExt cx="6002767" cy="1549484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BCE0822-C1E4-4422-4CD2-C13453D0B3DE}"/>
                </a:ext>
              </a:extLst>
            </p:cNvPr>
            <p:cNvSpPr txBox="1"/>
            <p:nvPr/>
          </p:nvSpPr>
          <p:spPr>
            <a:xfrm>
              <a:off x="5984717" y="88906"/>
              <a:ext cx="6002767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dirty="0"/>
                <a:t>А теперь, зайди на территорию Севкабель Порт и повернись налево!</a:t>
              </a:r>
            </a:p>
            <a:p>
              <a:pPr algn="ctr"/>
              <a:r>
                <a:rPr lang="ru-RU" sz="2400" dirty="0"/>
                <a:t>Поднимись на 2й этаж и найди: </a:t>
              </a:r>
            </a:p>
            <a:p>
              <a:endParaRPr lang="ru-RU" dirty="0"/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4706F9BA-8C94-C4E1-02F7-4E69AC9B2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847979" y="1209765"/>
              <a:ext cx="2638425" cy="4286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745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22222E-6 L -0.24869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4869 -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D24DE6-2381-AC88-DD65-6CC9E90A4E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971" y="0"/>
            <a:ext cx="4951379" cy="50884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678EB6-5D8D-92FF-B085-01FEDD71846C}"/>
              </a:ext>
            </a:extLst>
          </p:cNvPr>
          <p:cNvSpPr txBox="1"/>
          <p:nvPr/>
        </p:nvSpPr>
        <p:spPr>
          <a:xfrm>
            <a:off x="231080" y="463293"/>
            <a:ext cx="6838686" cy="3180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lang="ru-RU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снова экспозиции на «Японской выставке» – работы современных японских мастеров графики. </a:t>
            </a:r>
          </a:p>
          <a:p>
            <a:pPr>
              <a:spcAft>
                <a:spcPts val="80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Отгадай загадку: 	Она красивая цветная</a:t>
            </a:r>
            <a:br>
              <a:rPr lang="ru-RU" dirty="0"/>
            </a:br>
            <a:r>
              <a:rPr lang="ru-RU" dirty="0"/>
              <a:t>					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Висит, стену украшая,</a:t>
            </a:r>
            <a:br>
              <a:rPr lang="ru-RU" dirty="0"/>
            </a:br>
            <a:r>
              <a:rPr lang="ru-RU" dirty="0"/>
              <a:t>					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Она людям на показ,</a:t>
            </a:r>
            <a:br>
              <a:rPr lang="ru-RU" dirty="0"/>
            </a:br>
            <a:r>
              <a:rPr lang="ru-RU" dirty="0"/>
              <a:t>					</a:t>
            </a:r>
            <a:r>
              <a:rPr lang="ru-RU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Очень радует нам глаз. (Картина)</a:t>
            </a:r>
          </a:p>
          <a:p>
            <a:pPr>
              <a:spcAft>
                <a:spcPts val="800"/>
              </a:spcAft>
            </a:pPr>
            <a:endParaRPr lang="ru-RU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Кроме графики на выставке представлены предметы японских ремесел, керамики, фарфора и одежды.</a:t>
            </a:r>
          </a:p>
          <a:p>
            <a:pPr>
              <a:spcAft>
                <a:spcPts val="800"/>
              </a:spcAft>
            </a:pPr>
            <a:r>
              <a:rPr lang="ru-RU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Вход на выставку свободный.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C171E2-EB82-9F61-B6EB-A23F66D6AC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287" y="3281305"/>
            <a:ext cx="3895684" cy="3113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Попкорн и Pusheen">
            <a:extLst>
              <a:ext uri="{FF2B5EF4-FFF2-40B4-BE49-F238E27FC236}">
                <a16:creationId xmlns:a16="http://schemas.microsoft.com/office/drawing/2014/main" id="{58D568B0-BC75-A461-6EDC-1769E67B92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4620" y="3763483"/>
            <a:ext cx="3810000" cy="3810000"/>
          </a:xfrm>
          <a:prstGeom prst="rect">
            <a:avLst/>
          </a:prstGeom>
          <a:scene3d>
            <a:camera prst="orthographicFront">
              <a:rot lat="0" lon="300000" rev="0"/>
            </a:camera>
            <a:lightRig rig="threePt" dir="t"/>
          </a:scene3d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FD7BA525-C8DB-F347-E214-9A1E644DB220}"/>
              </a:ext>
            </a:extLst>
          </p:cNvPr>
          <p:cNvSpPr/>
          <p:nvPr/>
        </p:nvSpPr>
        <p:spPr>
          <a:xfrm>
            <a:off x="6832059" y="5088469"/>
            <a:ext cx="5359941" cy="16579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Выставки и музеи – это расширение кругозора, памяти, внимания, мышления, чувства идентичности и принадлежности, а так же Социальное взаимодействие и эмоциональное развитие.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2928915-A0D0-DACB-ED3D-A8AA81F8A3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4415" y="56619"/>
            <a:ext cx="263842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1675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E926B698-AC45-FFDD-4F06-4C8F96C0ED1D}"/>
              </a:ext>
            </a:extLst>
          </p:cNvPr>
          <p:cNvGrpSpPr/>
          <p:nvPr/>
        </p:nvGrpSpPr>
        <p:grpSpPr>
          <a:xfrm>
            <a:off x="0" y="3952228"/>
            <a:ext cx="9513651" cy="2905772"/>
            <a:chOff x="194553" y="927271"/>
            <a:chExt cx="9513651" cy="2905772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AC602AF-F2C5-7E2C-AD07-63A31D5F1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53" y="927271"/>
              <a:ext cx="9513651" cy="29057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F4FBBE39-D693-D09A-ED12-959D3A8D415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1237" y="1789889"/>
              <a:ext cx="171691" cy="214009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:a16="http://schemas.microsoft.com/office/drawing/2014/main" id="{974338DB-7FB7-FD45-11AB-32E3FE2D9B4C}"/>
                </a:ext>
              </a:extLst>
            </p:cNvPr>
            <p:cNvCxnSpPr>
              <a:cxnSpLocks/>
            </p:cNvCxnSpPr>
            <p:nvPr/>
          </p:nvCxnSpPr>
          <p:spPr>
            <a:xfrm>
              <a:off x="2631332" y="2003898"/>
              <a:ext cx="2910519" cy="4669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:a16="http://schemas.microsoft.com/office/drawing/2014/main" id="{F3007F0C-157E-6855-88AC-97B7109A46A1}"/>
                </a:ext>
              </a:extLst>
            </p:cNvPr>
            <p:cNvCxnSpPr/>
            <p:nvPr/>
          </p:nvCxnSpPr>
          <p:spPr>
            <a:xfrm flipH="1">
              <a:off x="2752928" y="1789889"/>
              <a:ext cx="21400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 стрелкой 15">
              <a:extLst>
                <a:ext uri="{FF2B5EF4-FFF2-40B4-BE49-F238E27FC236}">
                  <a16:creationId xmlns:a16="http://schemas.microsoft.com/office/drawing/2014/main" id="{F7B3EA28-4E5E-FFC7-4DDE-8821485FFB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1946" y="2289489"/>
              <a:ext cx="70525" cy="181337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0559B982-A32F-4B90-63B2-F38F6AF1B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8" t="1561" r="12654" b="13758"/>
          <a:stretch/>
        </p:blipFill>
        <p:spPr>
          <a:xfrm>
            <a:off x="8328801" y="1050588"/>
            <a:ext cx="3863199" cy="5807412"/>
          </a:xfrm>
          <a:prstGeom prst="rect">
            <a:avLst/>
          </a:prstGeom>
        </p:spPr>
      </p:pic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EFB573E7-9E52-3B15-6923-5CDB79044A16}"/>
              </a:ext>
            </a:extLst>
          </p:cNvPr>
          <p:cNvGrpSpPr/>
          <p:nvPr/>
        </p:nvGrpSpPr>
        <p:grpSpPr>
          <a:xfrm>
            <a:off x="10527753" y="4712783"/>
            <a:ext cx="1914367" cy="2597209"/>
            <a:chOff x="10527753" y="4712783"/>
            <a:chExt cx="1914367" cy="2597209"/>
          </a:xfrm>
        </p:grpSpPr>
        <p:pic>
          <p:nvPicPr>
            <p:cNvPr id="31" name="Рисунок 30" descr="Pusheen-умница">
              <a:extLst>
                <a:ext uri="{FF2B5EF4-FFF2-40B4-BE49-F238E27FC236}">
                  <a16:creationId xmlns:a16="http://schemas.microsoft.com/office/drawing/2014/main" id="{4291941C-6FC2-1B2A-4B5D-891868D1A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7911" y="5495783"/>
              <a:ext cx="1814209" cy="1814209"/>
            </a:xfrm>
            <a:prstGeom prst="rect">
              <a:avLst/>
            </a:prstGeom>
          </p:spPr>
        </p:pic>
        <p:sp>
          <p:nvSpPr>
            <p:cNvPr id="34" name="Облачко с текстом: овальное 33">
              <a:extLst>
                <a:ext uri="{FF2B5EF4-FFF2-40B4-BE49-F238E27FC236}">
                  <a16:creationId xmlns:a16="http://schemas.microsoft.com/office/drawing/2014/main" id="{E785D947-F49B-9241-F897-27D48D5DB9FF}"/>
                </a:ext>
              </a:extLst>
            </p:cNvPr>
            <p:cNvSpPr/>
            <p:nvPr/>
          </p:nvSpPr>
          <p:spPr>
            <a:xfrm rot="1436416" flipH="1">
              <a:off x="10527753" y="4712783"/>
              <a:ext cx="1779738" cy="1040877"/>
            </a:xfrm>
            <a:prstGeom prst="wedgeEllipseCallou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ru-RU" sz="1400" dirty="0"/>
                <a:t>Сюда можно даже с пушистыми друзьями!</a:t>
              </a:r>
            </a:p>
          </p:txBody>
        </p: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39D90A8D-DC14-2A37-F44B-0B9793826AE4}"/>
              </a:ext>
            </a:extLst>
          </p:cNvPr>
          <p:cNvGrpSpPr/>
          <p:nvPr/>
        </p:nvGrpSpPr>
        <p:grpSpPr>
          <a:xfrm>
            <a:off x="102757" y="15046"/>
            <a:ext cx="11817626" cy="4561817"/>
            <a:chOff x="102757" y="15046"/>
            <a:chExt cx="11817626" cy="45618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9FBE5486-2960-0721-5661-B724D48000B1}"/>
                </a:ext>
              </a:extLst>
            </p:cNvPr>
            <p:cNvSpPr txBox="1"/>
            <p:nvPr/>
          </p:nvSpPr>
          <p:spPr>
            <a:xfrm>
              <a:off x="102757" y="15046"/>
              <a:ext cx="11817626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/>
                <a:t>А теперь, задание по сложнее, для самых активных!</a:t>
              </a:r>
            </a:p>
            <a:p>
              <a:r>
                <a:rPr lang="ru-RU" sz="2000" dirty="0"/>
                <a:t>От центральных ворот нужно пройтись по улице,  дойдя до катка в кассе рядом с ним купить билеты на желаемый сеанс, а пока он не начался, </a:t>
              </a:r>
            </a:p>
            <a:p>
              <a:r>
                <a:rPr lang="ru-RU" sz="2000" dirty="0"/>
                <a:t>пройти еще немного и увидеть вот этот дом:</a:t>
              </a:r>
            </a:p>
            <a:p>
              <a:endParaRPr lang="ru-RU" sz="800" dirty="0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7516D47-E9EF-327A-4801-F5EEFF93C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6151" y="1484876"/>
              <a:ext cx="4122649" cy="3091987"/>
            </a:xfrm>
            <a:prstGeom prst="rect">
              <a:avLst/>
            </a:prstGeom>
          </p:spPr>
        </p:pic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837F1276-3FEB-E9FE-569D-8A02020E08AD}"/>
                </a:ext>
              </a:extLst>
            </p:cNvPr>
            <p:cNvGrpSpPr/>
            <p:nvPr/>
          </p:nvGrpSpPr>
          <p:grpSpPr>
            <a:xfrm>
              <a:off x="5204298" y="1187858"/>
              <a:ext cx="583659" cy="285591"/>
              <a:chOff x="5204298" y="1187858"/>
              <a:chExt cx="583659" cy="285591"/>
            </a:xfrm>
          </p:grpSpPr>
          <p:cxnSp>
            <p:nvCxnSpPr>
              <p:cNvPr id="41" name="Прямая соединительная линия 40">
                <a:extLst>
                  <a:ext uri="{FF2B5EF4-FFF2-40B4-BE49-F238E27FC236}">
                    <a16:creationId xmlns:a16="http://schemas.microsoft.com/office/drawing/2014/main" id="{97CC779C-5301-3A7E-534A-5F6F49BBE78F}"/>
                  </a:ext>
                </a:extLst>
              </p:cNvPr>
              <p:cNvCxnSpPr/>
              <p:nvPr/>
            </p:nvCxnSpPr>
            <p:spPr>
              <a:xfrm>
                <a:off x="5204298" y="1196502"/>
                <a:ext cx="583659" cy="0"/>
              </a:xfrm>
              <a:prstGeom prst="line">
                <a:avLst/>
              </a:prstGeom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Прямая со стрелкой 42">
                <a:extLst>
                  <a:ext uri="{FF2B5EF4-FFF2-40B4-BE49-F238E27FC236}">
                    <a16:creationId xmlns:a16="http://schemas.microsoft.com/office/drawing/2014/main" id="{7FC64B5A-2D32-9A20-FB17-1833F7628C6B}"/>
                  </a:ext>
                </a:extLst>
              </p:cNvPr>
              <p:cNvCxnSpPr/>
              <p:nvPr/>
            </p:nvCxnSpPr>
            <p:spPr>
              <a:xfrm>
                <a:off x="5787957" y="1187858"/>
                <a:ext cx="0" cy="28559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69C598EF-87CA-A28D-98A4-37C987D5F771}"/>
              </a:ext>
            </a:extLst>
          </p:cNvPr>
          <p:cNvGrpSpPr/>
          <p:nvPr/>
        </p:nvGrpSpPr>
        <p:grpSpPr>
          <a:xfrm>
            <a:off x="123631" y="1925441"/>
            <a:ext cx="4040770" cy="1890567"/>
            <a:chOff x="123631" y="1925441"/>
            <a:chExt cx="4040770" cy="1890567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3E28C90D-8B0D-D6C3-77B0-83F19710B9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0" t="15319" r="18568" b="37536"/>
            <a:stretch/>
          </p:blipFill>
          <p:spPr>
            <a:xfrm>
              <a:off x="1955715" y="1960974"/>
              <a:ext cx="2208686" cy="1855034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AC9F0D9-C745-421D-E04B-BCEB85FAD00D}"/>
                </a:ext>
              </a:extLst>
            </p:cNvPr>
            <p:cNvSpPr txBox="1"/>
            <p:nvPr/>
          </p:nvSpPr>
          <p:spPr>
            <a:xfrm>
              <a:off x="123631" y="1925441"/>
              <a:ext cx="181120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Там, на первом этаже есть лифт,</a:t>
              </a:r>
            </a:p>
            <a:p>
              <a:r>
                <a:rPr lang="ru-RU" dirty="0"/>
                <a:t>Поднимитесь на 3й этаж и </a:t>
              </a:r>
            </a:p>
            <a:p>
              <a:r>
                <a:rPr lang="ru-RU" dirty="0"/>
                <a:t>найдите указатель:</a:t>
              </a:r>
            </a:p>
          </p:txBody>
        </p:sp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F04A32B8-5A6D-B9CD-AAD0-71DEE1F2D380}"/>
                </a:ext>
              </a:extLst>
            </p:cNvPr>
            <p:cNvCxnSpPr/>
            <p:nvPr/>
          </p:nvCxnSpPr>
          <p:spPr>
            <a:xfrm>
              <a:off x="1322962" y="3500236"/>
              <a:ext cx="59100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30746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F434397-819B-C66B-8CE4-2CAF514581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09" b="5390"/>
          <a:stretch/>
        </p:blipFill>
        <p:spPr>
          <a:xfrm>
            <a:off x="180789" y="2833082"/>
            <a:ext cx="4293934" cy="3756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DA6D706-5072-32F0-99A1-DA6875C71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25" t="27719" r="22009" b="32172"/>
          <a:stretch/>
        </p:blipFill>
        <p:spPr>
          <a:xfrm>
            <a:off x="8522140" y="3429000"/>
            <a:ext cx="3669860" cy="291146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A466ED-CEDF-D35E-56B7-83F1783D8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6" t="1277" r="12867"/>
          <a:stretch/>
        </p:blipFill>
        <p:spPr>
          <a:xfrm>
            <a:off x="11118715" y="1488076"/>
            <a:ext cx="1073285" cy="195551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2F3B42-EB44-6D23-B3B2-FEEB01B71C78}"/>
              </a:ext>
            </a:extLst>
          </p:cNvPr>
          <p:cNvSpPr txBox="1"/>
          <p:nvPr/>
        </p:nvSpPr>
        <p:spPr>
          <a:xfrm>
            <a:off x="158886" y="184825"/>
            <a:ext cx="58203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Скейтпарк!</a:t>
            </a:r>
            <a:endParaRPr lang="ru-RU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Pusheen пинается">
            <a:extLst>
              <a:ext uri="{FF2B5EF4-FFF2-40B4-BE49-F238E27FC236}">
                <a16:creationId xmlns:a16="http://schemas.microsoft.com/office/drawing/2014/main" id="{5142FB71-19A8-9860-72FC-1611AA1D10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675" y="4400972"/>
            <a:ext cx="2744821" cy="2744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A24CFA-18B0-52EC-0173-F66A7F4872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6086275" y="14591"/>
            <a:ext cx="5143500" cy="3429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B28BB7-AE44-A110-EE83-E5C0F625C63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7" t="15036" r="18164" b="37694"/>
          <a:stretch/>
        </p:blipFill>
        <p:spPr>
          <a:xfrm>
            <a:off x="10163917" y="-92456"/>
            <a:ext cx="2131715" cy="1821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7E435A-F14C-D564-4CD5-13FD1D2002DC}"/>
              </a:ext>
            </a:extLst>
          </p:cNvPr>
          <p:cNvSpPr txBox="1"/>
          <p:nvPr/>
        </p:nvSpPr>
        <p:spPr>
          <a:xfrm>
            <a:off x="145849" y="818317"/>
            <a:ext cx="5820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0" i="0" dirty="0">
                <a:solidFill>
                  <a:srgbClr val="211F1E"/>
                </a:solidFill>
                <a:effectLst/>
                <a:latin typeface="Factor A"/>
              </a:rPr>
              <a:t>     Скейт-парк Площадь Ленина спроектирован и укомплектован всеми нужными для обучения фигурами. </a:t>
            </a:r>
          </a:p>
          <a:p>
            <a:r>
              <a:rPr lang="ru-RU" b="0" i="0" dirty="0">
                <a:solidFill>
                  <a:srgbClr val="211F1E"/>
                </a:solidFill>
                <a:effectLst/>
                <a:latin typeface="Factor A"/>
              </a:rPr>
              <a:t>     Безопасность, прогресс, удовольствие — фундамент школы. </a:t>
            </a:r>
          </a:p>
          <a:p>
            <a:r>
              <a:rPr lang="ru-RU" b="0" i="0" dirty="0">
                <a:solidFill>
                  <a:srgbClr val="211F1E"/>
                </a:solidFill>
                <a:effectLst/>
                <a:latin typeface="Factor A"/>
              </a:rPr>
              <a:t>Родители могут понаблюдать за ребятами с удобного балкона:</a:t>
            </a:r>
            <a:endParaRPr lang="ru-RU" dirty="0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19D00AA6-D48E-5612-4DA0-969EA0BE6004}"/>
              </a:ext>
            </a:extLst>
          </p:cNvPr>
          <p:cNvSpPr/>
          <p:nvPr/>
        </p:nvSpPr>
        <p:spPr>
          <a:xfrm>
            <a:off x="3615286" y="2669919"/>
            <a:ext cx="3511751" cy="2485094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Спорт – это развитие физических качеств, коммуникации и социализации!</a:t>
            </a:r>
          </a:p>
        </p:txBody>
      </p:sp>
    </p:spTree>
    <p:extLst>
      <p:ext uri="{BB962C8B-B14F-4D97-AF65-F5344CB8AC3E}">
        <p14:creationId xmlns:p14="http://schemas.microsoft.com/office/powerpoint/2010/main" val="171662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3A61AA-2B14-3A5A-62CB-B4412CBC073B}"/>
              </a:ext>
            </a:extLst>
          </p:cNvPr>
          <p:cNvSpPr txBox="1"/>
          <p:nvPr/>
        </p:nvSpPr>
        <p:spPr>
          <a:xfrm>
            <a:off x="576187" y="317820"/>
            <a:ext cx="110396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Устали немного? </a:t>
            </a:r>
          </a:p>
          <a:p>
            <a:r>
              <a:rPr lang="ru-RU" sz="2400" dirty="0"/>
              <a:t>Пора отдохнуть, для этого Тимошка приглашает всех перекусить, почитать книги, порисовать или поиграть в настольные игры. </a:t>
            </a:r>
          </a:p>
          <a:p>
            <a:r>
              <a:rPr lang="ru-RU" sz="2400" dirty="0"/>
              <a:t>Где найти тихое и уютное место для этого? – посмотри на карту!</a:t>
            </a:r>
          </a:p>
          <a:p>
            <a:r>
              <a:rPr lang="ru-RU" sz="2400" dirty="0"/>
              <a:t>Зайдя в нужное здание поднимись на 2й этаж.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7CED891-E901-A17F-31A9-EF058BDCA1AF}"/>
              </a:ext>
            </a:extLst>
          </p:cNvPr>
          <p:cNvGrpSpPr/>
          <p:nvPr/>
        </p:nvGrpSpPr>
        <p:grpSpPr>
          <a:xfrm>
            <a:off x="0" y="2655651"/>
            <a:ext cx="12192000" cy="4202349"/>
            <a:chOff x="0" y="3952228"/>
            <a:chExt cx="9513651" cy="290577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4D4D8283-FF47-4963-4363-5E4B0AE727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52228"/>
              <a:ext cx="9513651" cy="29057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5" name="Прямая со стрелкой 4">
              <a:extLst>
                <a:ext uri="{FF2B5EF4-FFF2-40B4-BE49-F238E27FC236}">
                  <a16:creationId xmlns:a16="http://schemas.microsoft.com/office/drawing/2014/main" id="{5BB7A6E9-8C8D-98F1-D7F5-AA1968DEF21A}"/>
                </a:ext>
              </a:extLst>
            </p:cNvPr>
            <p:cNvCxnSpPr/>
            <p:nvPr/>
          </p:nvCxnSpPr>
          <p:spPr>
            <a:xfrm>
              <a:off x="5535038" y="5369668"/>
              <a:ext cx="690664" cy="31128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C7172FC2-DD17-509D-7D91-EB6236552F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5702" y="5525310"/>
              <a:ext cx="2354094" cy="15564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Облачко с текстом: овальное 8">
              <a:extLst>
                <a:ext uri="{FF2B5EF4-FFF2-40B4-BE49-F238E27FC236}">
                  <a16:creationId xmlns:a16="http://schemas.microsoft.com/office/drawing/2014/main" id="{0D904C81-55CE-F86C-0701-70EF0A68C378}"/>
                </a:ext>
              </a:extLst>
            </p:cNvPr>
            <p:cNvSpPr/>
            <p:nvPr/>
          </p:nvSpPr>
          <p:spPr>
            <a:xfrm rot="20363002">
              <a:off x="8774348" y="5039537"/>
              <a:ext cx="398834" cy="389106"/>
            </a:xfrm>
            <a:prstGeom prst="wedgeEllipseCallou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6" name="Рисунок 15" descr="Ноутбук и Pusheen">
            <a:extLst>
              <a:ext uri="{FF2B5EF4-FFF2-40B4-BE49-F238E27FC236}">
                <a16:creationId xmlns:a16="http://schemas.microsoft.com/office/drawing/2014/main" id="{DE47412B-1EFF-CF2A-FB22-BDCD749AD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505" y="536137"/>
            <a:ext cx="3033495" cy="303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78002"/>
      </p:ext>
    </p:extLst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Галерея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Галерея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586</TotalTime>
  <Words>914</Words>
  <Application>Microsoft Office PowerPoint</Application>
  <PresentationFormat>Широкоэкранный</PresentationFormat>
  <Paragraphs>83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-apple-system</vt:lpstr>
      <vt:lpstr>Arial</vt:lpstr>
      <vt:lpstr>Arimo</vt:lpstr>
      <vt:lpstr>Calibri</vt:lpstr>
      <vt:lpstr>Factor A</vt:lpstr>
      <vt:lpstr>Gill Sans MT</vt:lpstr>
      <vt:lpstr>Times New Roman</vt:lpstr>
      <vt:lpstr>verdana</vt:lpstr>
      <vt:lpstr>YS Text</vt:lpstr>
      <vt:lpstr>Галерея</vt:lpstr>
      <vt:lpstr>«Улучи минутку на…»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Людмила Смородская</dc:creator>
  <cp:lastModifiedBy>Людмила Смородская</cp:lastModifiedBy>
  <cp:revision>13</cp:revision>
  <dcterms:created xsi:type="dcterms:W3CDTF">2025-01-16T15:33:37Z</dcterms:created>
  <dcterms:modified xsi:type="dcterms:W3CDTF">2025-01-27T13:51:17Z</dcterms:modified>
</cp:coreProperties>
</file>