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4" r:id="rId1"/>
  </p:sldMasterIdLst>
  <p:notesMasterIdLst>
    <p:notesMasterId r:id="rId39"/>
  </p:notesMasterIdLst>
  <p:sldIdLst>
    <p:sldId id="256" r:id="rId2"/>
    <p:sldId id="313" r:id="rId3"/>
    <p:sldId id="314" r:id="rId4"/>
    <p:sldId id="31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0" r:id="rId18"/>
    <p:sldId id="331" r:id="rId19"/>
    <p:sldId id="332" r:id="rId20"/>
    <p:sldId id="333" r:id="rId21"/>
    <p:sldId id="334" r:id="rId22"/>
    <p:sldId id="337" r:id="rId23"/>
    <p:sldId id="336" r:id="rId24"/>
    <p:sldId id="338" r:id="rId25"/>
    <p:sldId id="339" r:id="rId26"/>
    <p:sldId id="340" r:id="rId27"/>
    <p:sldId id="341" r:id="rId28"/>
    <p:sldId id="292" r:id="rId29"/>
    <p:sldId id="293" r:id="rId30"/>
    <p:sldId id="294" r:id="rId31"/>
    <p:sldId id="296" r:id="rId32"/>
    <p:sldId id="295" r:id="rId33"/>
    <p:sldId id="342" r:id="rId34"/>
    <p:sldId id="343" r:id="rId35"/>
    <p:sldId id="344" r:id="rId36"/>
    <p:sldId id="345" r:id="rId37"/>
    <p:sldId id="34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6703C-A7E3-475F-B9CC-0B8E99CDECED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382C-8438-43E6-9F1C-2665587E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E8549-16DC-4684-AF0E-1A21841177D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8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1C73E-1604-4B34-B16D-A8AD7076716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3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5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9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50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04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41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4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3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7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6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18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7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2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4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9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8F72-E74C-4B6B-84D1-9569D02C6464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A24D8F-B99A-41B9-81DB-D11D6734A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6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0826B0-82BC-4951-BDB1-9D4F35443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808" y="1700647"/>
            <a:ext cx="5342942" cy="2662289"/>
          </a:xfrm>
        </p:spPr>
        <p:txBody>
          <a:bodyPr>
            <a:noAutofit/>
          </a:bodyPr>
          <a:lstStyle/>
          <a:p>
            <a:r>
              <a:rPr lang="ru-RU" sz="3300" b="1" dirty="0"/>
              <a:t>Технологическая карта, регламентирующая планирование образовательной деятельности</a:t>
            </a:r>
            <a:endParaRPr lang="ru-RU" sz="33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5AC1DCC-2F85-464A-AA09-BFF4F5843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1588" y="4362936"/>
            <a:ext cx="4000500" cy="514350"/>
          </a:xfrm>
        </p:spPr>
        <p:txBody>
          <a:bodyPr/>
          <a:lstStyle/>
          <a:p>
            <a:pPr algn="r"/>
            <a:r>
              <a:rPr lang="ru-RU" dirty="0"/>
              <a:t>Лекция 7</a:t>
            </a:r>
          </a:p>
        </p:txBody>
      </p:sp>
    </p:spTree>
    <p:extLst>
      <p:ext uri="{BB962C8B-B14F-4D97-AF65-F5344CB8AC3E}">
        <p14:creationId xmlns:p14="http://schemas.microsoft.com/office/powerpoint/2010/main" val="159498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500C0-D41F-4BA9-8C91-29206FB0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«ЗА» и «ПРОТИВ»: программное содержание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BE9E1-AE7E-4207-A708-9E9AC8C79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2" y="1791164"/>
            <a:ext cx="3090672" cy="576262"/>
          </a:xfrm>
        </p:spPr>
        <p:txBody>
          <a:bodyPr/>
          <a:lstStyle/>
          <a:p>
            <a:r>
              <a:rPr lang="ru-RU" dirty="0"/>
              <a:t>Конспект: против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4EC8281-2B12-4874-9256-3F88974B4A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Сначала пишут программное содержание, затем при написании конспекта часто возникают новые задачи, которые «забывают» включить в ПС.</a:t>
            </a:r>
          </a:p>
          <a:p>
            <a:r>
              <a:rPr lang="ru-RU" dirty="0"/>
              <a:t>В тексте конспекта легко «потерять» задачи.</a:t>
            </a:r>
          </a:p>
          <a:p>
            <a:r>
              <a:rPr lang="ru-RU" dirty="0"/>
              <a:t>Формальное отношение к задачам.</a:t>
            </a:r>
          </a:p>
          <a:p>
            <a:r>
              <a:rPr lang="ru-RU" dirty="0"/>
              <a:t>ПС определены требованиями программы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14B0BFF-10BC-4624-BF23-B63F46B7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Технологическая карта: за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2519792-720B-4A77-98DF-76525DD67C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Программное содержание полностью соответствует промежуточным образовательным результатам.</a:t>
            </a:r>
          </a:p>
          <a:p>
            <a:r>
              <a:rPr lang="ru-RU" dirty="0"/>
              <a:t>Неформальное отношение к задачам (задачи определяются как условия).</a:t>
            </a:r>
          </a:p>
          <a:p>
            <a:r>
              <a:rPr lang="ru-RU" dirty="0"/>
              <a:t>ПС определены требованиями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238090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500C0-D41F-4BA9-8C91-29206FB0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«ЗА» и «ПРОТИВ»: основное содержание – метод описания, приемы деятельности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BE9E1-AE7E-4207-A708-9E9AC8C79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Конспект: «против»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4EC8281-2B12-4874-9256-3F88974B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924811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/>
              <a:t>Объяснительно-иллюстративный </a:t>
            </a:r>
          </a:p>
          <a:p>
            <a:pPr marL="0" indent="0">
              <a:buNone/>
            </a:pPr>
            <a:r>
              <a:rPr lang="ru-RU" sz="2300" dirty="0"/>
              <a:t>(трудно использовать во время образовательной деятельности)</a:t>
            </a:r>
          </a:p>
          <a:p>
            <a:pPr marL="0" indent="0">
              <a:buNone/>
            </a:pPr>
            <a:r>
              <a:rPr lang="ru-RU" sz="2300" dirty="0"/>
              <a:t>Приемы деятельности – стихийно, не осознаны</a:t>
            </a:r>
          </a:p>
          <a:p>
            <a:pPr marL="0" indent="0">
              <a:buNone/>
            </a:pPr>
            <a:r>
              <a:rPr lang="ru-RU" sz="2300" b="1" dirty="0"/>
              <a:t>Конспект: «за»</a:t>
            </a:r>
          </a:p>
          <a:p>
            <a:pPr marL="0" indent="0">
              <a:buNone/>
            </a:pPr>
            <a:r>
              <a:rPr lang="ru-RU" sz="2300" dirty="0"/>
              <a:t>Удобно для тех педагогов, которым необходимо следить за своей речью или необходим пример правильных формулировок.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14B0BFF-10BC-4624-BF23-B63F46B7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6639" y="2160983"/>
            <a:ext cx="4667761" cy="576262"/>
          </a:xfrm>
        </p:spPr>
        <p:txBody>
          <a:bodyPr/>
          <a:lstStyle/>
          <a:p>
            <a:r>
              <a:rPr lang="ru-RU" dirty="0"/>
              <a:t>Технологическая карта «ЗА»: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2519792-720B-4A77-98DF-76525DD67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66639" y="2737246"/>
            <a:ext cx="4260323" cy="3304117"/>
          </a:xfrm>
        </p:spPr>
        <p:txBody>
          <a:bodyPr>
            <a:noAutofit/>
          </a:bodyPr>
          <a:lstStyle/>
          <a:p>
            <a:r>
              <a:rPr lang="ru-RU" sz="1600" dirty="0"/>
              <a:t>Структурно-логический, проектный.</a:t>
            </a:r>
          </a:p>
          <a:p>
            <a:r>
              <a:rPr lang="ru-RU" sz="1600" dirty="0"/>
              <a:t>(удобно ориентироваться прямо во время образовательной деятельности).</a:t>
            </a:r>
          </a:p>
          <a:p>
            <a:r>
              <a:rPr lang="ru-RU" sz="1600" dirty="0"/>
              <a:t>Приемы деятельности –  запланированы</a:t>
            </a:r>
          </a:p>
          <a:p>
            <a:pPr marL="0" indent="0">
              <a:buNone/>
            </a:pPr>
            <a:r>
              <a:rPr lang="ru-RU" sz="1600" b="1" dirty="0"/>
              <a:t>Технологическая карта «против»: </a:t>
            </a:r>
          </a:p>
          <a:p>
            <a:r>
              <a:rPr lang="ru-RU" sz="1600" dirty="0"/>
              <a:t>Обычно нет подробного описания речи педагога и детей (могут быть трудности у педагогов, которые недостаточно хорошо владеют педагогической лексикой)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1577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500C0-D41F-4BA9-8C91-29206FB0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«ЗА» и «ПРОТИВ»: особенность проектирования, средства проектирования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BE9E1-AE7E-4207-A708-9E9AC8C79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Конспект: «против»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4EC8281-2B12-4874-9256-3F88974B4A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 видам деятельности педагога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Можно составить конспект с пассивным содержанием для детей</a:t>
            </a:r>
          </a:p>
          <a:p>
            <a:pPr marL="0" indent="0">
              <a:buNone/>
            </a:pPr>
            <a:r>
              <a:rPr lang="ru-RU" dirty="0"/>
              <a:t>Текстовое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14B0BFF-10BC-4624-BF23-B63F46B7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4978780" cy="576262"/>
          </a:xfrm>
        </p:spPr>
        <p:txBody>
          <a:bodyPr/>
          <a:lstStyle/>
          <a:p>
            <a:r>
              <a:rPr lang="ru-RU" dirty="0"/>
              <a:t>Технологическая карта «ЗА»: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2519792-720B-4A77-98DF-76525DD67C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 видам деятельности педагога и обучающихся</a:t>
            </a:r>
          </a:p>
          <a:p>
            <a:endParaRPr lang="ru-RU" dirty="0"/>
          </a:p>
          <a:p>
            <a:r>
              <a:rPr lang="ru-RU" dirty="0"/>
              <a:t>Контроль активности детей.</a:t>
            </a:r>
          </a:p>
          <a:p>
            <a:endParaRPr lang="ru-RU" dirty="0"/>
          </a:p>
          <a:p>
            <a:r>
              <a:rPr lang="ru-RU" dirty="0"/>
              <a:t>Табличное, может быть графическое и символьное</a:t>
            </a:r>
          </a:p>
        </p:txBody>
      </p:sp>
    </p:spTree>
    <p:extLst>
      <p:ext uri="{BB962C8B-B14F-4D97-AF65-F5344CB8AC3E}">
        <p14:creationId xmlns:p14="http://schemas.microsoft.com/office/powerpoint/2010/main" val="235367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500C0-D41F-4BA9-8C91-29206FB0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«ЗА» и «ПРОТИВ»: используемые средства обучения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BE9E1-AE7E-4207-A708-9E9AC8C79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Конспект: «против»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4EC8281-2B12-4874-9256-3F88974B4A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Легко «потерять» элементы РППС.</a:t>
            </a:r>
          </a:p>
          <a:p>
            <a:pPr marL="0" indent="0">
              <a:buNone/>
            </a:pPr>
            <a:r>
              <a:rPr lang="ru-RU" dirty="0"/>
              <a:t>Трудно, не перечитывая весь конспект, определить на каком этапе образовательной деятельности нужно какое пособие.</a:t>
            </a:r>
          </a:p>
          <a:p>
            <a:pPr marL="0" indent="0">
              <a:buNone/>
            </a:pPr>
            <a:r>
              <a:rPr lang="ru-RU" dirty="0"/>
              <a:t>Часто отсутствует указание на расположение детей.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14B0BFF-10BC-4624-BF23-B63F46B7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6639" y="2160983"/>
            <a:ext cx="5473303" cy="576262"/>
          </a:xfrm>
        </p:spPr>
        <p:txBody>
          <a:bodyPr/>
          <a:lstStyle/>
          <a:p>
            <a:r>
              <a:rPr lang="ru-RU" dirty="0"/>
              <a:t>Технологическая карта «ЗА»: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2519792-720B-4A77-98DF-76525DD67C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 каждому элементу деятельности легко определить необходимые условия РППС и расположение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22539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500C0-D41F-4BA9-8C91-29206FB0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«ЗА» и «ПРОТИВ»: дидактический подход и форма описания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BE9E1-AE7E-4207-A708-9E9AC8C79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Конспект: «ЗА»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4EC8281-2B12-4874-9256-3F88974B4A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Интеграция образовательных областей на основе некоторых элементов знания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Конспект: «Против»</a:t>
            </a:r>
          </a:p>
          <a:p>
            <a:pPr marL="0" indent="0">
              <a:buNone/>
            </a:pPr>
            <a:r>
              <a:rPr lang="ru-RU" dirty="0"/>
              <a:t>Использование прямой или косвенной речи педагога (проблема вариативности)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14B0BFF-10BC-4624-BF23-B63F46B7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6639" y="2160983"/>
            <a:ext cx="4667761" cy="576262"/>
          </a:xfrm>
        </p:spPr>
        <p:txBody>
          <a:bodyPr/>
          <a:lstStyle/>
          <a:p>
            <a:r>
              <a:rPr lang="ru-RU" dirty="0"/>
              <a:t>Технологическая карта «ЗА»: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2519792-720B-4A77-98DF-76525DD67C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Целостная картина мира – на основе реального использования жизненного опыта детей, знаний из разных образовательных областей.</a:t>
            </a:r>
          </a:p>
          <a:p>
            <a:endParaRPr lang="ru-RU" dirty="0"/>
          </a:p>
          <a:p>
            <a:r>
              <a:rPr lang="ru-RU" b="1" dirty="0"/>
              <a:t>Технологическая карта «ЗА» и «Против»: </a:t>
            </a:r>
          </a:p>
          <a:p>
            <a:r>
              <a:rPr lang="ru-RU" dirty="0"/>
              <a:t>Использование формулировок, четкое и лаконичное описание деятельности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17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500C0-D41F-4BA9-8C91-29206FB0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«ЗА» и «ПРОТИВ»: форма получения знаний и направленность обучения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BE9E1-AE7E-4207-A708-9E9AC8C79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Конспект: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4EC8281-2B12-4874-9256-3F88974B4A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Дифференциация групповая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Форма получения знаний: индивидуальная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Направленность обучения: академическая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14B0BFF-10BC-4624-BF23-B63F46B7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6639" y="2160983"/>
            <a:ext cx="4474927" cy="576262"/>
          </a:xfrm>
        </p:spPr>
        <p:txBody>
          <a:bodyPr/>
          <a:lstStyle/>
          <a:p>
            <a:r>
              <a:rPr lang="ru-RU" dirty="0"/>
              <a:t>Технологическая карта: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2519792-720B-4A77-98DF-76525DD67C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Дифференциация индивидуальная</a:t>
            </a:r>
          </a:p>
          <a:p>
            <a:endParaRPr lang="ru-RU" dirty="0"/>
          </a:p>
          <a:p>
            <a:r>
              <a:rPr lang="ru-RU" dirty="0"/>
              <a:t>Форма получения знаний: «учебное» сотрудничество</a:t>
            </a:r>
          </a:p>
          <a:p>
            <a:endParaRPr lang="ru-RU" dirty="0"/>
          </a:p>
          <a:p>
            <a:r>
              <a:rPr lang="ru-RU" dirty="0"/>
              <a:t>Направленность обучения: личностная</a:t>
            </a:r>
          </a:p>
        </p:txBody>
      </p:sp>
    </p:spTree>
    <p:extLst>
      <p:ext uri="{BB962C8B-B14F-4D97-AF65-F5344CB8AC3E}">
        <p14:creationId xmlns:p14="http://schemas.microsoft.com/office/powerpoint/2010/main" val="166034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D500C0-D41F-4BA9-8C91-29206FB0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«ЗА» и «ПРОТИВ»: оценка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BE9E1-AE7E-4207-A708-9E9AC8C79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Конспект: «против»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4EC8281-2B12-4874-9256-3F88974B4A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Педагогом результатов обученности, сравнение с предыдущими результатами.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Рефлексия только в конце.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14B0BFF-10BC-4624-BF23-B63F46B7E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6639" y="2160983"/>
            <a:ext cx="4465597" cy="576262"/>
          </a:xfrm>
        </p:spPr>
        <p:txBody>
          <a:bodyPr/>
          <a:lstStyle/>
          <a:p>
            <a:r>
              <a:rPr lang="ru-RU" dirty="0"/>
              <a:t>Технологическая карта «ЗА»: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2519792-720B-4A77-98DF-76525DD67CC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Рефлексия.</a:t>
            </a:r>
          </a:p>
          <a:p>
            <a:r>
              <a:rPr lang="ru-RU" dirty="0"/>
              <a:t>Определение личностных результатов.</a:t>
            </a:r>
          </a:p>
          <a:p>
            <a:r>
              <a:rPr lang="ru-RU" dirty="0"/>
              <a:t>Возможность поэтапной рефлексии.</a:t>
            </a:r>
          </a:p>
        </p:txBody>
      </p:sp>
    </p:spTree>
    <p:extLst>
      <p:ext uri="{BB962C8B-B14F-4D97-AF65-F5344CB8AC3E}">
        <p14:creationId xmlns:p14="http://schemas.microsoft.com/office/powerpoint/2010/main" val="195162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91DA7D-1E44-4CC2-B087-8378BAAAC9C6}"/>
              </a:ext>
            </a:extLst>
          </p:cNvPr>
          <p:cNvSpPr/>
          <p:nvPr/>
        </p:nvSpPr>
        <p:spPr>
          <a:xfrm>
            <a:off x="239843" y="359764"/>
            <a:ext cx="7824865" cy="233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ТЕХНОЛОГИЧЕСКАЯ КАРТА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Пояснительная записка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образовательной деятельности.  Группа (краткое описание)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проведения совместной деятельности в формате ФГОС ДО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(название НОД для педагога и ведущая технология)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(название для детей)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7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0CFBB6-F6BA-4353-8802-BB6786E4C182}"/>
              </a:ext>
            </a:extLst>
          </p:cNvPr>
          <p:cNvSpPr/>
          <p:nvPr/>
        </p:nvSpPr>
        <p:spPr>
          <a:xfrm>
            <a:off x="802433" y="456631"/>
            <a:ext cx="4572000" cy="2338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…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C593F8-9C4A-499C-BE04-25FF660A6A14}"/>
              </a:ext>
            </a:extLst>
          </p:cNvPr>
          <p:cNvSpPr/>
          <p:nvPr/>
        </p:nvSpPr>
        <p:spPr>
          <a:xfrm>
            <a:off x="802433" y="2608437"/>
            <a:ext cx="297645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1B8B6C5-FA2D-4AC0-B5C4-D8AD0689E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3151"/>
              </p:ext>
            </p:extLst>
          </p:nvPr>
        </p:nvGraphicFramePr>
        <p:xfrm>
          <a:off x="541176" y="3097762"/>
          <a:ext cx="6830008" cy="27245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15004">
                  <a:extLst>
                    <a:ext uri="{9D8B030D-6E8A-4147-A177-3AD203B41FA5}">
                      <a16:colId xmlns:a16="http://schemas.microsoft.com/office/drawing/2014/main" val="3378345152"/>
                    </a:ext>
                  </a:extLst>
                </a:gridCol>
                <a:gridCol w="3415004">
                  <a:extLst>
                    <a:ext uri="{9D8B030D-6E8A-4147-A177-3AD203B41FA5}">
                      <a16:colId xmlns:a16="http://schemas.microsoft.com/office/drawing/2014/main" val="4042346672"/>
                    </a:ext>
                  </a:extLst>
                </a:gridCol>
              </a:tblGrid>
              <a:tr h="45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Целевые ориентиры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Образовательные результаты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3934601828"/>
                  </a:ext>
                </a:extLst>
              </a:tr>
              <a:tr h="45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1966714112"/>
                  </a:ext>
                </a:extLst>
              </a:tr>
              <a:tr h="45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3613141084"/>
                  </a:ext>
                </a:extLst>
              </a:tr>
              <a:tr h="45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62018793"/>
                  </a:ext>
                </a:extLst>
              </a:tr>
              <a:tr h="45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15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3008508285"/>
                  </a:ext>
                </a:extLst>
              </a:tr>
              <a:tr h="45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15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315066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283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245DD5-C9C5-4A76-BA5E-57E70342F11B}"/>
              </a:ext>
            </a:extLst>
          </p:cNvPr>
          <p:cNvSpPr/>
          <p:nvPr/>
        </p:nvSpPr>
        <p:spPr>
          <a:xfrm>
            <a:off x="457200" y="705755"/>
            <a:ext cx="7221894" cy="485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 связи: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области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пространства: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 этап (проводится на неделе до дня планирования совместной деятельности).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деятельность: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Основный этап.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этап.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к совместной деятельности: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УМК (с ссылкой на страницу).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2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F0461-92E8-4E8C-AD2C-6376C49F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dirty="0"/>
              <a:t>Что такое технологическая карта?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FAF4F-4076-4FE8-AC07-6C3277F1E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700" dirty="0"/>
              <a:t>Технологическая карта  - описание процесса в виде пошаговой, поэтапной последовательности действий с указанием применяемых средств, обязательно указываются цели, задачи и образовательные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3052900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03E4C7D-D7E9-408B-ACA5-EB1778462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30031"/>
              </p:ext>
            </p:extLst>
          </p:nvPr>
        </p:nvGraphicFramePr>
        <p:xfrm>
          <a:off x="279918" y="933061"/>
          <a:ext cx="8238931" cy="39970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263712775"/>
                    </a:ext>
                  </a:extLst>
                </a:gridCol>
                <a:gridCol w="1614196">
                  <a:extLst>
                    <a:ext uri="{9D8B030D-6E8A-4147-A177-3AD203B41FA5}">
                      <a16:colId xmlns:a16="http://schemas.microsoft.com/office/drawing/2014/main" val="3469225102"/>
                    </a:ext>
                  </a:extLst>
                </a:gridCol>
                <a:gridCol w="1651519">
                  <a:extLst>
                    <a:ext uri="{9D8B030D-6E8A-4147-A177-3AD203B41FA5}">
                      <a16:colId xmlns:a16="http://schemas.microsoft.com/office/drawing/2014/main" val="1983783640"/>
                    </a:ext>
                  </a:extLst>
                </a:gridCol>
                <a:gridCol w="1944088">
                  <a:extLst>
                    <a:ext uri="{9D8B030D-6E8A-4147-A177-3AD203B41FA5}">
                      <a16:colId xmlns:a16="http://schemas.microsoft.com/office/drawing/2014/main" val="3546639987"/>
                    </a:ext>
                  </a:extLst>
                </a:gridCol>
                <a:gridCol w="1657528">
                  <a:extLst>
                    <a:ext uri="{9D8B030D-6E8A-4147-A177-3AD203B41FA5}">
                      <a16:colId xmlns:a16="http://schemas.microsoft.com/office/drawing/2014/main" val="804957396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технологии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Этап совместной деятельности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Деятельность обучающихся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Задания на этапах совместной деятельности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Образовательные результаты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extLst>
                  <a:ext uri="{0D108BD9-81ED-4DB2-BD59-A6C34878D82A}">
                    <a16:rowId xmlns:a16="http://schemas.microsoft.com/office/drawing/2014/main" val="2367162655"/>
                  </a:ext>
                </a:extLst>
              </a:tr>
              <a:tr h="875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extLst>
                  <a:ext uri="{0D108BD9-81ED-4DB2-BD59-A6C34878D82A}">
                    <a16:rowId xmlns:a16="http://schemas.microsoft.com/office/drawing/2014/main" val="1677071230"/>
                  </a:ext>
                </a:extLst>
              </a:tr>
              <a:tr h="875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extLst>
                  <a:ext uri="{0D108BD9-81ED-4DB2-BD59-A6C34878D82A}">
                    <a16:rowId xmlns:a16="http://schemas.microsoft.com/office/drawing/2014/main" val="2048101379"/>
                  </a:ext>
                </a:extLst>
              </a:tr>
              <a:tr h="875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extLst>
                  <a:ext uri="{0D108BD9-81ED-4DB2-BD59-A6C34878D82A}">
                    <a16:rowId xmlns:a16="http://schemas.microsoft.com/office/drawing/2014/main" val="429030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68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7EF48-60C7-49C6-9FF1-1D2ED0A9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технологической карты краеведческого содержания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6E055A-E473-4303-8425-F8BE7BE60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«Нимфы Адмиралтейства»</a:t>
            </a:r>
          </a:p>
        </p:txBody>
      </p:sp>
    </p:spTree>
    <p:extLst>
      <p:ext uri="{BB962C8B-B14F-4D97-AF65-F5344CB8AC3E}">
        <p14:creationId xmlns:p14="http://schemas.microsoft.com/office/powerpoint/2010/main" val="3887992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7295D6C-12D3-4E96-9A2F-E79DE9A3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Федос</a:t>
            </a:r>
            <a:r>
              <a:rPr lang="ru-RU" sz="2800" dirty="0"/>
              <a:t> Федорович Щедрин «Морские нимфы, поддерживающие глобус» (1812 г.)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https://selfie.cards/55308/res/width/696/439468/9c0b8995bb994838619c4f3cbae3ea4f.jpg">
            <a:extLst>
              <a:ext uri="{FF2B5EF4-FFF2-40B4-BE49-F238E27FC236}">
                <a16:creationId xmlns:a16="http://schemas.microsoft.com/office/drawing/2014/main" id="{2EAA3054-B8E9-4BEF-82BF-48D057323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68" y="2160588"/>
            <a:ext cx="3316752" cy="44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07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1DD16-4E2A-4A04-8517-6646084B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ТЕХНОЛОГИЧЕСКАЯ КАРТА</a:t>
            </a:r>
            <a:br>
              <a:rPr lang="ru-RU" dirty="0"/>
            </a:br>
            <a:r>
              <a:rPr lang="ru-RU" b="1" dirty="0"/>
              <a:t>Пояснительная записка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5F70AF-0067-462F-AC3E-35E5A460A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Форма образовательной деятельности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«встреча с Санкт-Петербургом»</a:t>
            </a:r>
          </a:p>
          <a:p>
            <a:r>
              <a:rPr lang="ru-RU" dirty="0"/>
              <a:t>Группа (краткое описание):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группа старшего дошкольного возраста второй год обучения компенсирующей направленности (ТНР)</a:t>
            </a:r>
          </a:p>
          <a:p>
            <a:r>
              <a:rPr lang="ru-RU" b="1" dirty="0"/>
              <a:t>План проведения совместной деятельности в формате ФГОС ДО</a:t>
            </a:r>
            <a:r>
              <a:rPr lang="ru-RU" dirty="0"/>
              <a:t> (название образовательной деятельности для педагога и ведущая технология)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Совместная деятельность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педагогическая технология краеведческого образования дошкольного возраста «Город-сказка, город-быль»</a:t>
            </a:r>
          </a:p>
          <a:p>
            <a:r>
              <a:rPr lang="ru-RU" dirty="0"/>
              <a:t> </a:t>
            </a:r>
            <a:r>
              <a:rPr lang="ru-RU" b="1" dirty="0"/>
              <a:t>Тема:</a:t>
            </a:r>
            <a:r>
              <a:rPr lang="ru-RU" dirty="0"/>
              <a:t> (название для детей)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«Тайна нимф Адмиралтейства».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654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B8AE8-B763-40B3-B62E-D95989AA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Программное содержание (цель и задачи)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04DF0-5274-4DEF-875A-38501863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5" y="1930400"/>
            <a:ext cx="8752113" cy="4927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создание условий для развития интереса к скульптурному убранства города на примере скульптур морских нимф Адмиралтейства.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Воспитательные:</a:t>
            </a:r>
          </a:p>
          <a:p>
            <a:pPr marL="0" lvl="0" indent="0">
              <a:buNone/>
            </a:pPr>
            <a:r>
              <a:rPr lang="ru-RU" dirty="0"/>
              <a:t>Создание условий для воспитания чувства интереса (познавательного интереса к исследованию скульптурного убранства города на примере скульптур морских нимф Адмиралтейства).</a:t>
            </a:r>
          </a:p>
          <a:p>
            <a:r>
              <a:rPr lang="ru-RU" dirty="0"/>
              <a:t>Обучающие:</a:t>
            </a:r>
          </a:p>
          <a:p>
            <a:pPr marL="0" lvl="0" indent="0">
              <a:buNone/>
            </a:pPr>
            <a:r>
              <a:rPr lang="ru-RU" dirty="0"/>
              <a:t>Обогащение представлений детей об архитектурном сооружении «Адмиралтейство», его назначении и скульптурном убранстве, легенде про нимф, на примере скульптуры «Морские нимфы».</a:t>
            </a:r>
          </a:p>
          <a:p>
            <a:pPr marL="0" lvl="0" indent="0">
              <a:buNone/>
            </a:pPr>
            <a:r>
              <a:rPr lang="ru-RU" dirty="0"/>
              <a:t>Развитие способности устанавливать связи между художественным убранством и назначением сооружения.</a:t>
            </a:r>
          </a:p>
          <a:p>
            <a:r>
              <a:rPr lang="ru-RU" dirty="0"/>
              <a:t>Развивающие:</a:t>
            </a:r>
          </a:p>
          <a:p>
            <a:pPr marL="0" lvl="0" indent="0">
              <a:buNone/>
            </a:pPr>
            <a:r>
              <a:rPr lang="ru-RU" dirty="0"/>
              <a:t>Развитие репродуктивного и творческого воображения за счет воссоздания легенды о нимфах Адмиралтейства.</a:t>
            </a:r>
          </a:p>
          <a:p>
            <a:pPr marL="0" lvl="0" indent="0">
              <a:buNone/>
            </a:pPr>
            <a:r>
              <a:rPr lang="ru-RU" dirty="0"/>
              <a:t>Активизация познавательной активности детей путем включения в проблемные ситуации.</a:t>
            </a:r>
          </a:p>
          <a:p>
            <a:r>
              <a:rPr lang="ru-RU" dirty="0"/>
              <a:t>Речевые: </a:t>
            </a:r>
          </a:p>
          <a:p>
            <a:pPr marL="0" lvl="0" indent="0">
              <a:buNone/>
            </a:pPr>
            <a:r>
              <a:rPr lang="ru-RU" dirty="0"/>
              <a:t>Развитие умения отвечать на вопросы педагога*, делать предположения** и доказывать свою точку зрения***, делать вывод.</a:t>
            </a:r>
          </a:p>
          <a:p>
            <a:pPr marL="0" lvl="0" indent="0">
              <a:buNone/>
            </a:pPr>
            <a:r>
              <a:rPr lang="ru-RU" dirty="0"/>
              <a:t>Обогащение пассивного словаря: «небесная сфера». Обогащение активного словаря: «нимфа».</a:t>
            </a:r>
          </a:p>
          <a:p>
            <a:pPr marL="0" indent="0">
              <a:buNone/>
            </a:pPr>
            <a:r>
              <a:rPr lang="ru-RU" b="1" i="1" dirty="0"/>
              <a:t>Выделение речевых задач является обязательным для групп компенсирующей направленности с диагнозом ТНР, ОНР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04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09C22-1E4C-421D-981C-B22ACF4C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80" y="93307"/>
            <a:ext cx="8450426" cy="1320800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Планируемые результаты* - </a:t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только для конкурсов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30751F-BB71-433C-8F81-8AD4884E6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96905"/>
              </p:ext>
            </p:extLst>
          </p:nvPr>
        </p:nvGraphicFramePr>
        <p:xfrm>
          <a:off x="233265" y="1483567"/>
          <a:ext cx="8649478" cy="5281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4739">
                  <a:extLst>
                    <a:ext uri="{9D8B030D-6E8A-4147-A177-3AD203B41FA5}">
                      <a16:colId xmlns:a16="http://schemas.microsoft.com/office/drawing/2014/main" val="3631335025"/>
                    </a:ext>
                  </a:extLst>
                </a:gridCol>
                <a:gridCol w="4324739">
                  <a:extLst>
                    <a:ext uri="{9D8B030D-6E8A-4147-A177-3AD203B41FA5}">
                      <a16:colId xmlns:a16="http://schemas.microsoft.com/office/drawing/2014/main" val="3028460241"/>
                    </a:ext>
                  </a:extLst>
                </a:gridCol>
              </a:tblGrid>
              <a:tr h="240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Целевые ориентиры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результаты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442357786"/>
                  </a:ext>
                </a:extLst>
              </a:tr>
              <a:tr h="720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Ребенок овладевает основными культурными способами деятельности,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имеет представления о легендах про нимф.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отвечает на вопрос, используя операции сравнения, обобщения, ассоциации.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539682714"/>
                  </a:ext>
                </a:extLst>
              </a:tr>
              <a:tr h="720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проявляет инициативу и самостоятельность в разных видах деятельности - общении, познавательно-исследовательской деятельности,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отвечает на вопрос, используя операции сравнения, обобщения, ассоциации.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507549631"/>
                  </a:ext>
                </a:extLst>
              </a:tr>
              <a:tr h="1440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обладает развитым воображением,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1) Ребенок продуцирует образы-ассоциации (репродуктивное воображение).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2) Ребенок создает визуальный образ на основе представлений без опоры на образец (творческое воображение).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672432025"/>
                  </a:ext>
                </a:extLst>
              </a:tr>
              <a:tr h="1200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достаточно хорошо владеет устной речью, может выражать свои мысли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отвечает на вопрос педагога*, делает предположения**,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доказывает свою точку зрения***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имеет в пассивном словаре понятие «небесная сфера».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использует понятие «нимфа» в активной речи.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1819243320"/>
                  </a:ext>
                </a:extLst>
              </a:tr>
              <a:tr h="960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Ребенок интересуется причинно-следственными связями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Ребенок имеет представление о скульптуре «Морские нимфы» Адмиралтейства, может сделать вывод о взаимосвязи функционального назначения здания и его скульптурного убранства.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90" marR="47090" marT="0" marB="0"/>
                </a:tc>
                <a:extLst>
                  <a:ext uri="{0D108BD9-81ED-4DB2-BD59-A6C34878D82A}">
                    <a16:rowId xmlns:a16="http://schemas.microsoft.com/office/drawing/2014/main" val="9283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221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4BB10-07E1-42EB-BB93-99E03EAD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Межпредметные связи: </a:t>
            </a:r>
            <a:endParaRPr lang="ru-RU" dirty="0"/>
          </a:p>
        </p:txBody>
      </p:sp>
      <p:pic>
        <p:nvPicPr>
          <p:cNvPr id="3074" name="Picture 2" descr="https://u30190.caduk.ru/images/10.png">
            <a:extLst>
              <a:ext uri="{FF2B5EF4-FFF2-40B4-BE49-F238E27FC236}">
                <a16:creationId xmlns:a16="http://schemas.microsoft.com/office/drawing/2014/main" id="{44FF11FC-D4F5-4D7F-8CB3-107B1201B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4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680C6-E486-4145-9874-C13AF05C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пространства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A1C9F-A4C3-4522-B259-2DA9E3743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 ряда зрительного зала, презентационный экран, мультимедиа проектор, ноутбук.</a:t>
            </a:r>
          </a:p>
          <a:p>
            <a:r>
              <a:rPr lang="ru-RU" dirty="0"/>
              <a:t>Или в соответствии с картотекой организации пространства</a:t>
            </a:r>
          </a:p>
        </p:txBody>
      </p:sp>
    </p:spTree>
    <p:extLst>
      <p:ext uri="{BB962C8B-B14F-4D97-AF65-F5344CB8AC3E}">
        <p14:creationId xmlns:p14="http://schemas.microsoft.com/office/powerpoint/2010/main" val="249361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11860-2012-48A8-9DA7-77913B25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Традиционная схема</a:t>
            </a:r>
          </a:p>
        </p:txBody>
      </p:sp>
      <p:pic>
        <p:nvPicPr>
          <p:cNvPr id="2050" name="Picture 2" descr="http://kak.znate.ru/pars_docs/refs/16/15248/15248_html_733f8f88.jpg">
            <a:extLst>
              <a:ext uri="{FF2B5EF4-FFF2-40B4-BE49-F238E27FC236}">
                <a16:creationId xmlns:a16="http://schemas.microsoft.com/office/drawing/2014/main" id="{6828D036-7006-4D7C-9AA8-4015BEEDC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" b="6817"/>
          <a:stretch/>
        </p:blipFill>
        <p:spPr bwMode="auto">
          <a:xfrm>
            <a:off x="526449" y="2276872"/>
            <a:ext cx="40690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75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D74CD-D271-4947-9860-55CD0A99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Активные схемы</a:t>
            </a:r>
          </a:p>
        </p:txBody>
      </p:sp>
      <p:pic>
        <p:nvPicPr>
          <p:cNvPr id="3074" name="Picture 2" descr="http://kak.znate.ru/pars_docs/refs/16/15248/15248_html_m38a582ae.jpg">
            <a:extLst>
              <a:ext uri="{FF2B5EF4-FFF2-40B4-BE49-F238E27FC236}">
                <a16:creationId xmlns:a16="http://schemas.microsoft.com/office/drawing/2014/main" id="{8EA0244A-34F4-45B2-83C8-35B70DC4EC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3850" r="3976" b="7280"/>
          <a:stretch/>
        </p:blipFill>
        <p:spPr bwMode="auto">
          <a:xfrm>
            <a:off x="395536" y="2276872"/>
            <a:ext cx="31683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ak.znate.ru/pars_docs/refs/16/15248/15248_html_m322d1051.jpg">
            <a:extLst>
              <a:ext uri="{FF2B5EF4-FFF2-40B4-BE49-F238E27FC236}">
                <a16:creationId xmlns:a16="http://schemas.microsoft.com/office/drawing/2014/main" id="{3535B2D7-0210-459B-A451-7CDF17990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3706" r="1905" b="6540"/>
          <a:stretch/>
        </p:blipFill>
        <p:spPr bwMode="auto">
          <a:xfrm>
            <a:off x="4283968" y="2276872"/>
            <a:ext cx="36004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9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0.infourok.ru/images/doc/232/78120/2/img4.jpg">
            <a:extLst>
              <a:ext uri="{FF2B5EF4-FFF2-40B4-BE49-F238E27FC236}">
                <a16:creationId xmlns:a16="http://schemas.microsoft.com/office/drawing/2014/main" id="{404CB02A-904F-4BB7-BAE0-07B812B1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1"/>
            <a:ext cx="6913984" cy="51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29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7FD60-8643-464E-B306-6CDFC19E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Активные схемы</a:t>
            </a:r>
          </a:p>
        </p:txBody>
      </p:sp>
      <p:pic>
        <p:nvPicPr>
          <p:cNvPr id="4098" name="Picture 2" descr="http://kak.znate.ru/pars_docs/refs/16/15248/15248_html_6f2f1187.jpg">
            <a:extLst>
              <a:ext uri="{FF2B5EF4-FFF2-40B4-BE49-F238E27FC236}">
                <a16:creationId xmlns:a16="http://schemas.microsoft.com/office/drawing/2014/main" id="{69AF4681-28E5-45D2-9656-BC7C6179A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2072" r="3933" b="7281"/>
          <a:stretch/>
        </p:blipFill>
        <p:spPr bwMode="auto">
          <a:xfrm>
            <a:off x="611560" y="1844824"/>
            <a:ext cx="288032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E7E50-94AD-43D1-B3DA-0B1EC81CF553}"/>
              </a:ext>
            </a:extLst>
          </p:cNvPr>
          <p:cNvSpPr txBox="1"/>
          <p:nvPr/>
        </p:nvSpPr>
        <p:spPr>
          <a:xfrm>
            <a:off x="685800" y="5661248"/>
            <a:ext cx="288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в паре</a:t>
            </a:r>
          </a:p>
        </p:txBody>
      </p:sp>
      <p:pic>
        <p:nvPicPr>
          <p:cNvPr id="4100" name="Picture 4" descr="http://kak.znate.ru/pars_docs/refs/16/15248/15248_html_m5e854edc.jpg">
            <a:extLst>
              <a:ext uri="{FF2B5EF4-FFF2-40B4-BE49-F238E27FC236}">
                <a16:creationId xmlns:a16="http://schemas.microsoft.com/office/drawing/2014/main" id="{1CBC4D73-62A2-4BDB-B316-4D18DCD20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1043" r="2542" b="7263"/>
          <a:stretch/>
        </p:blipFill>
        <p:spPr bwMode="auto">
          <a:xfrm>
            <a:off x="4571999" y="1772816"/>
            <a:ext cx="3312369" cy="383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3091F-2465-4396-9EFD-EB652F704854}"/>
              </a:ext>
            </a:extLst>
          </p:cNvPr>
          <p:cNvSpPr txBox="1"/>
          <p:nvPr/>
        </p:nvSpPr>
        <p:spPr>
          <a:xfrm>
            <a:off x="4571999" y="5805264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Соревнование команд</a:t>
            </a:r>
          </a:p>
        </p:txBody>
      </p:sp>
    </p:spTree>
    <p:extLst>
      <p:ext uri="{BB962C8B-B14F-4D97-AF65-F5344CB8AC3E}">
        <p14:creationId xmlns:p14="http://schemas.microsoft.com/office/powerpoint/2010/main" val="258837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D85B6-92C4-4758-B868-0322034A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Активные схемы</a:t>
            </a:r>
          </a:p>
        </p:txBody>
      </p:sp>
      <p:pic>
        <p:nvPicPr>
          <p:cNvPr id="6146" name="Picture 2" descr="http://kak.znate.ru/pars_docs/refs/16/15248/15248_html_301b5f7f.jpg">
            <a:extLst>
              <a:ext uri="{FF2B5EF4-FFF2-40B4-BE49-F238E27FC236}">
                <a16:creationId xmlns:a16="http://schemas.microsoft.com/office/drawing/2014/main" id="{A0A26911-C3AD-4395-979B-482248957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2072" r="1760" b="9057"/>
          <a:stretch/>
        </p:blipFill>
        <p:spPr bwMode="auto">
          <a:xfrm>
            <a:off x="2915816" y="1814804"/>
            <a:ext cx="352839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7ECC1-865F-4C1F-A4A6-EF7BB95F345B}"/>
              </a:ext>
            </a:extLst>
          </p:cNvPr>
          <p:cNvSpPr txBox="1"/>
          <p:nvPr/>
        </p:nvSpPr>
        <p:spPr>
          <a:xfrm>
            <a:off x="3203848" y="56612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Коллективное обсуждение</a:t>
            </a:r>
          </a:p>
        </p:txBody>
      </p:sp>
    </p:spTree>
    <p:extLst>
      <p:ext uri="{BB962C8B-B14F-4D97-AF65-F5344CB8AC3E}">
        <p14:creationId xmlns:p14="http://schemas.microsoft.com/office/powerpoint/2010/main" val="596962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6A029-AC88-4D36-B504-B0BE26A0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Деление на подгруппы</a:t>
            </a:r>
          </a:p>
        </p:txBody>
      </p:sp>
      <p:pic>
        <p:nvPicPr>
          <p:cNvPr id="5122" name="Picture 2" descr="http://kak.znate.ru/pars_docs/refs/16/15248/15248_html_mfd59cb8.jpg">
            <a:extLst>
              <a:ext uri="{FF2B5EF4-FFF2-40B4-BE49-F238E27FC236}">
                <a16:creationId xmlns:a16="http://schemas.microsoft.com/office/drawing/2014/main" id="{FBDAE3CF-DA6F-4DBD-903B-5C5632094F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4304" r="4864" b="9633"/>
          <a:stretch/>
        </p:blipFill>
        <p:spPr bwMode="auto">
          <a:xfrm>
            <a:off x="611559" y="2348880"/>
            <a:ext cx="374441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k.znate.ru/pars_docs/refs/16/15248/15248_html_64f26263.jpg">
            <a:extLst>
              <a:ext uri="{FF2B5EF4-FFF2-40B4-BE49-F238E27FC236}">
                <a16:creationId xmlns:a16="http://schemas.microsoft.com/office/drawing/2014/main" id="{DC146FE1-E3C3-46D9-BF7C-1BE5A0698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2826" r="3136" b="7654"/>
          <a:stretch/>
        </p:blipFill>
        <p:spPr bwMode="auto">
          <a:xfrm>
            <a:off x="4665914" y="2348880"/>
            <a:ext cx="3888434" cy="34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15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44412-EBAF-4DD5-B08A-804B782A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1F767-BAC7-4003-BFF7-67A1B6AD2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59634"/>
            <a:ext cx="7924802" cy="559836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Подготовительный этап - Не входит во временной регламент совместной деятельности. Проводится  в течение 1-2 дней до проведения совместной деятельности.</a:t>
            </a:r>
          </a:p>
          <a:p>
            <a:pPr marL="0" indent="0">
              <a:buNone/>
            </a:pPr>
            <a:r>
              <a:rPr lang="ru-RU" dirty="0"/>
              <a:t>Культурные практики (на выбор): </a:t>
            </a:r>
          </a:p>
          <a:p>
            <a:pPr marL="0" indent="0">
              <a:buNone/>
            </a:pPr>
            <a:r>
              <a:rPr lang="ru-RU" dirty="0"/>
              <a:t>- рассматривание астрономических карт, знакомство с названиями некоторых звезд и созвездий (</a:t>
            </a:r>
            <a:r>
              <a:rPr lang="ru-RU" dirty="0" err="1"/>
              <a:t>автодидактические</a:t>
            </a:r>
            <a:r>
              <a:rPr lang="ru-RU" dirty="0"/>
              <a:t> игры);</a:t>
            </a:r>
          </a:p>
          <a:p>
            <a:pPr marL="0" indent="0">
              <a:buNone/>
            </a:pPr>
            <a:r>
              <a:rPr lang="ru-RU" dirty="0"/>
              <a:t>- рассматривание макета небесной сферы;</a:t>
            </a:r>
          </a:p>
          <a:p>
            <a:pPr marL="0" indent="0">
              <a:buNone/>
            </a:pPr>
            <a:r>
              <a:rPr lang="ru-RU" dirty="0"/>
              <a:t>- просмотр фрагментов балетов, действующими лицами которых являются нимфы (например, «Сильфида»).</a:t>
            </a:r>
          </a:p>
          <a:p>
            <a:pPr marL="0" indent="0">
              <a:buNone/>
            </a:pPr>
            <a:r>
              <a:rPr lang="ru-RU" dirty="0"/>
              <a:t>Совместная деятельность: адаптированный пересказ педагогом 1-2 мифов, герои которых дали названия звездам и, или мифов о нимфах.</a:t>
            </a:r>
          </a:p>
          <a:p>
            <a:pPr lvl="0"/>
            <a:r>
              <a:rPr lang="ru-RU" dirty="0"/>
              <a:t>Основный этап. Встреча № 9 «Тайны нимф Адмиралтейства», задания на понимание, преобразующая деятельность.</a:t>
            </a:r>
          </a:p>
          <a:p>
            <a:pPr lvl="0"/>
            <a:r>
              <a:rPr lang="ru-RU" dirty="0"/>
              <a:t>Заключительный этап.  Рефлексия</a:t>
            </a:r>
          </a:p>
          <a:p>
            <a:r>
              <a:rPr lang="ru-RU" dirty="0"/>
              <a:t>Работа с родителями: образовательное путешествие ребенка и родителей (по маршрутному листу «Нимфы Санкт-Петербурга»).</a:t>
            </a:r>
          </a:p>
          <a:p>
            <a:pPr marL="0" indent="0">
              <a:buNone/>
            </a:pPr>
            <a:r>
              <a:rPr lang="ru-RU" dirty="0"/>
              <a:t> Носит рекомендательный характер. Проводится родителями совместно с ребенком по заданиям подготовленным педагогом.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278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C9111-C694-4A8C-9035-00FAEFAC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Материал к совместной деятельности: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891E9-67BD-44BC-9CBB-038A7D4B4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Конспект «Тайны нимф Адмиралтейства» // Солнцева О. В., Город-сказка, город-быль: знакомим дошкольников с Санкт-Петербургом: научно-методическое пособие для студентов, обучающихся по направлению 050700 "Педагогика" : + диск с мультимедийной программой / О.В. Солнцева. Е.В. Коренева-Леонтьева. - Санкт-Петербург: Речь, 2013. - 204 с. </a:t>
            </a:r>
          </a:p>
          <a:p>
            <a:r>
              <a:rPr lang="ru-RU" dirty="0"/>
              <a:t>Презентация № 9 диск с мультимедийной программой «Город-сказка, город-быль». </a:t>
            </a:r>
          </a:p>
          <a:p>
            <a:r>
              <a:rPr lang="ru-RU" dirty="0"/>
              <a:t>Аудиозаписи: </a:t>
            </a:r>
            <a:r>
              <a:rPr lang="ru-RU" dirty="0" err="1"/>
              <a:t>Китаро</a:t>
            </a:r>
            <a:r>
              <a:rPr lang="ru-RU" dirty="0"/>
              <a:t> «Послание из космоса» (альбом «</a:t>
            </a:r>
            <a:r>
              <a:rPr lang="ru-RU" dirty="0" err="1"/>
              <a:t>Тенку</a:t>
            </a:r>
            <a:r>
              <a:rPr lang="ru-RU" dirty="0"/>
              <a:t>», 1998), </a:t>
            </a:r>
            <a:r>
              <a:rPr lang="ru-RU" dirty="0" err="1"/>
              <a:t>Микис</a:t>
            </a:r>
            <a:r>
              <a:rPr lang="ru-RU" dirty="0"/>
              <a:t> </a:t>
            </a:r>
            <a:r>
              <a:rPr lang="ru-RU" dirty="0" err="1"/>
              <a:t>Теодоракис</a:t>
            </a:r>
            <a:r>
              <a:rPr lang="ru-RU" dirty="0"/>
              <a:t> «Сиртаки». </a:t>
            </a:r>
          </a:p>
          <a:p>
            <a:r>
              <a:rPr lang="ru-RU" dirty="0"/>
              <a:t>Мяч для </a:t>
            </a:r>
            <a:r>
              <a:rPr lang="ru-RU" dirty="0" err="1"/>
              <a:t>фитбола</a:t>
            </a:r>
            <a:r>
              <a:rPr lang="ru-RU" dirty="0"/>
              <a:t>. </a:t>
            </a:r>
          </a:p>
          <a:p>
            <a:r>
              <a:rPr lang="ru-RU" dirty="0"/>
              <a:t>Бумага для пастели разных тонов, пастель. Заготовки для дорисовывания. Раскраски – нимфы. </a:t>
            </a:r>
          </a:p>
        </p:txBody>
      </p:sp>
    </p:spTree>
    <p:extLst>
      <p:ext uri="{BB962C8B-B14F-4D97-AF65-F5344CB8AC3E}">
        <p14:creationId xmlns:p14="http://schemas.microsoft.com/office/powerpoint/2010/main" val="356019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E5221-8E8B-4411-A600-FD4C6B8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и тип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D2F21A-AE5A-4D54-9542-D9C2D676E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Технология: </a:t>
            </a:r>
            <a:r>
              <a:rPr lang="ru-RU" sz="2400" dirty="0"/>
              <a:t>педагогическая технология краеведческого образования дошкольного возраста «Город-сказка, город-быль». </a:t>
            </a:r>
          </a:p>
          <a:p>
            <a:r>
              <a:rPr lang="ru-RU" sz="2400" b="1" dirty="0"/>
              <a:t>Тип: </a:t>
            </a:r>
            <a:r>
              <a:rPr lang="ru-RU" sz="2400" dirty="0"/>
              <a:t>совместная деятельность с культурными практиками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8486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91FE066-6E6E-4044-9924-397F4D397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76624"/>
              </p:ext>
            </p:extLst>
          </p:nvPr>
        </p:nvGraphicFramePr>
        <p:xfrm>
          <a:off x="139960" y="522514"/>
          <a:ext cx="8929395" cy="581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196">
                  <a:extLst>
                    <a:ext uri="{9D8B030D-6E8A-4147-A177-3AD203B41FA5}">
                      <a16:colId xmlns:a16="http://schemas.microsoft.com/office/drawing/2014/main" val="1885847108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val="3155467634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3765801216"/>
                    </a:ext>
                  </a:extLst>
                </a:gridCol>
                <a:gridCol w="3833478">
                  <a:extLst>
                    <a:ext uri="{9D8B030D-6E8A-4147-A177-3AD203B41FA5}">
                      <a16:colId xmlns:a16="http://schemas.microsoft.com/office/drawing/2014/main" val="1389206329"/>
                    </a:ext>
                  </a:extLst>
                </a:gridCol>
                <a:gridCol w="1167730">
                  <a:extLst>
                    <a:ext uri="{9D8B030D-6E8A-4147-A177-3AD203B41FA5}">
                      <a16:colId xmlns:a16="http://schemas.microsoft.com/office/drawing/2014/main" val="2633883125"/>
                    </a:ext>
                  </a:extLst>
                </a:gridCol>
              </a:tblGrid>
              <a:tr h="74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Этап технологии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 совместной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Деятельность обучающихся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Задания на этапах совместной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Образовательные результаты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extLst>
                  <a:ext uri="{0D108BD9-81ED-4DB2-BD59-A6C34878D82A}">
                    <a16:rowId xmlns:a16="http://schemas.microsoft.com/office/drawing/2014/main" val="2842365275"/>
                  </a:ext>
                </a:extLst>
              </a:tr>
              <a:tr h="5063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этап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Погружение в сказку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Начало встречи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Выполняют ассоциативное упражнение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Слушают проблемную ситуацию.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Высказывают мнения, большинство предполагают, что это невозможно.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Ассоциативное упражнение (музыкальный и видеоряд «Звездное небо»)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Проблемная ситуация: «С древних пор люди смотрели на звездное небо и загадывали желания. Моряки по звездам прокладывали путь корабля. Посмотрите, как мерцают звезды.  Как вы думаете, а можно ли в Петербурге увидеть звездное небо ясным солнечным днем?»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«Давайте, проверим, а как на самом деле?»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Ребенок продуцирует образы-ассоциации (репродуктивное воображение).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Ребенок отвечает на вопрос педагога*, делает предположения**,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доказывает свою точку зрения***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extLst>
                  <a:ext uri="{0D108BD9-81ED-4DB2-BD59-A6C34878D82A}">
                    <a16:rowId xmlns:a16="http://schemas.microsoft.com/office/drawing/2014/main" val="425460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492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CB75DEC-A596-41CF-8D98-F90A5CC9D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09778"/>
              </p:ext>
            </p:extLst>
          </p:nvPr>
        </p:nvGraphicFramePr>
        <p:xfrm>
          <a:off x="513184" y="475862"/>
          <a:ext cx="8136294" cy="6145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530">
                  <a:extLst>
                    <a:ext uri="{9D8B030D-6E8A-4147-A177-3AD203B41FA5}">
                      <a16:colId xmlns:a16="http://schemas.microsoft.com/office/drawing/2014/main" val="3952569545"/>
                    </a:ext>
                  </a:extLst>
                </a:gridCol>
                <a:gridCol w="1125082">
                  <a:extLst>
                    <a:ext uri="{9D8B030D-6E8A-4147-A177-3AD203B41FA5}">
                      <a16:colId xmlns:a16="http://schemas.microsoft.com/office/drawing/2014/main" val="3992367771"/>
                    </a:ext>
                  </a:extLst>
                </a:gridCol>
                <a:gridCol w="1010577">
                  <a:extLst>
                    <a:ext uri="{9D8B030D-6E8A-4147-A177-3AD203B41FA5}">
                      <a16:colId xmlns:a16="http://schemas.microsoft.com/office/drawing/2014/main" val="1579221029"/>
                    </a:ext>
                  </a:extLst>
                </a:gridCol>
                <a:gridCol w="3832092">
                  <a:extLst>
                    <a:ext uri="{9D8B030D-6E8A-4147-A177-3AD203B41FA5}">
                      <a16:colId xmlns:a16="http://schemas.microsoft.com/office/drawing/2014/main" val="4073421149"/>
                    </a:ext>
                  </a:extLst>
                </a:gridCol>
                <a:gridCol w="1064013">
                  <a:extLst>
                    <a:ext uri="{9D8B030D-6E8A-4147-A177-3AD203B41FA5}">
                      <a16:colId xmlns:a16="http://schemas.microsoft.com/office/drawing/2014/main" val="2928812666"/>
                    </a:ext>
                  </a:extLst>
                </a:gridCol>
              </a:tblGrid>
              <a:tr h="2922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Преобразующая деятельность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высказывают предположения.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рисуют*** (дорисовывают**, раскрашивают*) нимф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Нимфы Адмиралтейства – морские божества. А как могли бы выглядеть нимфы леса, луга и т.д.?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выбирают карточку с изображением природного ландшафта и создают к нему нимфу.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Ребенок создает визуальный образ на основе представлений без опоры на образец (творческое воображение).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extLst>
                  <a:ext uri="{0D108BD9-81ED-4DB2-BD59-A6C34878D82A}">
                    <a16:rowId xmlns:a16="http://schemas.microsoft.com/office/drawing/2014/main" val="713691314"/>
                  </a:ext>
                </a:extLst>
              </a:tr>
              <a:tr h="3189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Рефлексия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Заключительный этап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Обсуждение результатов своей деятельности на встрече.</a:t>
                      </a: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Какая нимфа вам больше всего понравилась? Какую нимфу вы выбрали бы для украшения своего дома?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 вы думаете нимфам понравились бы ваши рисунки?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Сможете ли вы рассказать о нимфах своим родителям?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Ребенок оценивает свою деятельность, осуществляет осознанный выбор, проявляет стабильный интерес к изучаемой теме.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06" marR="47906" marT="0" marB="0"/>
                </a:tc>
                <a:extLst>
                  <a:ext uri="{0D108BD9-81ED-4DB2-BD59-A6C34878D82A}">
                    <a16:rowId xmlns:a16="http://schemas.microsoft.com/office/drawing/2014/main" val="70687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20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01018/014.jpg">
            <a:extLst>
              <a:ext uri="{FF2B5EF4-FFF2-40B4-BE49-F238E27FC236}">
                <a16:creationId xmlns:a16="http://schemas.microsoft.com/office/drawing/2014/main" id="{B4EC7B6C-413B-4D76-BB57-FC5C604C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1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FE3D1-FDE2-4A15-BAE4-FA64FAF8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/>
              <a:t>Примеры технологических карт образовательной деятельности в ДОУ</a:t>
            </a:r>
          </a:p>
        </p:txBody>
      </p:sp>
      <p:pic>
        <p:nvPicPr>
          <p:cNvPr id="1026" name="Picture 2" descr="https://www.uchmag.ru/upload/catalog/posob/_/s/_s_i-6310_1_/cover_image_big.jpg">
            <a:extLst>
              <a:ext uri="{FF2B5EF4-FFF2-40B4-BE49-F238E27FC236}">
                <a16:creationId xmlns:a16="http://schemas.microsoft.com/office/drawing/2014/main" id="{251B8B53-3768-4F65-8141-0B15594C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14" y="2200245"/>
            <a:ext cx="1940009" cy="272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-eu.insales.ru/images/products/1/2368/25037120/%D0%94226.jpg">
            <a:extLst>
              <a:ext uri="{FF2B5EF4-FFF2-40B4-BE49-F238E27FC236}">
                <a16:creationId xmlns:a16="http://schemas.microsoft.com/office/drawing/2014/main" id="{F13913CE-3172-478E-9C53-3D653044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71" y="3110593"/>
            <a:ext cx="1940009" cy="27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-eu.insales.ru/images/products/1/3251/57650355/%D0%90939.jpg">
            <a:extLst>
              <a:ext uri="{FF2B5EF4-FFF2-40B4-BE49-F238E27FC236}">
                <a16:creationId xmlns:a16="http://schemas.microsoft.com/office/drawing/2014/main" id="{CBE5FD35-7CDF-4D1A-B974-DD15EDBD4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80" y="2165715"/>
            <a:ext cx="2103587" cy="30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7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71850-FD2B-47B5-A269-18F78EC5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«Как подготовить технологическую карту?»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4B533A-C215-4CF0-A5F5-8292D83FA371}"/>
              </a:ext>
            </a:extLst>
          </p:cNvPr>
          <p:cNvSpPr/>
          <p:nvPr/>
        </p:nvSpPr>
        <p:spPr>
          <a:xfrm>
            <a:off x="149289" y="2125742"/>
            <a:ext cx="83975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Определение темы и ведущей педагогической технологии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1. Четко определить и сформулировать тему (придумать соответствующее название). Отдельно тема для педагога и детей или тема для детей, как основная.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2.Определить место темы (обучающее/итоговое).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3. Определить ведущие понятия, на которые опирается данная НОД (интеграция, виды деятельности, вид, форма).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AE2744-4628-413B-A039-9580F1CD2B50}"/>
              </a:ext>
            </a:extLst>
          </p:cNvPr>
          <p:cNvSpPr/>
          <p:nvPr/>
        </p:nvSpPr>
        <p:spPr>
          <a:xfrm>
            <a:off x="149289" y="4463396"/>
            <a:ext cx="8397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II. Определение цели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Определить целевую установку НОД— для себя и для детей, понять, зачем данное НОД вообще нужно. </a:t>
            </a:r>
          </a:p>
        </p:txBody>
      </p:sp>
    </p:spTree>
    <p:extLst>
      <p:ext uri="{BB962C8B-B14F-4D97-AF65-F5344CB8AC3E}">
        <p14:creationId xmlns:p14="http://schemas.microsoft.com/office/powerpoint/2010/main" val="161675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55FA2-9502-4AB0-8939-F6FB876D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«Как подготовить технологическую карту?»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9B6AEE-8AD6-498D-BB15-61BDA1813C40}"/>
              </a:ext>
            </a:extLst>
          </p:cNvPr>
          <p:cNvSpPr/>
          <p:nvPr/>
        </p:nvSpPr>
        <p:spPr>
          <a:xfrm>
            <a:off x="609600" y="1930401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III. Планирование материала</a:t>
            </a:r>
            <a:br>
              <a:rPr lang="ru-RU" sz="2000" dirty="0"/>
            </a:br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1.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 Подобрать литературу по теме. Отобрать из доступного материала только тот, который соответствует цели, и решает задачи наиболее простым способом.</a:t>
            </a:r>
            <a:br>
              <a:rPr lang="ru-RU" sz="2000" dirty="0"/>
            </a:br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2.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 Продумать мотивацию, проблемную ситуацию – 1 этап</a:t>
            </a:r>
            <a:br>
              <a:rPr lang="ru-RU" sz="2000" dirty="0"/>
            </a:br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3.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 Подобрать интересные игровые задания, функциями которых является: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• узнавание нового материала,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• воспроизведение,</a:t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Helvetica Neue"/>
              </a:rPr>
              <a:t>• творческий подход к заданию.</a:t>
            </a:r>
            <a:br>
              <a:rPr lang="ru-RU" sz="2000" dirty="0"/>
            </a:br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4.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 Упорядочить игровые задания в соответствии с принципом «от простого к сложному».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13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55FA2-9502-4AB0-8939-F6FB876D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«Как подготовить технологическую карту?»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04B199-2E76-4FBA-9B05-A938288093D0}"/>
              </a:ext>
            </a:extLst>
          </p:cNvPr>
          <p:cNvSpPr/>
          <p:nvPr/>
        </p:nvSpPr>
        <p:spPr>
          <a:xfrm>
            <a:off x="429209" y="1765548"/>
            <a:ext cx="78190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IV. Продумывание «изюминки» НОД</a:t>
            </a:r>
            <a:br>
              <a:rPr lang="ru-RU" sz="1600" dirty="0"/>
            </a:br>
            <a:r>
              <a:rPr lang="ru-RU" sz="1600" dirty="0"/>
              <a:t>Каждая НОД должно содержать что-то, что вызовет удивление, изумление, восторг, одним словом, то, что дети будут помнить. При этом важно учесть возраст детей.</a:t>
            </a:r>
            <a:br>
              <a:rPr lang="ru-RU" sz="1600" dirty="0"/>
            </a:br>
            <a:r>
              <a:rPr lang="ru-RU" sz="1600" dirty="0"/>
              <a:t>Это может быть интересный факт, неожиданное открытие, красивый опыт, нестандартный подход к уже известному.</a:t>
            </a:r>
          </a:p>
          <a:p>
            <a:r>
              <a:rPr lang="ru-RU" sz="1600" b="1" dirty="0"/>
              <a:t>V. Группировка отобранного материала</a:t>
            </a:r>
            <a:br>
              <a:rPr lang="ru-RU" sz="1600" dirty="0"/>
            </a:br>
            <a:r>
              <a:rPr lang="ru-RU" sz="1600" dirty="0"/>
              <a:t>Для этого продумать, в какой последовательности будет организована работа с отобранным материалом, как будет осуществлена смена видов деятельности.</a:t>
            </a:r>
            <a:br>
              <a:rPr lang="ru-RU" sz="1600" dirty="0"/>
            </a:br>
            <a:r>
              <a:rPr lang="ru-RU" sz="1600" dirty="0"/>
              <a:t>Главное при группировке — умение найти такую форму организации занятия, которая вызовет повышенную активность детей, а не пассивное восприятие нового.</a:t>
            </a:r>
            <a:r>
              <a:rPr lang="ru-RU" sz="1600" b="1" dirty="0"/>
              <a:t> </a:t>
            </a:r>
          </a:p>
          <a:p>
            <a:r>
              <a:rPr lang="ru-RU" sz="1600" b="1" dirty="0"/>
              <a:t>VI. Планирование контроля за деятельностью детей</a:t>
            </a:r>
            <a:br>
              <a:rPr lang="ru-RU" sz="1600" dirty="0"/>
            </a:br>
            <a:r>
              <a:rPr lang="ru-RU" sz="1600" dirty="0"/>
              <a:t>Продумать:</a:t>
            </a:r>
            <a:br>
              <a:rPr lang="ru-RU" sz="1600" dirty="0"/>
            </a:br>
            <a:r>
              <a:rPr lang="ru-RU" sz="1600" dirty="0"/>
              <a:t>• что контролировать,</a:t>
            </a:r>
            <a:br>
              <a:rPr lang="ru-RU" sz="1600" dirty="0"/>
            </a:br>
            <a:r>
              <a:rPr lang="ru-RU" sz="1600" dirty="0"/>
              <a:t>• как контролировать,</a:t>
            </a:r>
            <a:br>
              <a:rPr lang="ru-RU" sz="1600" dirty="0"/>
            </a:br>
            <a:r>
              <a:rPr lang="ru-RU" sz="1600" dirty="0"/>
              <a:t>• как использовать результаты контроля.</a:t>
            </a:r>
            <a:br>
              <a:rPr lang="ru-RU" sz="1600" dirty="0"/>
            </a:br>
            <a:r>
              <a:rPr lang="ru-RU" sz="1600" b="1" i="1" dirty="0"/>
              <a:t>Не забывать:</a:t>
            </a:r>
            <a:r>
              <a:rPr lang="ru-RU" sz="1600" dirty="0"/>
              <a:t> чем чаще контролируется работа всех, тем легче увидеть типичные ошибки и затруднения, показать дошкольникам подлинный интерес педагога к их работе.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Helvetica Neue"/>
              </a:rPr>
              <a:t>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5691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55FA2-9502-4AB0-8939-F6FB876D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«Как подготовить технологическую карту?»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BA2551-0A1E-4B47-B15B-7B803D5A0C17}"/>
              </a:ext>
            </a:extLst>
          </p:cNvPr>
          <p:cNvSpPr/>
          <p:nvPr/>
        </p:nvSpPr>
        <p:spPr>
          <a:xfrm>
            <a:off x="506187" y="1773983"/>
            <a:ext cx="62351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Helvetica Neue"/>
              </a:rPr>
              <a:t>VII. Определение образовательных результатов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Для каждого элемента образовательной деятельности определить свой образовательный результат.</a:t>
            </a: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r>
              <a:rPr lang="en-US" b="1" dirty="0">
                <a:solidFill>
                  <a:srgbClr val="000000"/>
                </a:solidFill>
                <a:latin typeface="Helvetica Neue"/>
              </a:rPr>
              <a:t>V</a:t>
            </a:r>
            <a:r>
              <a:rPr lang="ru-RU" b="1" dirty="0">
                <a:solidFill>
                  <a:srgbClr val="000000"/>
                </a:solidFill>
                <a:latin typeface="Helvetica Neue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Helvetica Neue"/>
              </a:rPr>
              <a:t>I</a:t>
            </a:r>
            <a:r>
              <a:rPr lang="ru-RU" b="1" dirty="0">
                <a:solidFill>
                  <a:srgbClr val="000000"/>
                </a:solidFill>
                <a:latin typeface="Helvetica Neue"/>
              </a:rPr>
              <a:t>I. Определение задач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Обобщить образовательные результаты и обозначить обучающую, развивающую и воспитывающую функцию НОД (триединство задач).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При необходимости внести изменения в технологическую карту.</a:t>
            </a:r>
            <a:endParaRPr lang="ru-RU" dirty="0"/>
          </a:p>
          <a:p>
            <a:endParaRPr lang="ru-RU" dirty="0">
              <a:solidFill>
                <a:srgbClr val="000000"/>
              </a:solidFill>
              <a:latin typeface="Helvetica Neue"/>
            </a:endParaRPr>
          </a:p>
          <a:p>
            <a:r>
              <a:rPr lang="en-US" b="1" dirty="0">
                <a:solidFill>
                  <a:srgbClr val="000000"/>
                </a:solidFill>
                <a:latin typeface="Helvetica Neue"/>
              </a:rPr>
              <a:t>IX</a:t>
            </a:r>
            <a:r>
              <a:rPr lang="ru-RU" b="1" dirty="0">
                <a:solidFill>
                  <a:srgbClr val="000000"/>
                </a:solidFill>
                <a:latin typeface="Helvetica Neue"/>
              </a:rPr>
              <a:t>.Подготовка оборудования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Составить список необходимых наглядных пособий, ТСО, ИКТ.</a:t>
            </a:r>
          </a:p>
          <a:p>
            <a:r>
              <a:rPr lang="ru-RU" dirty="0">
                <a:solidFill>
                  <a:srgbClr val="000000"/>
                </a:solidFill>
                <a:latin typeface="Helvetica Neue"/>
              </a:rPr>
              <a:t>Проверить по всем элементам образовательной деятельности. 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7604503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610</TotalTime>
  <Words>1544</Words>
  <Application>Microsoft Office PowerPoint</Application>
  <PresentationFormat>Экран (4:3)</PresentationFormat>
  <Paragraphs>272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Helvetica Neue</vt:lpstr>
      <vt:lpstr>Times New Roman</vt:lpstr>
      <vt:lpstr>Trebuchet MS</vt:lpstr>
      <vt:lpstr>Wingdings 3</vt:lpstr>
      <vt:lpstr>Аспект</vt:lpstr>
      <vt:lpstr>Технологическая карта, регламентирующая планирование образовательной деятельности</vt:lpstr>
      <vt:lpstr>Что такое технологическая карта?</vt:lpstr>
      <vt:lpstr>Презентация PowerPoint</vt:lpstr>
      <vt:lpstr>Презентация PowerPoint</vt:lpstr>
      <vt:lpstr>Примеры технологических карт образовательной деятельности в ДОУ</vt:lpstr>
      <vt:lpstr>«Как подготовить технологическую карту?»</vt:lpstr>
      <vt:lpstr>«Как подготовить технологическую карту?»</vt:lpstr>
      <vt:lpstr>«Как подготовить технологическую карту?»</vt:lpstr>
      <vt:lpstr>«Как подготовить технологическую карту?»</vt:lpstr>
      <vt:lpstr>«ЗА» и «ПРОТИВ»: программное содержание</vt:lpstr>
      <vt:lpstr>«ЗА» и «ПРОТИВ»: основное содержание – метод описания, приемы деятельности</vt:lpstr>
      <vt:lpstr>«ЗА» и «ПРОТИВ»: особенность проектирования, средства проектирования</vt:lpstr>
      <vt:lpstr>«ЗА» и «ПРОТИВ»: используемые средства обучения</vt:lpstr>
      <vt:lpstr>«ЗА» и «ПРОТИВ»: дидактический подход и форма описания</vt:lpstr>
      <vt:lpstr>«ЗА» и «ПРОТИВ»: форма получения знаний и направленность обучения</vt:lpstr>
      <vt:lpstr>«ЗА» и «ПРОТИВ»: оценка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технологической карты краеведческого содержания</vt:lpstr>
      <vt:lpstr>Федос Федорович Щедрин «Морские нимфы, поддерживающие глобус» (1812 г.) </vt:lpstr>
      <vt:lpstr>ТЕХНОЛОГИЧЕСКАЯ КАРТА Пояснительная записка </vt:lpstr>
      <vt:lpstr>Программное содержание (цель и задачи)</vt:lpstr>
      <vt:lpstr>Планируемые результаты* -  только для конкурсов </vt:lpstr>
      <vt:lpstr>Межпредметные связи: </vt:lpstr>
      <vt:lpstr>Организация пространства</vt:lpstr>
      <vt:lpstr>Традиционная схема</vt:lpstr>
      <vt:lpstr>Активные схемы</vt:lpstr>
      <vt:lpstr>Активные схемы</vt:lpstr>
      <vt:lpstr>Активные схемы</vt:lpstr>
      <vt:lpstr>Деление на подгруппы</vt:lpstr>
      <vt:lpstr>План:  </vt:lpstr>
      <vt:lpstr>Материал к совместной деятельности:  </vt:lpstr>
      <vt:lpstr>Технология и тип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разработать календарно-тематическое планирование по краеведческому образованию? </dc:title>
  <dc:creator>ekl</dc:creator>
  <cp:lastModifiedBy>ekl</cp:lastModifiedBy>
  <cp:revision>44</cp:revision>
  <dcterms:created xsi:type="dcterms:W3CDTF">2019-06-10T17:48:28Z</dcterms:created>
  <dcterms:modified xsi:type="dcterms:W3CDTF">2019-06-15T16:58:26Z</dcterms:modified>
</cp:coreProperties>
</file>