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5" r:id="rId2"/>
    <p:sldId id="266" r:id="rId3"/>
    <p:sldId id="267" r:id="rId4"/>
    <p:sldId id="268" r:id="rId5"/>
    <p:sldId id="269" r:id="rId6"/>
    <p:sldId id="270" r:id="rId7"/>
    <p:sldId id="259" r:id="rId8"/>
    <p:sldId id="258" r:id="rId9"/>
    <p:sldId id="260" r:id="rId10"/>
    <p:sldId id="27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0133E-3EE1-4E21-BF8A-75481F95B9E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574B-81BA-408E-858B-DE1FC308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5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FB1A-047A-4D63-B77C-614C47A9CF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6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FB1A-047A-4D63-B77C-614C47A9CF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7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574B-81BA-408E-858B-DE1FC30817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2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profile/10533832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profile/157776064978" TargetMode="External"/><Relationship Id="rId4" Type="http://schemas.openxmlformats.org/officeDocument/2006/relationships/hyperlink" Target="https://yandex.ru/profile/1661512525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944" y="413048"/>
            <a:ext cx="82089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Мастер класс </a:t>
            </a:r>
            <a:r>
              <a:rPr lang="ru-RU" sz="36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«Камень в городе : ознакомление дошкольников с минералами, использованными при строительстве Санкт-Петербурга».</a:t>
            </a:r>
            <a:endParaRPr lang="ru-RU" sz="3600" b="1" i="1" dirty="0" smtClean="0">
              <a:latin typeface="XO Caliburn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latin typeface="XO Caliburn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«Мрамор»</a:t>
            </a:r>
          </a:p>
          <a:p>
            <a:pPr algn="ctr"/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sz="3200" b="1" i="1" dirty="0" smtClean="0">
              <a:latin typeface="XO Caliburn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XO Caliburn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Подготовили</a:t>
            </a:r>
            <a:endParaRPr lang="ru-RU" sz="3200" b="1" i="1" dirty="0">
              <a:latin typeface="XO Caliburn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                                    Воспитатели </a:t>
            </a:r>
            <a:r>
              <a:rPr lang="ru-RU" sz="3200" b="1" i="1" dirty="0">
                <a:latin typeface="XO Caliburn" panose="020F0502020204030204" pitchFamily="34" charset="0"/>
                <a:cs typeface="Times New Roman" panose="02020603050405020304" pitchFamily="18" charset="0"/>
              </a:rPr>
              <a:t>ОДОД №4</a:t>
            </a:r>
          </a:p>
          <a:p>
            <a:pPr algn="ctr"/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                           Новокрещенова </a:t>
            </a:r>
            <a:r>
              <a:rPr lang="ru-RU" sz="3200" b="1" i="1" dirty="0">
                <a:latin typeface="XO Caliburn" panose="020F0502020204030204" pitchFamily="34" charset="0"/>
                <a:cs typeface="Times New Roman" panose="02020603050405020304" pitchFamily="18" charset="0"/>
              </a:rPr>
              <a:t>Е.Д</a:t>
            </a:r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3200" b="1" i="1" dirty="0" err="1" smtClean="0">
                <a:latin typeface="XO Caliburn" panose="020F0502020204030204" pitchFamily="34" charset="0"/>
                <a:cs typeface="Times New Roman" panose="02020603050405020304" pitchFamily="18" charset="0"/>
              </a:rPr>
              <a:t>Бродягина</a:t>
            </a:r>
            <a:r>
              <a:rPr lang="ru-RU" sz="3200" b="1" i="1" dirty="0" smtClean="0">
                <a:latin typeface="XO Caliburn" panose="020F0502020204030204" pitchFamily="34" charset="0"/>
                <a:cs typeface="Times New Roman" panose="02020603050405020304" pitchFamily="18" charset="0"/>
              </a:rPr>
              <a:t> О.К.</a:t>
            </a:r>
            <a:endParaRPr lang="ru-RU" sz="3200" b="1" i="1" dirty="0">
              <a:latin typeface="XO Caliburn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b="1" i="1" dirty="0">
              <a:latin typeface="XO Caliburn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Мастер-класс «</a:t>
            </a:r>
            <a:r>
              <a:rPr lang="ru-RU" b="1" dirty="0" err="1"/>
              <a:t>Мраморивание</a:t>
            </a:r>
            <a:r>
              <a:rPr lang="ru-RU" b="1" dirty="0"/>
              <a:t> — изготовление мраморной бумаги».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9616" y="646331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Материалы: пена </a:t>
            </a:r>
            <a:r>
              <a:rPr lang="ru-RU" dirty="0"/>
              <a:t>для бритья, краски жидкой консистенции (можно пищевые красители, острая палочка, кисть, </a:t>
            </a:r>
            <a:r>
              <a:rPr lang="ru-RU" b="1" dirty="0"/>
              <a:t>бумага 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3" y="155679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Ход работы:</a:t>
            </a:r>
          </a:p>
          <a:p>
            <a:r>
              <a:rPr lang="ru-RU" dirty="0"/>
              <a:t>1. Равномерным слоем нанесите пену для бритья на тарелку 2-3 см. Разровняйте карточкой.</a:t>
            </a:r>
          </a:p>
          <a:p>
            <a:r>
              <a:rPr lang="ru-RU" dirty="0"/>
              <a:t>2. Смешайте краски или пищевые красители разных цветов с небольшим количеством воды, чтобы получился насыщенный раствор.</a:t>
            </a:r>
          </a:p>
          <a:p>
            <a:r>
              <a:rPr lang="ru-RU" dirty="0"/>
              <a:t>3. С помощью кисточки или пипетки накапайте краску разных цветов на поверхность пены в произвольном порядке.</a:t>
            </a:r>
          </a:p>
          <a:p>
            <a:r>
              <a:rPr lang="ru-RU" dirty="0"/>
              <a:t>4. Теперь зубочисткой или ватной палочкой красиво размажьте краску по поверхности, чтобы она образовывала причудливые зигзаги, волнистые линии и т. п. </a:t>
            </a:r>
            <a:endParaRPr lang="ru-RU" dirty="0" smtClean="0"/>
          </a:p>
          <a:p>
            <a:r>
              <a:rPr lang="ru-RU" dirty="0"/>
              <a:t>5. Теперь возьмите лист </a:t>
            </a:r>
            <a:r>
              <a:rPr lang="ru-RU" b="1" dirty="0"/>
              <a:t>бумаги</a:t>
            </a:r>
            <a:r>
              <a:rPr lang="ru-RU" dirty="0"/>
              <a:t> и аккуратно приложите его к поверхности получившейся узорчатой пены.</a:t>
            </a:r>
          </a:p>
          <a:p>
            <a:r>
              <a:rPr lang="ru-RU" dirty="0"/>
              <a:t>6. Положите лист на стол на салфетку. Вам осталось только убрать всю пену с листа </a:t>
            </a:r>
            <a:r>
              <a:rPr lang="ru-RU" b="1" dirty="0"/>
              <a:t>бумаги при помощи скребка</a:t>
            </a:r>
            <a:r>
              <a:rPr lang="ru-RU" dirty="0"/>
              <a:t>. Для этих целей можно использовать кусок картона </a:t>
            </a:r>
            <a:r>
              <a:rPr lang="ru-RU" i="1" dirty="0"/>
              <a:t>(плотную карточку, открытку)</a:t>
            </a:r>
            <a:endParaRPr lang="ru-RU" dirty="0"/>
          </a:p>
          <a:p>
            <a:r>
              <a:rPr lang="ru-RU" dirty="0"/>
              <a:t>Просто удивительно! Под слоем пены для бритья вы обнаружите потрясающие </a:t>
            </a:r>
            <a:r>
              <a:rPr lang="ru-RU" b="1" dirty="0"/>
              <a:t>мраморные узоры</a:t>
            </a:r>
            <a:r>
              <a:rPr lang="ru-RU" dirty="0"/>
              <a:t>. Краска успела быстро впитаться в </a:t>
            </a:r>
            <a:r>
              <a:rPr lang="ru-RU" b="1" dirty="0"/>
              <a:t>бумагу</a:t>
            </a:r>
            <a:r>
              <a:rPr lang="ru-RU" dirty="0"/>
              <a:t>, вам надо только дать ей высохнуть. А далее использовать в аппликации, </a:t>
            </a:r>
            <a:r>
              <a:rPr lang="ru-RU" b="1" dirty="0"/>
              <a:t>изготовлении </a:t>
            </a:r>
            <a:r>
              <a:rPr lang="ru-RU" b="1" dirty="0" smtClean="0"/>
              <a:t>сувениров.</a:t>
            </a:r>
            <a:endParaRPr lang="ru-RU" dirty="0"/>
          </a:p>
        </p:txBody>
      </p:sp>
      <p:pic>
        <p:nvPicPr>
          <p:cNvPr id="8" name="Picture 2" descr="https://www.maam.ru/upload/blogs/55c77eac229a5a714cbb0ff2cea253c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69" y="0"/>
            <a:ext cx="2975553" cy="17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7709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Куда сходить с детьми</a:t>
            </a:r>
            <a:r>
              <a:rPr lang="ru-RU" sz="3200" dirty="0" smtClean="0"/>
              <a:t>:</a:t>
            </a:r>
          </a:p>
          <a:p>
            <a:r>
              <a:rPr lang="ru-RU" sz="2000" dirty="0" smtClean="0"/>
              <a:t>1.Мраморный дворец</a:t>
            </a:r>
          </a:p>
          <a:p>
            <a:r>
              <a:rPr lang="ru-RU" sz="2000" dirty="0" err="1" smtClean="0"/>
              <a:t>пн,ср</a:t>
            </a:r>
            <a:r>
              <a:rPr lang="ru-RU" sz="2000" dirty="0" smtClean="0"/>
              <a:t> </a:t>
            </a:r>
            <a:r>
              <a:rPr lang="ru-RU" sz="2000" dirty="0"/>
              <a:t>10:00–18:00; </a:t>
            </a:r>
            <a:r>
              <a:rPr lang="ru-RU" sz="2000" dirty="0" err="1"/>
              <a:t>чт</a:t>
            </a:r>
            <a:r>
              <a:rPr lang="ru-RU" sz="2000" dirty="0"/>
              <a:t> 13:00–21:00; </a:t>
            </a:r>
            <a:r>
              <a:rPr lang="ru-RU" sz="2000" dirty="0" err="1"/>
              <a:t>пт-вс</a:t>
            </a:r>
            <a:r>
              <a:rPr lang="ru-RU" sz="2000" dirty="0"/>
              <a:t> 10:00–18:00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Адрес : Миллионная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ул., 5А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/>
              <a:t>М. Гостиный двор</a:t>
            </a:r>
            <a:endParaRPr lang="ru-RU" sz="2000" dirty="0"/>
          </a:p>
          <a:p>
            <a:r>
              <a:rPr lang="ru-RU" dirty="0" smtClean="0"/>
              <a:t>2.</a:t>
            </a:r>
            <a:r>
              <a:rPr lang="ru-RU" b="1" dirty="0"/>
              <a:t> </a:t>
            </a:r>
            <a:r>
              <a:rPr lang="ru-RU" b="1" dirty="0" err="1" smtClean="0"/>
              <a:t>Рускеала</a:t>
            </a:r>
            <a:r>
              <a:rPr lang="ru-RU" b="1" dirty="0"/>
              <a:t> </a:t>
            </a:r>
            <a:r>
              <a:rPr lang="ru-RU" b="1" dirty="0" smtClean="0"/>
              <a:t>Мраморный </a:t>
            </a:r>
            <a:r>
              <a:rPr lang="ru-RU" dirty="0" smtClean="0"/>
              <a:t>Карьер.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ежедневно</a:t>
            </a:r>
            <a:r>
              <a:rPr lang="ru-RU" dirty="0"/>
              <a:t>, 10:00–19:00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Адрес : </a:t>
            </a:r>
            <a:r>
              <a:rPr lang="ru-RU" dirty="0" smtClean="0">
                <a:hlinkClick r:id="rId4"/>
              </a:rPr>
              <a:t>Мраморная </a:t>
            </a:r>
            <a:r>
              <a:rPr lang="ru-RU" dirty="0">
                <a:hlinkClick r:id="rId4"/>
              </a:rPr>
              <a:t>ул., 1, посёлок </a:t>
            </a:r>
            <a:r>
              <a:rPr lang="ru-RU" dirty="0" err="1">
                <a:hlinkClick r:id="rId4"/>
              </a:rPr>
              <a:t>Рускеала</a:t>
            </a:r>
            <a:endParaRPr lang="ru-RU" dirty="0"/>
          </a:p>
          <a:p>
            <a:r>
              <a:rPr lang="ru-RU" dirty="0" smtClean="0"/>
              <a:t>3.</a:t>
            </a:r>
            <a:r>
              <a:rPr lang="en-US" dirty="0"/>
              <a:t> </a:t>
            </a:r>
            <a:r>
              <a:rPr lang="ru-RU" dirty="0" smtClean="0"/>
              <a:t>Исаакиевский собор</a:t>
            </a:r>
          </a:p>
          <a:p>
            <a:r>
              <a:rPr lang="ru-RU" dirty="0" err="1" smtClean="0"/>
              <a:t>пн,вт,чт,пт,сб,вс</a:t>
            </a:r>
            <a:r>
              <a:rPr lang="ru-RU" dirty="0" smtClean="0"/>
              <a:t> </a:t>
            </a:r>
            <a:r>
              <a:rPr lang="ru-RU" dirty="0"/>
              <a:t>10:00–21:00, перерыв 17:30–18:00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Адрес : </a:t>
            </a:r>
            <a:r>
              <a:rPr lang="ru-RU" dirty="0" smtClean="0">
                <a:hlinkClick r:id="rId5"/>
              </a:rPr>
              <a:t>Исаакиевская </a:t>
            </a:r>
            <a:r>
              <a:rPr lang="ru-RU" dirty="0">
                <a:hlinkClick r:id="rId5"/>
              </a:rPr>
              <a:t>площадь, 4</a:t>
            </a:r>
            <a:endParaRPr lang="ru-RU" dirty="0"/>
          </a:p>
          <a:p>
            <a:r>
              <a:rPr lang="ru-RU" dirty="0" err="1" smtClean="0"/>
              <a:t>М.Адмиралтейская</a:t>
            </a:r>
            <a:endParaRPr lang="ru-RU" dirty="0" smtClean="0"/>
          </a:p>
          <a:p>
            <a:r>
              <a:rPr lang="ru-RU" smtClean="0"/>
              <a:t>4.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6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89" y="3358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b="1" cap="all" dirty="0"/>
              <a:t>ЧТО ТАКОЕ </a:t>
            </a:r>
            <a:r>
              <a:rPr lang="ru-RU" b="1" cap="all" dirty="0" smtClean="0"/>
              <a:t>МРАМОР ?</a:t>
            </a:r>
            <a:endParaRPr lang="ru-RU" b="1" cap="all" dirty="0"/>
          </a:p>
          <a:p>
            <a:pPr fontAlgn="base"/>
            <a:r>
              <a:rPr lang="ru-RU" dirty="0"/>
              <a:t>В геологии – это кристаллически-зернистый минерал, образующийся в процессе метаморфизма карбонатных пород (известняков или доломитов) под воздействием высоких давлений и температур. В строительном деле под «мрамором» нередко подразумевают любой прочный, поддающийся полировке известняк или некарбонатные (к примеру, силикатные) породы. Но истинный, </a:t>
            </a:r>
            <a:r>
              <a:rPr lang="ru-RU" dirty="0" err="1"/>
              <a:t>метаморфогенный</a:t>
            </a:r>
            <a:r>
              <a:rPr lang="ru-RU" dirty="0"/>
              <a:t> мрамор – это именно известняк, подвергшийся контактовому или региональному метаморфизму, когда отдельные кристаллы кальцита укрупняются за счет других. В итоге порода приобретает зернистую структуру, что хорошо видно на свежем изломе. Собственно, это один их характерных признаков «настоящего» мрамора.</a:t>
            </a:r>
          </a:p>
        </p:txBody>
      </p:sp>
      <p:pic>
        <p:nvPicPr>
          <p:cNvPr id="2050" name="Picture 2" descr="https://avatars.mds.yandex.net/i?id=1970064d3c8d18b438635308af0548e8_l-57351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9" y="0"/>
            <a:ext cx="3333751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stonex.ru/wp-content/uploads/2019/11/solomeya-turcz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onex.ru/wp-content/uploads/2019/11/solomeya-turczi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tonex.ru/wp-content/uploads/2019/11/solomeya-turcziy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tonex.ru/wp-content/uploads/2019/11/solomeya-turcziy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stonex.ru/wp-content/uploads/2019/11/solomeya-turcziy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www.studioardo.ru/upload/iblock/575/575b4954a0828895b8a702fa1d575b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80" y="2312875"/>
            <a:ext cx="3339583" cy="19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https://magmastones.ru/wp-content/uploads/2017/08/1-177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0" name="Picture 32" descr="https://luxury-plitka.ru/upload/iblock/7db/2u0oxcu7gvn7628n163zt0d8grvbqb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80" y="4659840"/>
            <a:ext cx="3379837" cy="2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Цвет </a:t>
            </a:r>
            <a:r>
              <a:rPr lang="ru-RU" sz="2400" b="1" dirty="0" smtClean="0"/>
              <a:t>мрамора. </a:t>
            </a:r>
          </a:p>
          <a:p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dirty="0" smtClean="0"/>
              <a:t>зависимости </a:t>
            </a:r>
            <a:r>
              <a:rPr lang="ru-RU" dirty="0"/>
              <a:t>от содержания других минералов, цвет может варьироваться от светло-желтого до тёмно-бурого. От того, какого цвета мрамор, зависят и его свойства.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66" y="14476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</a:t>
            </a:r>
            <a:r>
              <a:rPr lang="ru-RU" b="1" dirty="0"/>
              <a:t>Белый. </a:t>
            </a:r>
            <a:r>
              <a:rPr lang="ru-RU" dirty="0" smtClean="0"/>
              <a:t>Маленькое количество </a:t>
            </a:r>
            <a:r>
              <a:rPr lang="ru-RU" dirty="0"/>
              <a:t>примесей, легко поддаётся обработке. </a:t>
            </a:r>
            <a:r>
              <a:rPr lang="ru-RU" dirty="0" smtClean="0"/>
              <a:t>Часто </a:t>
            </a:r>
            <a:r>
              <a:rPr lang="ru-RU" dirty="0"/>
              <a:t>встречаются прожилки других цветов, поэтому чистейший мрамор – </a:t>
            </a:r>
            <a:r>
              <a:rPr lang="ru-RU" dirty="0" smtClean="0"/>
              <a:t>редкость.</a:t>
            </a:r>
            <a:endParaRPr lang="ru-RU" dirty="0"/>
          </a:p>
        </p:txBody>
      </p:sp>
      <p:pic>
        <p:nvPicPr>
          <p:cNvPr id="3074" name="Picture 2" descr="Белый мрам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7615"/>
            <a:ext cx="3995936" cy="13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550" y="3089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smtClean="0"/>
              <a:t>Чёрный</a:t>
            </a:r>
            <a:r>
              <a:rPr lang="ru-RU" b="1" dirty="0"/>
              <a:t>. </a:t>
            </a:r>
            <a:r>
              <a:rPr lang="ru-RU" dirty="0"/>
              <a:t>Цвет свидетельствует о преобладании битума, графита в составе. Встречается редко. Используется в декоративных целях, для облицовки фасадов, при изготовлении памятников.</a:t>
            </a:r>
          </a:p>
        </p:txBody>
      </p:sp>
      <p:pic>
        <p:nvPicPr>
          <p:cNvPr id="3076" name="Picture 4" descr="Черный мра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08" y="3089656"/>
            <a:ext cx="39959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7" y="50127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3. </a:t>
            </a:r>
            <a:r>
              <a:rPr lang="ru-RU" b="1" dirty="0"/>
              <a:t>Красный. </a:t>
            </a:r>
            <a:r>
              <a:rPr lang="ru-RU" dirty="0"/>
              <a:t>Редчайший вид камня. В составе в большом количестве находится оксид железа – именно он и придаёт красный оттенок камню.</a:t>
            </a:r>
          </a:p>
        </p:txBody>
      </p:sp>
      <p:pic>
        <p:nvPicPr>
          <p:cNvPr id="3078" name="Picture 6" descr="Красный мрам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08" y="4828493"/>
            <a:ext cx="3995936" cy="15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0102" y="188640"/>
            <a:ext cx="255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Цвет мрамора.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4. Жёлтый и коричневый. Может содержать лимонит, марганец, карбонат железа. Используется для отделки каминов, колонн, фасадов.</a:t>
            </a:r>
          </a:p>
        </p:txBody>
      </p:sp>
      <p:pic>
        <p:nvPicPr>
          <p:cNvPr id="4098" name="Picture 2" descr="Коричневый мрам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76018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81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Зелёный. Примеси серпентина, хлорита, тремолита. Имеет ветвистый или волнообразный рисунок. </a:t>
            </a:r>
          </a:p>
        </p:txBody>
      </p:sp>
      <p:pic>
        <p:nvPicPr>
          <p:cNvPr id="4100" name="Picture 4" descr="Зеленый мра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217104"/>
            <a:ext cx="3760180" cy="12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979" y="37170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6. Синий и голубой. Ярко выраженный окрас встречается </a:t>
            </a:r>
            <a:r>
              <a:rPr lang="ru-RU" dirty="0" smtClean="0"/>
              <a:t>редко. Чаще </a:t>
            </a:r>
            <a:r>
              <a:rPr lang="ru-RU" dirty="0"/>
              <a:t>всего это серый камень с голубоватыми прожилками.</a:t>
            </a:r>
          </a:p>
        </p:txBody>
      </p:sp>
      <p:pic>
        <p:nvPicPr>
          <p:cNvPr id="4102" name="Picture 6" descr="Синий и голубой мрам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3"/>
            <a:ext cx="376018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3194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Физические особенности </a:t>
            </a:r>
            <a:r>
              <a:rPr lang="ru-RU" sz="2400" b="1" dirty="0" smtClean="0"/>
              <a:t>мрамора</a:t>
            </a:r>
          </a:p>
          <a:p>
            <a:pPr algn="ctr"/>
            <a:endParaRPr lang="ru-RU" sz="2400" b="1" dirty="0"/>
          </a:p>
          <a:p>
            <a:r>
              <a:rPr lang="ru-RU" dirty="0"/>
              <a:t>Ему </a:t>
            </a:r>
            <a:r>
              <a:rPr lang="ru-RU" dirty="0" smtClean="0"/>
              <a:t>не </a:t>
            </a:r>
            <a:r>
              <a:rPr lang="ru-RU" dirty="0"/>
              <a:t>страшны температурные перепады, и даже воздействия высоких температур </a:t>
            </a:r>
            <a:r>
              <a:rPr lang="ru-RU" dirty="0" smtClean="0"/>
              <a:t>не его </a:t>
            </a:r>
            <a:r>
              <a:rPr lang="ru-RU" dirty="0"/>
              <a:t>часто применяют в изготовлении каминов. Мрамор считается «дышащим» материалом, нормализирующим микроклимат в помещении.</a:t>
            </a:r>
          </a:p>
          <a:p>
            <a:r>
              <a:rPr lang="ru-RU" dirty="0"/>
              <a:t>Материал имеет большую твёрдость, чем образующие его минералы, но меньшую, чем магматические породы (для сравнения, твёрдость гранита по шкале </a:t>
            </a:r>
            <a:r>
              <a:rPr lang="ru-RU" dirty="0" err="1"/>
              <a:t>Мооса</a:t>
            </a:r>
            <a:r>
              <a:rPr lang="ru-RU" dirty="0"/>
              <a:t> составляет около 8).</a:t>
            </a:r>
          </a:p>
          <a:p>
            <a:r>
              <a:rPr lang="ru-RU" dirty="0"/>
              <a:t>Материал способен выдерживать значительные нагрузки. По показателям механической прочности он превосходит бетон более чем в 2 раза, однако мрамор легко поцарапать ножом. Если разбить плиту, линия разлома будет рыхлой, и это добавляет удобства при полировке камня.</a:t>
            </a:r>
          </a:p>
          <a:p>
            <a:endParaRPr lang="ru-RU" dirty="0"/>
          </a:p>
        </p:txBody>
      </p:sp>
      <p:pic>
        <p:nvPicPr>
          <p:cNvPr id="5124" name="Picture 4" descr="https://pro-mineral.ru/wp-content/uploads/2022/02/53-Mram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920"/>
            <a:ext cx="3778319" cy="24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32.stpulscen.ru/images/product/121/817/235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2920"/>
            <a:ext cx="3779912" cy="24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494" y="44762"/>
            <a:ext cx="91514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Где добывают мрамор</a:t>
            </a:r>
            <a:r>
              <a:rPr lang="ru-RU" sz="2400" b="1" dirty="0" smtClean="0"/>
              <a:t>?</a:t>
            </a:r>
          </a:p>
          <a:p>
            <a:pPr algn="ctr"/>
            <a:endParaRPr lang="ru-RU" sz="2400" b="1" dirty="0"/>
          </a:p>
          <a:p>
            <a:r>
              <a:rPr lang="ru-RU" dirty="0"/>
              <a:t>Месторождения мрамора разбросаны по всему </a:t>
            </a:r>
            <a:r>
              <a:rPr lang="ru-RU" dirty="0" smtClean="0"/>
              <a:t>миру:</a:t>
            </a:r>
          </a:p>
          <a:p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Каррарское </a:t>
            </a:r>
            <a:r>
              <a:rPr lang="ru-RU" dirty="0"/>
              <a:t>месторождение. Расположено в Альпах. Преобладающий цвет – молочно-белый, иногда с голубыми прожилками.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Саянское</a:t>
            </a:r>
            <a:r>
              <a:rPr lang="ru-RU" dirty="0"/>
              <a:t>. Одно из крупнейших месторождений, расположенных в России. Цвет – белый с розовыми и бежевыми оттенками. Помимо Саянского, на территории Урала расположены ещё несколько месторождений с преобладанием камня жёлтого, серого и черного цветов.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Паросское. Находится в Греции. Пожалуй, крупнейшее месторождение древности. Цвет камня преимущественно жёлтый.</a:t>
            </a:r>
          </a:p>
        </p:txBody>
      </p:sp>
      <p:pic>
        <p:nvPicPr>
          <p:cNvPr id="6146" name="Picture 2" descr="http://geo.bsu.edu.ru/upload/iblock/fd7/mr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4718201"/>
            <a:ext cx="2923310" cy="21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dzeninfra.ru/get-zen_doc/5286086/pub_62ead3bec26dd16a0c43b101_62ead4fe19250a6617d33d2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8201"/>
            <a:ext cx="3096344" cy="21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tourister.ru/files/2/8/8/0/2/1/3/2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38" y="4760887"/>
            <a:ext cx="2755461" cy="20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Откуда мрамор в Петербурге?</a:t>
            </a:r>
          </a:p>
          <a:p>
            <a:r>
              <a:rPr lang="ru-RU" dirty="0" smtClean="0"/>
              <a:t>Каждый из нас видел </a:t>
            </a:r>
            <a:r>
              <a:rPr lang="ru-RU" dirty="0"/>
              <a:t>красивейшие Исаакиевский и Казанский соборы, Михайловский замок и Эрмитаж. Почему я назвала именно их? Да все просто, именно в отделки этих сооружений использовался мрамор, добытый в </a:t>
            </a:r>
            <a:r>
              <a:rPr lang="ru-RU" dirty="0" err="1"/>
              <a:t>Рускеале</a:t>
            </a:r>
            <a:r>
              <a:rPr lang="ru-RU" dirty="0"/>
              <a:t>. Им облицован Исаакиевский собор, выложены полы Казанского собора, изготовлены подоконники Эрмитажа, обрамлены окна Мраморного дворца и фасад Михайловского замка. Также </a:t>
            </a:r>
            <a:r>
              <a:rPr lang="ru-RU" dirty="0" err="1"/>
              <a:t>рускеальским</a:t>
            </a:r>
            <a:r>
              <a:rPr lang="ru-RU" dirty="0"/>
              <a:t> мрамором отделаны подземные залы станций Петербургского метрополитена «Приморская» и «Ладожская».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сегодняшний день мрамор в </a:t>
            </a:r>
            <a:r>
              <a:rPr lang="ru-RU" dirty="0" err="1"/>
              <a:t>Рускеале</a:t>
            </a:r>
            <a:r>
              <a:rPr lang="ru-RU" dirty="0"/>
              <a:t> уже не добывают, а сам карьер превращен в туристический парк.</a:t>
            </a:r>
          </a:p>
        </p:txBody>
      </p:sp>
      <p:pic>
        <p:nvPicPr>
          <p:cNvPr id="2050" name="Picture 2" descr="Откуда мрамор в Петербург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03031"/>
            <a:ext cx="5511116" cy="31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marble-palace-in-st-petersburg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0" y="3499195"/>
            <a:ext cx="7416824" cy="32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026" y="27856"/>
            <a:ext cx="89289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Мраморный дворец </a:t>
            </a:r>
            <a:endParaRPr lang="ru-RU" sz="3200" dirty="0" smtClean="0"/>
          </a:p>
          <a:p>
            <a:r>
              <a:rPr lang="ru-RU" dirty="0" smtClean="0"/>
              <a:t>Мраморный </a:t>
            </a:r>
            <a:r>
              <a:rPr lang="ru-RU" dirty="0"/>
              <a:t>дворец – один из самых интересных дворцов Санкт-Петербурга. Этот архитектурный ансамбль целиком создан из натурального камня. Фасады и интерьеры оформлены и облицованы различными </a:t>
            </a:r>
            <a:r>
              <a:rPr lang="ru-RU" dirty="0" smtClean="0"/>
              <a:t>видами мрамора</a:t>
            </a:r>
            <a:r>
              <a:rPr lang="ru-RU" dirty="0"/>
              <a:t>. Отсюда и произошло название. </a:t>
            </a:r>
            <a:endParaRPr lang="ru-RU" dirty="0" smtClean="0"/>
          </a:p>
          <a:p>
            <a:r>
              <a:rPr lang="ru-RU" dirty="0" smtClean="0"/>
              <a:t>Мраморный </a:t>
            </a:r>
            <a:r>
              <a:rPr lang="ru-RU" dirty="0"/>
              <a:t>дворец – одно из самых красивых зданий Петербурга на Дворцовой набережной Подарок фавориту Дворец был создан по заказу Екатерины II для ее фаворита Григория Орлова. </a:t>
            </a:r>
            <a:r>
              <a:rPr lang="ru-RU" dirty="0" smtClean="0"/>
              <a:t>Возлюбленный </a:t>
            </a:r>
            <a:r>
              <a:rPr lang="ru-RU" dirty="0"/>
              <a:t>Екатерины не остался в долгу, он подарил ей огромный персидский изумруд, ценность которого почти равнялась стоимости дворца. 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/>
              <a:t>проекта – итальянский архитектор Антонио </a:t>
            </a:r>
            <a:r>
              <a:rPr lang="ru-RU" dirty="0" err="1"/>
              <a:t>Ринальди</a:t>
            </a:r>
            <a:r>
              <a:rPr lang="ru-RU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6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Декоративный камень в Исаакиевском соборе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28" y="90872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фасадов храма использовали </a:t>
            </a:r>
            <a:r>
              <a:rPr lang="ru-RU" dirty="0" err="1"/>
              <a:t>рускеальский</a:t>
            </a:r>
            <a:r>
              <a:rPr lang="ru-RU" dirty="0"/>
              <a:t> мрамор. </a:t>
            </a:r>
            <a:r>
              <a:rPr lang="ru-RU" dirty="0" smtClean="0"/>
              <a:t>В </a:t>
            </a:r>
            <a:r>
              <a:rPr lang="ru-RU" dirty="0"/>
              <a:t>1819 году они расчищаются и, по Высочайшему повелению, передаются в ведение Комиссии по строительству Исаакиевского собора. </a:t>
            </a:r>
            <a:r>
              <a:rPr lang="ru-RU" dirty="0" err="1"/>
              <a:t>Рускеальские</a:t>
            </a:r>
            <a:r>
              <a:rPr lang="ru-RU" dirty="0"/>
              <a:t> мраморные ломки давали разнообразные по окраске камни: от снежно-белого до темно-серого, и от светлого желто-зеленого до темно-зеленого. Мрамор был узорчатым, с неоднородной окраской и структурой, легко обрабатывался и принимал зеркальную полировку. </a:t>
            </a:r>
            <a:endParaRPr lang="ru-RU" dirty="0"/>
          </a:p>
        </p:txBody>
      </p:sp>
      <p:pic>
        <p:nvPicPr>
          <p:cNvPr id="3076" name="Picture 4" descr="https://cathedral.ru/storage/uploads/uGaJkPwqN7ohCjly3PjncB8SAbDc9ugLYDeLQg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01" y="4941168"/>
            <a:ext cx="281828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athedral.ru/storage/uploads/j3tMzEISbUQhu9JEqiCocrx4jxjm4Qo8KTbRdTR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4611436"/>
            <a:ext cx="2778520" cy="22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athedral.ru/storage/uploads/juA9GHmJgoCvnFBA0VQM0xINfWYHKHV8OgPgByA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852</Words>
  <Application>Microsoft Office PowerPoint</Application>
  <PresentationFormat>Экран (4:3)</PresentationFormat>
  <Paragraphs>64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16</cp:revision>
  <dcterms:created xsi:type="dcterms:W3CDTF">2023-01-17T08:59:26Z</dcterms:created>
  <dcterms:modified xsi:type="dcterms:W3CDTF">2023-01-17T10:12:52Z</dcterms:modified>
</cp:coreProperties>
</file>