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4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8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8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17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7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7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3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05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6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5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91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19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24" y="-8415"/>
            <a:ext cx="915782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01" y="764704"/>
            <a:ext cx="89990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«Целевые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прогулки и экскурсии 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выходного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для дошкольников, посвященные Дню родного языка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2816" y="59279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Коваленко Ирина Викторовна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ГБДОУ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Василеостровского р-на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88"/>
            <a:ext cx="9108504" cy="5553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971" y="573325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марта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почтовое обращение вышла марка, посвящённая 200-летию со дня рождения писателя, основоположника научной педагогики в России Константина Дмитриевича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Ушинского.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-99392"/>
            <a:ext cx="8928992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июня 2023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государственного педагогического университета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А.И.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Герцена состоялась посадка аллеи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Ушинского в рамках всероссийской акции, посвящённой 200-летию со дня рождения великого педагога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помощи четырнадцати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волонтёров-студентов участники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высадили 14 молодых лип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герценовцев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посадка аллеи стала радостным и значимым событием, что выразилось, в том числе, и в творчестве. Так, руководитель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герценовской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поэтической гостиной, поэт Сергей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Адамский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посвятил аллее акростих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/>
              <a:t>А</a:t>
            </a:r>
            <a:r>
              <a:rPr lang="ru-RU" i="1" dirty="0"/>
              <a:t>нтичностью воспетый образец</a:t>
            </a:r>
            <a:endParaRPr lang="ru-RU" dirty="0"/>
          </a:p>
          <a:p>
            <a:pPr algn="ctr"/>
            <a:r>
              <a:rPr lang="ru-RU" b="1" i="1" dirty="0"/>
              <a:t>Л</a:t>
            </a:r>
            <a:r>
              <a:rPr lang="ru-RU" i="1" dirty="0"/>
              <a:t>егко нести наследникам традиций.</a:t>
            </a:r>
            <a:endParaRPr lang="ru-RU" dirty="0"/>
          </a:p>
          <a:p>
            <a:pPr algn="ctr"/>
            <a:r>
              <a:rPr lang="ru-RU" b="1" i="1" dirty="0"/>
              <a:t>Л</a:t>
            </a:r>
            <a:r>
              <a:rPr lang="ru-RU" i="1" dirty="0"/>
              <a:t>ицейских рощ торжественный венец</a:t>
            </a:r>
            <a:endParaRPr lang="ru-RU" dirty="0"/>
          </a:p>
          <a:p>
            <a:pPr algn="ctr"/>
            <a:r>
              <a:rPr lang="ru-RU" b="1" i="1" dirty="0"/>
              <a:t>Е</a:t>
            </a:r>
            <a:r>
              <a:rPr lang="ru-RU" i="1" dirty="0"/>
              <a:t>щё ценнее в северной столице.</a:t>
            </a:r>
            <a:endParaRPr lang="ru-RU" dirty="0"/>
          </a:p>
          <a:p>
            <a:pPr algn="ctr"/>
            <a:r>
              <a:rPr lang="ru-RU" b="1" i="1" dirty="0"/>
              <a:t>Я</a:t>
            </a:r>
            <a:r>
              <a:rPr lang="ru-RU" i="1" dirty="0"/>
              <a:t> вижу свод деревьев. В глубине</a:t>
            </a:r>
            <a:endParaRPr lang="ru-RU" dirty="0"/>
          </a:p>
          <a:p>
            <a:pPr algn="ctr"/>
            <a:r>
              <a:rPr lang="ru-RU" b="1" i="1" dirty="0"/>
              <a:t>У</a:t>
            </a:r>
            <a:r>
              <a:rPr lang="ru-RU" i="1" dirty="0"/>
              <a:t>ченики с наставником гуляют.</a:t>
            </a:r>
            <a:endParaRPr lang="ru-RU" dirty="0"/>
          </a:p>
          <a:p>
            <a:pPr algn="ctr"/>
            <a:r>
              <a:rPr lang="ru-RU" b="1" i="1" dirty="0"/>
              <a:t>Ш</a:t>
            </a:r>
            <a:r>
              <a:rPr lang="ru-RU" i="1" dirty="0"/>
              <a:t>аги эпохи в летней тишине</a:t>
            </a:r>
            <a:endParaRPr lang="ru-RU" dirty="0"/>
          </a:p>
          <a:p>
            <a:pPr algn="ctr"/>
            <a:r>
              <a:rPr lang="ru-RU" b="1" i="1" dirty="0"/>
              <a:t>И</a:t>
            </a:r>
            <a:r>
              <a:rPr lang="ru-RU" i="1" dirty="0"/>
              <a:t>х ко всеобщей пользе вдохновляют.</a:t>
            </a:r>
            <a:endParaRPr lang="ru-RU" dirty="0"/>
          </a:p>
          <a:p>
            <a:pPr algn="ctr"/>
            <a:r>
              <a:rPr lang="ru-RU" b="1" i="1" dirty="0"/>
              <a:t>Н</a:t>
            </a:r>
            <a:r>
              <a:rPr lang="ru-RU" i="1" dirty="0"/>
              <a:t>еспешен путь. Но важен для страны.</a:t>
            </a:r>
            <a:endParaRPr lang="ru-RU" dirty="0"/>
          </a:p>
          <a:p>
            <a:pPr algn="ctr"/>
            <a:r>
              <a:rPr lang="ru-RU" b="1" i="1" dirty="0"/>
              <a:t>С</a:t>
            </a:r>
            <a:r>
              <a:rPr lang="ru-RU" i="1" dirty="0"/>
              <a:t>егодня время двигаться к вершинам.</a:t>
            </a:r>
            <a:endParaRPr lang="ru-RU" dirty="0"/>
          </a:p>
          <a:p>
            <a:pPr algn="ctr"/>
            <a:r>
              <a:rPr lang="ru-RU" b="1" i="1" dirty="0"/>
              <a:t>К</a:t>
            </a:r>
            <a:r>
              <a:rPr lang="ru-RU" i="1" dirty="0"/>
              <a:t>огда все тропы соединены –</a:t>
            </a:r>
            <a:endParaRPr lang="ru-RU" dirty="0"/>
          </a:p>
          <a:p>
            <a:pPr algn="ctr"/>
            <a:r>
              <a:rPr lang="ru-RU" b="1" i="1" dirty="0"/>
              <a:t>О</a:t>
            </a:r>
            <a:r>
              <a:rPr lang="ru-RU" i="1" dirty="0"/>
              <a:t>течества дороги нерушимы.</a:t>
            </a:r>
            <a:endParaRPr lang="ru-RU" dirty="0"/>
          </a:p>
          <a:p>
            <a:pPr algn="ctr"/>
            <a:r>
              <a:rPr lang="ru-RU" b="1" i="1" dirty="0"/>
              <a:t>Г</a:t>
            </a:r>
            <a:r>
              <a:rPr lang="ru-RU" i="1" dirty="0"/>
              <a:t>ордись, аллея: очень скоро тут</a:t>
            </a:r>
            <a:endParaRPr lang="ru-RU" dirty="0"/>
          </a:p>
          <a:p>
            <a:pPr algn="ctr"/>
            <a:r>
              <a:rPr lang="ru-RU" b="1" i="1" dirty="0"/>
              <a:t>О</a:t>
            </a:r>
            <a:r>
              <a:rPr lang="ru-RU" i="1" dirty="0"/>
              <a:t>тличники в большую жизнь пойдут.</a:t>
            </a:r>
            <a:endParaRPr lang="ru-RU" dirty="0"/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7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33047" cy="685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2797242" cy="33123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0996" y="3903439"/>
            <a:ext cx="42875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(1823-1871)</a:t>
            </a:r>
          </a:p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«Первый российский народный педагог»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92261" y="220486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«Ушинский – это наш действительно народный педагог, точно так же как Ломоносов – наш народный ученый, Суворов – наш народный полководец, Пушкин – наш народный поэт, </a:t>
            </a:r>
            <a:endParaRPr lang="ru-RU" i="1" dirty="0" smtClean="0"/>
          </a:p>
          <a:p>
            <a:pPr algn="ctr"/>
            <a:r>
              <a:rPr lang="ru-RU" i="1" dirty="0" smtClean="0"/>
              <a:t>Глинка </a:t>
            </a:r>
            <a:r>
              <a:rPr lang="ru-RU" i="1" dirty="0"/>
              <a:t>– наш народный композитор», – </a:t>
            </a:r>
            <a:endParaRPr lang="ru-RU" i="1" dirty="0" smtClean="0"/>
          </a:p>
          <a:p>
            <a:pPr algn="ctr"/>
            <a:r>
              <a:rPr lang="ru-RU" i="1" dirty="0" smtClean="0"/>
              <a:t>Л</a:t>
            </a:r>
            <a:r>
              <a:rPr lang="ru-RU" i="1" dirty="0"/>
              <a:t>. Н. </a:t>
            </a:r>
            <a:r>
              <a:rPr lang="ru-RU" i="1" dirty="0" err="1"/>
              <a:t>Модзалевский</a:t>
            </a:r>
            <a:r>
              <a:rPr lang="ru-RU" i="1" dirty="0"/>
              <a:t>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21" y="6155"/>
            <a:ext cx="89537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 Ушинский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1823 году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Туле, происходил из обедневшего дворянского рода. Его детство прошло в Черниговской губернии, до гимназии приходилось добираться пешком, путь был неблизкий — четыре версты. Пока шел, любовался красотами русской природы. Впоследствии Ушинский замечал: «Несколько часов среди полей и лесов стоят больше, чем недели за партой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1844 году он окончил юридический факультет Московского университета, ему довелось побывать и чиновником, и журналистом, и преподавателем в различных учебных заведениях. Но все же он решил заниматься педагогикой, считая, что это и его призвание, и величайшее дело в истории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" y="3067708"/>
            <a:ext cx="5497383" cy="37902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5773" y="6495829"/>
            <a:ext cx="191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гимназии</a:t>
            </a:r>
          </a:p>
        </p:txBody>
      </p:sp>
    </p:spTree>
    <p:extLst>
      <p:ext uri="{BB962C8B-B14F-4D97-AF65-F5344CB8AC3E}">
        <p14:creationId xmlns:p14="http://schemas.microsoft.com/office/powerpoint/2010/main" val="26605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287016" y="116632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считал, что каждый народ должен иметь свою систему воспитания, которая отражает национальные особенности. Возможность попробовать себя он получил, когда в 1859 году стал инспектором классов в Смольном институте благородных девиц. К тому времени это было очень консервативное и закрытое воспитательное учреждение, отличавшееся едва ли не казарменными порядками. Педагог взял на себя непростой труд по его реформированию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был поражен, насколько плохо 15‑летние воспитанницы Смольного института умеют выражать свои мысли на русском языке. Специально для смолянок Ушинский подготовил и издал хрестоматию для чтения «Детский мир». Она стала первым в России оригинальным, а не переводным, обучающим пособием для развития речи и мышления, из которого вышли все наши современные учебники и хрестоматии по русскому языку и литературе.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3933056"/>
            <a:ext cx="4828647" cy="313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2770"/>
          </a:xfrm>
        </p:spPr>
      </p:pic>
      <p:sp>
        <p:nvSpPr>
          <p:cNvPr id="6" name="Прямоугольник 5"/>
          <p:cNvSpPr/>
          <p:nvPr/>
        </p:nvSpPr>
        <p:spPr>
          <a:xfrm>
            <a:off x="488259" y="260648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Д. Ушинский произвел перемены в учебном строе Смольного института согласно своему проекту: уменьшил срок пребывания воспитанниц в этом закрытом заведении с девяти до семи лет, уравнял учебные курсы «благородного» и «мещанского» отделений, осовременил содержание образования, а также методику обучения, «потеснил» иностранные языки в пользу родного, расширил преподавание естествознания и физики, ставших самостоятельными учебными предметами, а не материалом для упражнений при изучении иностранных языков.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 классов вводился двухлетний педагогический класс. Воспитанницы наконец-то получили право посещать родителей или родственников в праздничные дни и каникулы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все поддерживали его взгляды, и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вынужден уволиться из Смольного института.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Совете института и в Ведомстве нашлись влиятельные сановники, благожелательно относившиеся к Ушинскому. Они перевели его в члены Учебного комитета Ведомства императрицы Марии и отправили в заграничную командировку для изучения постановки женского образования в странах Западной Европы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2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73207" y="620688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479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книги Ушинского – своеобразные энциклопедии. В них содержатся материалы по основам естествознания, географии, биологии, логики и истории. </a:t>
            </a:r>
          </a:p>
          <a:p>
            <a:pPr algn="just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труды ученого и писателя – «Человек как предмет воспитания», «Детский мир и хрестоматия», «Родное слово», методические пособия для учителей.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7" y="2276872"/>
            <a:ext cx="3578604" cy="43700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2281559"/>
            <a:ext cx="4176463" cy="43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1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77968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творческом наследии писателя – замечательные рассказы и сказки для малышей. Познавательные рассказы знакомят с животными («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Бишка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«Васька», «Гадюка»), с растениями («История одной яблоньки», «Как рубашка в поле выросла»), с временами года «Четыре желания», «Проказы старухи-зимы»).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Ушинский занимался переложением былин, народных сказок, пословиц, загадок. Его книги выдержали огромное количество изданий, стали классикой детской литературы.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78"/>
            <a:ext cx="3473353" cy="48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40000"/>
              <a:lumOff val="60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1100936"/>
            <a:ext cx="9144000" cy="57570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216" y="116632"/>
            <a:ext cx="9015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русскому педагогу и писателю К. Д. Ушинскому. Установлен в 1961 году в Санкт-Петербурге на набережной реки Мойки перед главным зданием Российского государственного педагогического университета имени А. И. Герцена.</a:t>
            </a:r>
          </a:p>
        </p:txBody>
      </p:sp>
    </p:spTree>
    <p:extLst>
      <p:ext uri="{BB962C8B-B14F-4D97-AF65-F5344CB8AC3E}">
        <p14:creationId xmlns:p14="http://schemas.microsoft.com/office/powerpoint/2010/main" val="38178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75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1305341"/>
            <a:ext cx="40624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великого педагога и писателя в Санкт-Петербурге названа улица.  Проходит она от проспекта Луначарского до Суздальского проспекта. 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2010 года, ко дню учителя, на пересечении с Учительской улицей был установлен памятник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учителю.</a:t>
            </a:r>
          </a:p>
          <a:p>
            <a:pPr algn="just"/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постаменте памятника выгравировано изречение К.Д. Ушинского: «Дело учителя - скромное по наружности - одно из величайших дел истории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</TotalTime>
  <Words>794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10</cp:revision>
  <dcterms:created xsi:type="dcterms:W3CDTF">2024-02-20T10:59:45Z</dcterms:created>
  <dcterms:modified xsi:type="dcterms:W3CDTF">2024-02-20T12:26:05Z</dcterms:modified>
</cp:coreProperties>
</file>