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2" r:id="rId4"/>
    <p:sldId id="265" r:id="rId5"/>
    <p:sldId id="267" r:id="rId6"/>
    <p:sldId id="266" r:id="rId7"/>
    <p:sldId id="269" r:id="rId8"/>
    <p:sldId id="268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2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821FF8-BF2D-A57E-FE34-CD98B783C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0FBD004-C512-BFF1-B207-906259388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49A90E-9F57-F83C-D198-B0E63D30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DE0B-871B-440A-817F-A6E672AC03F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B788A0-106D-6C20-6987-2DB31C93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6B8C67-5180-2E3F-677C-AF6D98D6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7716-762B-4957-87BB-0B2806410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0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8497F-5F27-5144-C37E-D0A82A68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25A9B86-0173-9E5B-E326-0ECBB72D4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79F54B-FA22-3384-45EE-2B9AF7E2F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DE0B-871B-440A-817F-A6E672AC03F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447A91-2B87-BCC5-BF0B-22074D37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19D05B-672A-D802-749B-EEACAE1A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7716-762B-4957-87BB-0B2806410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4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F0BE705-7B01-17A5-7756-9BA8E9D9A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4DBC5D5-31DE-976A-4C4A-806B3A718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42217F-4E94-14CC-3E12-DBE24795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DE0B-871B-440A-817F-A6E672AC03F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DD4A5B-424E-664F-F504-C650F070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1745F2-47C7-1049-1805-D5FEE259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7716-762B-4957-87BB-0B2806410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0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ECEF8E-58AF-32A9-DD76-91FE490E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BE7CFA-23AC-4486-9E99-279B3138B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B12975-CEED-AAC6-AAFA-A0DE5CCE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DE0B-871B-440A-817F-A6E672AC03F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45895F-808B-0574-82E1-2271B982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E4A4F9-D426-2F6C-D861-8DF90CDD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7716-762B-4957-87BB-0B2806410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1B17E7-AFEE-3708-A854-628F6ECE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D9FE95-EE36-C809-B3E2-15D853DF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D3A626-C4E7-161E-21BD-D5DCF58F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DE0B-871B-440A-817F-A6E672AC03F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3FDA1E-8AD9-E31F-2523-921B5D92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6FF91D-51AA-C989-DAF1-C9491E70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7716-762B-4957-87BB-0B2806410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0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C784A3-7282-286D-9C3E-D990E84F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8F309A-2710-AC7B-47F6-8902D9B09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7F913A9-5053-91BB-B3B5-9E5438E72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11F0A9-790E-0ED6-578D-A7D0CBA6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DE0B-871B-440A-817F-A6E672AC03F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C7180E-EBD4-DF4E-9BB3-F3EC3010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CB1B9B-4AAA-B726-E9FA-09695B79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7716-762B-4957-87BB-0B2806410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4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B3E54E-C9FB-D8BE-535E-22E6E5FA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FB4119-7EDA-1B04-C5E1-413890B2A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82F4FCD-2176-46EF-D5D6-1165F63F1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E24264-A47D-E083-3F3F-AB1A898EB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4C88FDA-E5D4-9CA2-7BF0-4AA317B8A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7BF6D4D-2E2A-71E3-F16E-7D7CB240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DE0B-871B-440A-817F-A6E672AC03F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D081C40-BD6E-499B-24E7-B097BF38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90595F4-AE54-9DFE-6575-3DB9B7C4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7716-762B-4957-87BB-0B2806410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799327-A3AC-395A-41F0-67272457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7035A1F-99E8-433D-8D99-5EFE6B6B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DE0B-871B-440A-817F-A6E672AC03F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C28952A-B4CC-8FEF-9EC5-55206AA3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1C15B37-F321-1C78-1EC3-80557855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7716-762B-4957-87BB-0B2806410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12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4BAEA9-E0BB-9696-9C39-B9D915C5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DE0B-871B-440A-817F-A6E672AC03F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562B02-2590-CBEC-E52D-9F5D5DAB6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37BFCEA-C81F-17DE-8F76-7C361B78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7716-762B-4957-87BB-0B2806410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4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7FF351-AF3C-7617-3B4C-479D662F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6EB37B-6F1C-9C9A-448F-7E2CF1229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DA10E0-283C-C189-01E6-9F21A54F5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B01275-CEE7-3578-F8D4-9F53FEAE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DE0B-871B-440A-817F-A6E672AC03F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63C061-12C3-F2D7-9069-E94DA168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D3B36E-6E08-1E0D-B97A-712DB5E1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7716-762B-4957-87BB-0B2806410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19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881405-BBAF-C7E1-49A6-038534623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10B0BA0-CA45-9EED-08DA-ED55757AB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D8F169-532F-4F55-3517-9C3707470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30E8717-8F20-AAB4-0F63-596A343A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DE0B-871B-440A-817F-A6E672AC03F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04B0299-AD8C-BA3D-59A1-2190A962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50B107-BA7C-ADEB-9792-9F57FC6A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7716-762B-4957-87BB-0B2806410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0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1A0F44-1240-0766-3D9F-DB7DF66A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CB99BB-0C0D-47FA-1DD7-4467748A7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C4AD9D-F82C-4473-4950-B70E5D74C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6DE0B-871B-440A-817F-A6E672AC03FB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23EBB4-20C4-2ACC-ACC1-392D41964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A0B521-F009-D0B8-0D77-DE57F14F2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7716-762B-4957-87BB-0B2806410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4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s://ecoportal.info/parnokopytnye-zhivotnye/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F48E649-CE14-7C42-A1A0-8804224AF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6C1B75C-B82F-A740-BA43-33C3BEC80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E260BC-B91B-9C97-4C59-109B3A224339}"/>
              </a:ext>
            </a:extLst>
          </p:cNvPr>
          <p:cNvSpPr txBox="1"/>
          <p:nvPr/>
        </p:nvSpPr>
        <p:spPr>
          <a:xfrm>
            <a:off x="444617" y="1442716"/>
            <a:ext cx="11148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XO Thames" panose="02020603050405020304" pitchFamily="18" charset="-52"/>
              </a:rPr>
              <a:t>«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XO Thames" panose="02020603050405020304" pitchFamily="18" charset="-52"/>
              </a:rPr>
              <a:t>Ознакомление дошкольников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XO Thames" panose="02020603050405020304" pitchFamily="18" charset="-52"/>
            </a:endParaRP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XO Thames" panose="02020603050405020304" pitchFamily="18" charset="-52"/>
              </a:rPr>
              <a:t>5-6 лет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XO Thames" panose="02020603050405020304" pitchFamily="18" charset="-52"/>
            </a:endParaRP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XO Thames" panose="02020603050405020304" pitchFamily="18" charset="-52"/>
              </a:rPr>
              <a:t>с природными зонами: степи»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38C997-F940-38D5-36C5-12D20F0F955A}"/>
              </a:ext>
            </a:extLst>
          </p:cNvPr>
          <p:cNvSpPr txBox="1"/>
          <p:nvPr/>
        </p:nvSpPr>
        <p:spPr>
          <a:xfrm>
            <a:off x="9133515" y="4558983"/>
            <a:ext cx="29738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XO Thames" panose="02020603050405020304" pitchFamily="18" charset="-52"/>
              </a:rPr>
              <a:t>Выполнила:</a:t>
            </a: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XO Thames" panose="02020603050405020304" pitchFamily="18" charset="-52"/>
              </a:rPr>
              <a:t>Воспитатель ГБДОУ №3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XO Thames" panose="02020603050405020304" pitchFamily="18" charset="-52"/>
              </a:rPr>
              <a:t>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XO Thames" panose="02020603050405020304" pitchFamily="18" charset="-52"/>
            </a:endParaRP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XO Thames" panose="02020603050405020304" pitchFamily="18" charset="-52"/>
              </a:rPr>
              <a:t>Василеостровского района</a:t>
            </a: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XO Thames" panose="02020603050405020304" pitchFamily="18" charset="-52"/>
              </a:rPr>
              <a:t>Коваленко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XO Thames" panose="02020603050405020304" pitchFamily="18" charset="-52"/>
              </a:rPr>
              <a:t>М.В</a:t>
            </a:r>
          </a:p>
          <a:p>
            <a:pPr algn="l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XO Thames" panose="02020603050405020304" pitchFamily="18" charset="-52"/>
              </a:rPr>
              <a:t>Иванюгина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XO Thames" panose="02020603050405020304" pitchFamily="18" charset="-52"/>
              </a:rPr>
              <a:t> Н.Р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XO Thames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5910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3293830-7635-86FC-4E14-29CAB22DC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" y="0"/>
            <a:ext cx="12169698" cy="68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75DC39-34B0-376A-6AEE-E1B953550EB4}"/>
              </a:ext>
            </a:extLst>
          </p:cNvPr>
          <p:cNvSpPr txBox="1"/>
          <p:nvPr/>
        </p:nvSpPr>
        <p:spPr>
          <a:xfrm>
            <a:off x="109057" y="-125835"/>
            <a:ext cx="12082943" cy="1354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ru-RU" sz="4000" b="1" kern="1200" dirty="0">
                <a:solidFill>
                  <a:srgbClr val="0070C0"/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</a:rPr>
              <a:t>Викторина </a:t>
            </a:r>
            <a:endParaRPr lang="ru-RU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</a:pPr>
            <a:r>
              <a:rPr lang="ru-RU" sz="4000" b="1" kern="1200" dirty="0">
                <a:solidFill>
                  <a:srgbClr val="0070C0"/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</a:rPr>
              <a:t>«Путешествие в степи России»</a:t>
            </a:r>
            <a:endParaRPr lang="ru-RU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89FE614-B022-9E40-D427-9034E3F3192E}"/>
              </a:ext>
            </a:extLst>
          </p:cNvPr>
          <p:cNvSpPr/>
          <p:nvPr/>
        </p:nvSpPr>
        <p:spPr>
          <a:xfrm>
            <a:off x="234891" y="1283515"/>
            <a:ext cx="3431100" cy="254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XO Thames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1. Как называются степные почвы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XO Thames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O Thames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Чернозем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XO Thames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Глина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XO Thames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Песок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XO Thames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Известняк</a:t>
            </a: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5E1631F3-3EB9-5100-176B-5AA31885FA66}"/>
              </a:ext>
            </a:extLst>
          </p:cNvPr>
          <p:cNvSpPr/>
          <p:nvPr/>
        </p:nvSpPr>
        <p:spPr>
          <a:xfrm>
            <a:off x="4454555" y="1325461"/>
            <a:ext cx="3103926" cy="23321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.Какое растение самое распространенное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b="1" u="sng" dirty="0">
              <a:solidFill>
                <a:schemeClr val="accent5">
                  <a:lumMod val="75000"/>
                </a:schemeClr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Полынь</a:t>
            </a:r>
            <a:endParaRPr lang="ru-RU" sz="1600" dirty="0">
              <a:solidFill>
                <a:schemeClr val="accent5">
                  <a:lumMod val="75000"/>
                </a:schemeClr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rgbClr val="FF0000"/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Ковыль</a:t>
            </a:r>
            <a:endParaRPr lang="ru-RU" sz="1600" b="1" dirty="0">
              <a:solidFill>
                <a:srgbClr val="FF0000"/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Кактусы</a:t>
            </a:r>
            <a:endParaRPr lang="ru-RU" sz="1600" dirty="0">
              <a:solidFill>
                <a:schemeClr val="accent5">
                  <a:lumMod val="75000"/>
                </a:schemeClr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Тюльпаны</a:t>
            </a:r>
            <a:endParaRPr lang="ru-RU" sz="1600" dirty="0">
              <a:solidFill>
                <a:schemeClr val="accent5">
                  <a:lumMod val="75000"/>
                </a:schemeClr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EA6BBF2-2C95-7179-8146-63870E776986}"/>
              </a:ext>
            </a:extLst>
          </p:cNvPr>
          <p:cNvSpPr/>
          <p:nvPr/>
        </p:nvSpPr>
        <p:spPr>
          <a:xfrm>
            <a:off x="8581936" y="1258348"/>
            <a:ext cx="3380764" cy="24495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XO Thames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3. Какое копытное животное характерно для степей России?</a:t>
            </a:r>
            <a:endParaRPr kumimoji="0" lang="ru-RU" sz="16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Благородный олень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Лось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Сайгак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Бизон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A0F7F16-B640-4045-050D-12768A825E0D}"/>
              </a:ext>
            </a:extLst>
          </p:cNvPr>
          <p:cNvSpPr/>
          <p:nvPr/>
        </p:nvSpPr>
        <p:spPr>
          <a:xfrm>
            <a:off x="687898" y="4026718"/>
            <a:ext cx="3355596" cy="2365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375"/>
              </a:spcAft>
            </a:pPr>
            <a:r>
              <a:rPr lang="ru-RU" sz="1800" b="1" dirty="0">
                <a:solidFill>
                  <a:srgbClr val="323749"/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u="sng" dirty="0">
                <a:solidFill>
                  <a:srgbClr val="0070C0"/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4.Кто такой манул?</a:t>
            </a:r>
            <a:endParaRPr lang="ru-RU" sz="1600" u="sng" dirty="0">
              <a:solidFill>
                <a:srgbClr val="0070C0"/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rgbClr val="FF0000"/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Степной </a:t>
            </a:r>
            <a:r>
              <a:rPr lang="ru-RU" sz="1600" b="1" dirty="0">
                <a:solidFill>
                  <a:srgbClr val="FF0000"/>
                </a:solidFill>
                <a:latin typeface="XO Thames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кот</a:t>
            </a:r>
            <a:endParaRPr lang="ru-RU" sz="1600" b="1" dirty="0">
              <a:solidFill>
                <a:srgbClr val="FF0000"/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Дикий волк</a:t>
            </a:r>
            <a:endParaRPr lang="ru-RU" sz="1600" dirty="0">
              <a:solidFill>
                <a:srgbClr val="0070C0"/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Грызун</a:t>
            </a:r>
            <a:endParaRPr lang="ru-RU" sz="1600" dirty="0">
              <a:solidFill>
                <a:srgbClr val="0070C0"/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Степная лиса</a:t>
            </a:r>
            <a:endParaRPr lang="ru-RU" sz="1600" dirty="0">
              <a:solidFill>
                <a:srgbClr val="0070C0"/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75"/>
              </a:spcAft>
            </a:pPr>
            <a:r>
              <a:rPr lang="ru-RU" sz="1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XO Thames" panose="020206030504050203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>
              <a:latin typeface="XO Thames" panose="02020603050405020304" pitchFamily="18" charset="-52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1BDA3D4B-BD76-A911-784D-153F6962D6BF}"/>
              </a:ext>
            </a:extLst>
          </p:cNvPr>
          <p:cNvSpPr/>
          <p:nvPr/>
        </p:nvSpPr>
        <p:spPr>
          <a:xfrm>
            <a:off x="4286775" y="4290968"/>
            <a:ext cx="3363984" cy="24244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375"/>
              </a:spcAft>
            </a:pPr>
            <a:r>
              <a:rPr lang="ru-RU" sz="1600" b="1" u="sng" dirty="0">
                <a:solidFill>
                  <a:srgbClr val="0070C0"/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5.Какая птица обитает в степях России?</a:t>
            </a:r>
            <a:endParaRPr lang="ru-RU" sz="1600" b="1" u="sng" dirty="0">
              <a:solidFill>
                <a:srgbClr val="0070C0"/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Ворон</a:t>
            </a:r>
            <a:endParaRPr lang="ru-RU" sz="1600" dirty="0">
              <a:solidFill>
                <a:srgbClr val="0070C0"/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rgbClr val="FF0000"/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Степной орел</a:t>
            </a:r>
            <a:endParaRPr lang="ru-RU" sz="1600" b="1" dirty="0">
              <a:solidFill>
                <a:srgbClr val="FF0000"/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Дрофа</a:t>
            </a:r>
            <a:endParaRPr lang="ru-RU" sz="1600" dirty="0">
              <a:solidFill>
                <a:srgbClr val="0070C0"/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Воробей</a:t>
            </a:r>
            <a:endParaRPr lang="ru-RU" sz="1600" dirty="0">
              <a:solidFill>
                <a:srgbClr val="0070C0"/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5338289-82D3-DDD8-94F3-F9C92CA22DFC}"/>
              </a:ext>
            </a:extLst>
          </p:cNvPr>
          <p:cNvSpPr/>
          <p:nvPr/>
        </p:nvSpPr>
        <p:spPr>
          <a:xfrm>
            <a:off x="7835317" y="3892492"/>
            <a:ext cx="3389153" cy="2390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u="sng" dirty="0">
                <a:solidFill>
                  <a:srgbClr val="0070C0"/>
                </a:solidFill>
                <a:latin typeface="XO Thames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600" b="1" u="sng" dirty="0">
                <a:solidFill>
                  <a:srgbClr val="0070C0"/>
                </a:solidFill>
                <a:effectLst/>
                <a:latin typeface="XO Thames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 Как называются горячие сухие ветра в степи?</a:t>
            </a:r>
            <a:endParaRPr lang="ru-RU" sz="1600" dirty="0">
              <a:solidFill>
                <a:srgbClr val="0070C0"/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70C0"/>
                </a:solidFill>
                <a:effectLst/>
                <a:latin typeface="XO Thames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Ураган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70C0"/>
                </a:solidFill>
                <a:effectLst/>
                <a:latin typeface="XO Thames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Горячий воздух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FF0000"/>
                </a:solidFill>
                <a:effectLst/>
                <a:latin typeface="XO Thames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Суховей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70C0"/>
                </a:solidFill>
                <a:effectLst/>
                <a:latin typeface="XO Thames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Вьюга</a:t>
            </a:r>
          </a:p>
        </p:txBody>
      </p:sp>
    </p:spTree>
    <p:extLst>
      <p:ext uri="{BB962C8B-B14F-4D97-AF65-F5344CB8AC3E}">
        <p14:creationId xmlns:p14="http://schemas.microsoft.com/office/powerpoint/2010/main" val="361617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EB4750C6-C97C-E025-E886-98FE689B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8962D8-E2F8-E9A3-0C44-8608B725BA5F}"/>
              </a:ext>
            </a:extLst>
          </p:cNvPr>
          <p:cNvSpPr txBox="1"/>
          <p:nvPr/>
        </p:nvSpPr>
        <p:spPr>
          <a:xfrm>
            <a:off x="1096860" y="2019047"/>
            <a:ext cx="9716549" cy="92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002060"/>
                </a:solidFill>
                <a:effectLst/>
                <a:latin typeface="XO Thames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2579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D45F7B9-7574-8B4C-9715-4AEBC898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Степь - описание, расположение, особенности, фото и видео">
            <a:extLst>
              <a:ext uri="{FF2B5EF4-FFF2-40B4-BE49-F238E27FC236}">
                <a16:creationId xmlns:a16="http://schemas.microsoft.com/office/drawing/2014/main" xmlns="" id="{97FCB32E-903E-6A46-30AC-1DAE53DC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4" y="338832"/>
            <a:ext cx="5264953" cy="3314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4CA7B6-628A-DC41-11C9-A2CC9E8019D5}"/>
              </a:ext>
            </a:extLst>
          </p:cNvPr>
          <p:cNvSpPr txBox="1"/>
          <p:nvPr/>
        </p:nvSpPr>
        <p:spPr>
          <a:xfrm>
            <a:off x="369116" y="3791310"/>
            <a:ext cx="113167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chemeClr val="accent5">
                    <a:lumMod val="50000"/>
                  </a:schemeClr>
                </a:solidFill>
                <a:effectLst/>
                <a:latin typeface="XO Thames" panose="02020603050405020304" pitchFamily="18" charset="-52"/>
              </a:rPr>
              <a:t>Степь – удивительная природная зона, где почти нет деревьев, зато имеется огромное разнообразие трав и низкорастущих кустарников. В период цветения здесь действительно очень живописно, но чем же еще примечательны такие места? 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XO Thames" panose="02020603050405020304" pitchFamily="18" charset="-52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868AAED0-5D3F-A629-7FBB-04D6164B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29" y="318782"/>
            <a:ext cx="5511566" cy="3355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5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0622B28-794A-76E2-F27E-1774D7FE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90" y="0"/>
            <a:ext cx="12275890" cy="685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тепь - Описание, особенности, виды, расположение, почвы, климат, флора, фауна, фото и видео">
            <a:extLst>
              <a:ext uri="{FF2B5EF4-FFF2-40B4-BE49-F238E27FC236}">
                <a16:creationId xmlns:a16="http://schemas.microsoft.com/office/drawing/2014/main" xmlns="" id="{56FCFC32-EE7E-099F-75E8-ACAF22D06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" y="134224"/>
            <a:ext cx="3747205" cy="2138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Степь - Описание, особенности, виды, расположение, почвы, климат, флора, фауна, фото и видео">
            <a:extLst>
              <a:ext uri="{FF2B5EF4-FFF2-40B4-BE49-F238E27FC236}">
                <a16:creationId xmlns:a16="http://schemas.microsoft.com/office/drawing/2014/main" xmlns="" id="{30C6C34E-73FE-5392-4E6C-BF8529FCB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06" y="1518407"/>
            <a:ext cx="3783902" cy="2367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8" name="Picture 6" descr="Степь - Описание, особенности, виды, расположение, почвы, климат, флора, фауна, фото и видео">
            <a:extLst>
              <a:ext uri="{FF2B5EF4-FFF2-40B4-BE49-F238E27FC236}">
                <a16:creationId xmlns:a16="http://schemas.microsoft.com/office/drawing/2014/main" xmlns="" id="{1D823361-1BD3-0BA4-67FB-BE6431455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85" y="104164"/>
            <a:ext cx="3717502" cy="2278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0" name="Picture 8" descr="Степь - Описание, особенности, виды, расположение, почвы, климат, флора, фауна, фото и видео">
            <a:extLst>
              <a:ext uri="{FF2B5EF4-FFF2-40B4-BE49-F238E27FC236}">
                <a16:creationId xmlns:a16="http://schemas.microsoft.com/office/drawing/2014/main" xmlns="" id="{ACCFFADB-C57C-E568-4F74-D22939AB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" y="3278872"/>
            <a:ext cx="3674157" cy="2257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2" name="Picture 10" descr="Степь - Описание, особенности, виды, расположение, почвы, климат, флора, фауна, фото и видео">
            <a:extLst>
              <a:ext uri="{FF2B5EF4-FFF2-40B4-BE49-F238E27FC236}">
                <a16:creationId xmlns:a16="http://schemas.microsoft.com/office/drawing/2014/main" xmlns="" id="{FFE74AD6-E3BD-DA37-001C-AC52B2A8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85" y="3037556"/>
            <a:ext cx="3794704" cy="2289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EAE4ED-B58A-9232-267A-F775C1AE8D48}"/>
              </a:ext>
            </a:extLst>
          </p:cNvPr>
          <p:cNvSpPr txBox="1"/>
          <p:nvPr/>
        </p:nvSpPr>
        <p:spPr>
          <a:xfrm>
            <a:off x="3949117" y="0"/>
            <a:ext cx="38106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i="0" dirty="0">
                <a:solidFill>
                  <a:schemeClr val="accent5">
                    <a:lumMod val="50000"/>
                  </a:schemeClr>
                </a:solidFill>
                <a:effectLst/>
                <a:latin typeface="XO Thames" panose="02020603050405020304" pitchFamily="18" charset="-52"/>
              </a:rPr>
              <a:t>Виды степей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XO Thames" panose="02020603050405020304" pitchFamily="18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EF0455-4E46-7CFC-291B-D94DA5FA8982}"/>
              </a:ext>
            </a:extLst>
          </p:cNvPr>
          <p:cNvSpPr txBox="1"/>
          <p:nvPr/>
        </p:nvSpPr>
        <p:spPr>
          <a:xfrm>
            <a:off x="2632046" y="176060"/>
            <a:ext cx="1386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XO Thames" panose="02020603050405020304" pitchFamily="18" charset="-52"/>
              </a:rPr>
              <a:t>Горные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XO Thames" panose="02020603050405020304" pitchFamily="18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32342C-41BA-2945-144E-A541CCA65726}"/>
              </a:ext>
            </a:extLst>
          </p:cNvPr>
          <p:cNvSpPr txBox="1"/>
          <p:nvPr/>
        </p:nvSpPr>
        <p:spPr>
          <a:xfrm>
            <a:off x="6608428" y="1551854"/>
            <a:ext cx="1252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XO Thames" panose="02020603050405020304" pitchFamily="18" charset="-52"/>
              </a:rPr>
              <a:t>Луговые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XO Thames" panose="02020603050405020304" pitchFamily="18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32A982-F0C5-A1D9-DABC-6518AFB91708}"/>
              </a:ext>
            </a:extLst>
          </p:cNvPr>
          <p:cNvSpPr txBox="1"/>
          <p:nvPr/>
        </p:nvSpPr>
        <p:spPr>
          <a:xfrm>
            <a:off x="8382699" y="142423"/>
            <a:ext cx="3563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XO Thames" panose="02020603050405020304" pitchFamily="18" charset="-52"/>
              </a:rPr>
              <a:t>Настоящие или ковыльные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XO Thames" panose="02020603050405020304" pitchFamily="18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9A303C-6CFA-94E1-87CA-110063E37BE8}"/>
              </a:ext>
            </a:extLst>
          </p:cNvPr>
          <p:cNvSpPr txBox="1"/>
          <p:nvPr/>
        </p:nvSpPr>
        <p:spPr>
          <a:xfrm>
            <a:off x="2625754" y="3019928"/>
            <a:ext cx="1319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XO Thames" panose="02020603050405020304" pitchFamily="18" charset="-52"/>
              </a:rPr>
              <a:t>Сазовые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XO Thames" panose="02020603050405020304" pitchFamily="18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A3B8CB-A881-382F-6FB2-CD05758804C1}"/>
              </a:ext>
            </a:extLst>
          </p:cNvPr>
          <p:cNvSpPr txBox="1"/>
          <p:nvPr/>
        </p:nvSpPr>
        <p:spPr>
          <a:xfrm>
            <a:off x="10268824" y="3162541"/>
            <a:ext cx="1864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XO Thames" panose="02020603050405020304" pitchFamily="18" charset="-52"/>
              </a:rPr>
              <a:t>Пустынные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XO Thames" panose="02020603050405020304" pitchFamily="18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7184D2B-71FB-D7B0-A151-2DD80C1FCA09}"/>
              </a:ext>
            </a:extLst>
          </p:cNvPr>
          <p:cNvSpPr txBox="1"/>
          <p:nvPr/>
        </p:nvSpPr>
        <p:spPr>
          <a:xfrm>
            <a:off x="-302004" y="2289923"/>
            <a:ext cx="45573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effectLst/>
                <a:latin typeface="XO Thames" panose="02020603050405020304" pitchFamily="18" charset="-52"/>
              </a:rPr>
              <a:t>Для них характерна пышная растительность, </a:t>
            </a:r>
            <a:endParaRPr lang="en-US" sz="1400" b="1" i="0" dirty="0">
              <a:effectLst/>
              <a:latin typeface="XO Thames" panose="02020603050405020304" pitchFamily="18" charset="-52"/>
            </a:endParaRPr>
          </a:p>
          <a:p>
            <a:pPr algn="ctr"/>
            <a:r>
              <a:rPr lang="ru-RU" sz="1400" b="1" i="0" dirty="0">
                <a:effectLst/>
                <a:latin typeface="XO Thames" panose="02020603050405020304" pitchFamily="18" charset="-52"/>
              </a:rPr>
              <a:t>степи Кавказа и Крыма – яркий пример </a:t>
            </a:r>
            <a:endParaRPr lang="en-US" sz="1400" b="1" i="0" dirty="0">
              <a:effectLst/>
              <a:latin typeface="XO Thames" panose="02020603050405020304" pitchFamily="18" charset="-52"/>
            </a:endParaRPr>
          </a:p>
          <a:p>
            <a:pPr algn="ctr"/>
            <a:r>
              <a:rPr lang="ru-RU" sz="1400" b="1" i="0" dirty="0">
                <a:effectLst/>
                <a:latin typeface="XO Thames" panose="02020603050405020304" pitchFamily="18" charset="-52"/>
              </a:rPr>
              <a:t>этого типа. </a:t>
            </a:r>
            <a:endParaRPr lang="ru-RU" sz="1400" b="1" dirty="0">
              <a:latin typeface="XO Thames" panose="02020603050405020304" pitchFamily="18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7DD3500-05F1-1DF1-F69E-2FA129CB7D9B}"/>
              </a:ext>
            </a:extLst>
          </p:cNvPr>
          <p:cNvSpPr txBox="1"/>
          <p:nvPr/>
        </p:nvSpPr>
        <p:spPr>
          <a:xfrm>
            <a:off x="4242735" y="3904562"/>
            <a:ext cx="34583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effectLst/>
                <a:latin typeface="XO Thames" panose="02020603050405020304" pitchFamily="18" charset="-52"/>
              </a:rPr>
              <a:t>В таких местах можно встретить самое большое разнообразие растительного мира. Эти зоны расположены на границе с лесами, их почва более плодородна. Степи Западной Сибири относятся к этому типу. </a:t>
            </a:r>
            <a:endParaRPr lang="ru-RU" sz="1400" b="1" dirty="0">
              <a:latin typeface="XO Thames" panose="02020603050405020304" pitchFamily="18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D132408-C961-398D-17C8-E37509A7DD1B}"/>
              </a:ext>
            </a:extLst>
          </p:cNvPr>
          <p:cNvSpPr txBox="1"/>
          <p:nvPr/>
        </p:nvSpPr>
        <p:spPr>
          <a:xfrm>
            <a:off x="7919206" y="2368760"/>
            <a:ext cx="3674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solidFill>
                  <a:srgbClr val="111111"/>
                </a:solidFill>
                <a:effectLst/>
                <a:latin typeface="XO Thames" panose="02020603050405020304" pitchFamily="18" charset="-52"/>
              </a:rPr>
              <a:t>Преобладают злаковые растения, </a:t>
            </a:r>
            <a:endParaRPr lang="en-US" sz="1400" b="1" i="0" dirty="0">
              <a:solidFill>
                <a:srgbClr val="111111"/>
              </a:solidFill>
              <a:effectLst/>
              <a:latin typeface="XO Thames" panose="02020603050405020304" pitchFamily="18" charset="-52"/>
            </a:endParaRPr>
          </a:p>
          <a:p>
            <a:pPr algn="ctr"/>
            <a:r>
              <a:rPr lang="ru-RU" sz="1400" b="1" i="0" dirty="0">
                <a:solidFill>
                  <a:srgbClr val="111111"/>
                </a:solidFill>
                <a:effectLst/>
                <a:latin typeface="XO Thames" panose="02020603050405020304" pitchFamily="18" charset="-52"/>
              </a:rPr>
              <a:t>чаще всего – ковыль. </a:t>
            </a:r>
            <a:endParaRPr lang="ru-RU" sz="1400" b="1" dirty="0">
              <a:latin typeface="XO Thames" panose="02020603050405020304" pitchFamily="18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D2E9C52-969B-26D6-E6CD-C01FDD3FFCF7}"/>
              </a:ext>
            </a:extLst>
          </p:cNvPr>
          <p:cNvSpPr txBox="1"/>
          <p:nvPr/>
        </p:nvSpPr>
        <p:spPr>
          <a:xfrm>
            <a:off x="8086987" y="5397802"/>
            <a:ext cx="420288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solidFill>
                  <a:srgbClr val="111111"/>
                </a:solidFill>
                <a:effectLst/>
                <a:latin typeface="XO Thames" panose="02020603050405020304" pitchFamily="18" charset="-52"/>
              </a:rPr>
              <a:t>Почва здесь не плодородна, встречаются, в основном, неприхотливые растения – полынь, прутняк, перекати-поле. Иногда некогда богатые природные зоны превращаются в такие степи из-за деятельности человека. </a:t>
            </a:r>
            <a:endParaRPr lang="ru-RU" sz="1400" b="1" dirty="0">
              <a:latin typeface="XO Thames" panose="02020603050405020304" pitchFamily="18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AAEEA9-2F5A-2CF6-B9CB-0D7CB9F18A06}"/>
              </a:ext>
            </a:extLst>
          </p:cNvPr>
          <p:cNvSpPr txBox="1"/>
          <p:nvPr/>
        </p:nvSpPr>
        <p:spPr>
          <a:xfrm>
            <a:off x="-159391" y="5531728"/>
            <a:ext cx="42175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solidFill>
                  <a:srgbClr val="111111"/>
                </a:solidFill>
                <a:effectLst/>
                <a:latin typeface="XO Thames" panose="02020603050405020304" pitchFamily="18" charset="-52"/>
              </a:rPr>
              <a:t>Здесь произрастают растения, у которых есть надземные части, приспособленные к длительным засухам, однако им все же нужно получать увлажнение из почвы. Такие степи часто формируются по берегам крупных рек и в низинах. </a:t>
            </a:r>
            <a:endParaRPr lang="ru-RU" sz="1400" b="1" dirty="0">
              <a:latin typeface="XO Thames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8976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18EEFB-26CA-5F20-F7E7-4F56D03D2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80BF547-8499-F8DF-381C-7046BEDA7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3013" cy="68754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440060-42DE-4894-3ED0-ADE46163385C}"/>
              </a:ext>
            </a:extLst>
          </p:cNvPr>
          <p:cNvSpPr txBox="1"/>
          <p:nvPr/>
        </p:nvSpPr>
        <p:spPr>
          <a:xfrm>
            <a:off x="3957508" y="-92550"/>
            <a:ext cx="4901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XO Thames" panose="02020603050405020304" pitchFamily="18" charset="-52"/>
              </a:rPr>
              <a:t>Климат степей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592FFD-46D5-45E8-A8FD-2344F569AE1C}"/>
              </a:ext>
            </a:extLst>
          </p:cNvPr>
          <p:cNvSpPr txBox="1"/>
          <p:nvPr/>
        </p:nvSpPr>
        <p:spPr>
          <a:xfrm>
            <a:off x="511727" y="4064115"/>
            <a:ext cx="4135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>
              <a:latin typeface="XO Thames" panose="02020603050405020304" pitchFamily="18" charset="-52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CF22F715-457C-70BE-4F2E-FE5A0BE26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48" y="786602"/>
            <a:ext cx="3740092" cy="27283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BF3500-4B7C-6378-E711-6F4385B4D48A}"/>
              </a:ext>
            </a:extLst>
          </p:cNvPr>
          <p:cNvSpPr txBox="1"/>
          <p:nvPr/>
        </p:nvSpPr>
        <p:spPr>
          <a:xfrm>
            <a:off x="1031846" y="4378458"/>
            <a:ext cx="51592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effectLst/>
                <a:latin typeface="XO Thames" panose="02020603050405020304" pitchFamily="18" charset="-52"/>
              </a:rPr>
              <a:t>В степной зоне очень теплое, продолжительное, засушливое лето. Часто дуют горячие сухие ветры- суховеи, иногда они переходят в пыльные бури. Дожди здесь редки, обычно они ливневые. Быстро проходит ливень и большая часть воды, не успевая напоить почву. </a:t>
            </a:r>
            <a:endParaRPr lang="ru-RU" b="1" dirty="0">
              <a:latin typeface="XO Thames" panose="02020603050405020304" pitchFamily="18" charset="-52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E27E6DB9-9792-79DC-BA98-3B7A7D46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" y="788566"/>
            <a:ext cx="3784348" cy="27767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4937F4-E5AD-62D6-6475-A183DDAA0C52}"/>
              </a:ext>
            </a:extLst>
          </p:cNvPr>
          <p:cNvSpPr txBox="1"/>
          <p:nvPr/>
        </p:nvSpPr>
        <p:spPr>
          <a:xfrm>
            <a:off x="2296486" y="788456"/>
            <a:ext cx="2107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Пыльная буря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D61D4D-5B08-FAD9-1763-877038F6C5EF}"/>
              </a:ext>
            </a:extLst>
          </p:cNvPr>
          <p:cNvSpPr txBox="1"/>
          <p:nvPr/>
        </p:nvSpPr>
        <p:spPr>
          <a:xfrm>
            <a:off x="5819863" y="1686077"/>
            <a:ext cx="2233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XO Thames" panose="02020603050405020304" pitchFamily="18" charset="-52"/>
              </a:rPr>
              <a:t>Ливень в пустыне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F2BB75-02BC-BFD3-0D5B-40D59A3F038E}"/>
              </a:ext>
            </a:extLst>
          </p:cNvPr>
          <p:cNvSpPr txBox="1"/>
          <p:nvPr/>
        </p:nvSpPr>
        <p:spPr>
          <a:xfrm>
            <a:off x="6568581" y="4340868"/>
            <a:ext cx="54220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effectLst/>
                <a:latin typeface="XO Thames" panose="02020603050405020304" pitchFamily="18" charset="-52"/>
              </a:rPr>
              <a:t>Зима здесь морозная и лютая, с сильными ветрами, которые порой просто сдувают снег с поверхности земли. </a:t>
            </a:r>
            <a:r>
              <a:rPr lang="ru-RU" b="1" dirty="0">
                <a:latin typeface="XO Thames" panose="02020603050405020304" pitchFamily="18" charset="-52"/>
              </a:rPr>
              <a:t>При температуре -50°C почва промерзает на 100 см. Снега выпадает мало, почти никогда не бывает оттепелей. Снежный покров сходит в середине апреля.</a:t>
            </a: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xmlns="" id="{C009692C-316E-72FE-5552-99A71D75ED8B}"/>
              </a:ext>
            </a:extLst>
          </p:cNvPr>
          <p:cNvSpPr/>
          <p:nvPr/>
        </p:nvSpPr>
        <p:spPr>
          <a:xfrm rot="19463593">
            <a:off x="2751589" y="3640822"/>
            <a:ext cx="369115" cy="77178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xmlns="" id="{18760941-A906-2A5B-C37E-8B1B2CA0ED35}"/>
              </a:ext>
            </a:extLst>
          </p:cNvPr>
          <p:cNvSpPr/>
          <p:nvPr/>
        </p:nvSpPr>
        <p:spPr>
          <a:xfrm>
            <a:off x="9900408" y="3692554"/>
            <a:ext cx="369115" cy="77178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xmlns="" id="{4E24891E-86E7-9BBB-F2B6-2243763B95B3}"/>
              </a:ext>
            </a:extLst>
          </p:cNvPr>
          <p:cNvSpPr/>
          <p:nvPr/>
        </p:nvSpPr>
        <p:spPr>
          <a:xfrm rot="2238982">
            <a:off x="4632120" y="3650608"/>
            <a:ext cx="369115" cy="77178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xmlns="" id="{03401069-29D7-D1C5-4662-E770455CF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874" y="763398"/>
            <a:ext cx="4087923" cy="27754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A337491-7499-3B02-7339-3DC80332BF04}"/>
              </a:ext>
            </a:extLst>
          </p:cNvPr>
          <p:cNvSpPr txBox="1"/>
          <p:nvPr/>
        </p:nvSpPr>
        <p:spPr>
          <a:xfrm>
            <a:off x="10552422" y="796845"/>
            <a:ext cx="1639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XO Thames" panose="02020603050405020304" pitchFamily="18" charset="-52"/>
              </a:rPr>
              <a:t>Зима в степи </a:t>
            </a:r>
          </a:p>
        </p:txBody>
      </p:sp>
    </p:spTree>
    <p:extLst>
      <p:ext uri="{BB962C8B-B14F-4D97-AF65-F5344CB8AC3E}">
        <p14:creationId xmlns:p14="http://schemas.microsoft.com/office/powerpoint/2010/main" val="343824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294B68-4087-DC04-6D99-8E3529490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F5EABB1-84BB-440F-7B21-DB59440E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на открытом воздухе, небо, почв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9CE511FC-A52F-45BE-5AC4-E09844E4A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1" t="4477" r="38593" b="41298"/>
          <a:stretch/>
        </p:blipFill>
        <p:spPr>
          <a:xfrm>
            <a:off x="6311318" y="2239862"/>
            <a:ext cx="5285065" cy="35528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B0EC4195-54D4-D94E-E14F-2113784D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5" y="2238741"/>
            <a:ext cx="5061446" cy="35363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7BF533-27B6-2395-7940-A146282B06C2}"/>
              </a:ext>
            </a:extLst>
          </p:cNvPr>
          <p:cNvSpPr txBox="1"/>
          <p:nvPr/>
        </p:nvSpPr>
        <p:spPr>
          <a:xfrm>
            <a:off x="3781338" y="121532"/>
            <a:ext cx="3978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XO Thames" panose="02020603050405020304" pitchFamily="18" charset="-52"/>
                <a:ea typeface="+mj-lt"/>
                <a:cs typeface="+mj-lt"/>
              </a:rPr>
              <a:t>Почва степей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XO Thames" panose="02020603050405020304" pitchFamily="18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8CD949-4870-6F5E-BD42-76AEC157CDE2}"/>
              </a:ext>
            </a:extLst>
          </p:cNvPr>
          <p:cNvSpPr txBox="1"/>
          <p:nvPr/>
        </p:nvSpPr>
        <p:spPr>
          <a:xfrm>
            <a:off x="1115736" y="1094493"/>
            <a:ext cx="9716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XO Thames" panose="02020603050405020304" pitchFamily="18" charset="-52"/>
                <a:ea typeface="+mn-lt"/>
                <a:cs typeface="+mn-lt"/>
              </a:rPr>
              <a:t>На территориях степей находится большое количество чернозема, который образуется из-за сухого климата и высокой температуры. </a:t>
            </a:r>
            <a:endParaRPr lang="ru-RU" sz="2400" b="1" dirty="0">
              <a:latin typeface="XO Thames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5066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57B3FD-8A2E-0B9F-662D-FEA3343C0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5A1309D-4FE3-0D8A-4273-835D0D064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73" y="0"/>
            <a:ext cx="12309173" cy="68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91CBCC-0513-4A13-F191-F041E15B313F}"/>
              </a:ext>
            </a:extLst>
          </p:cNvPr>
          <p:cNvSpPr txBox="1"/>
          <p:nvPr/>
        </p:nvSpPr>
        <p:spPr>
          <a:xfrm>
            <a:off x="2992773" y="-92279"/>
            <a:ext cx="53542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XO Thames" panose="02020603050405020304" pitchFamily="18" charset="-52"/>
              </a:rPr>
              <a:t>Животный мир  </a:t>
            </a:r>
          </a:p>
        </p:txBody>
      </p:sp>
      <p:pic>
        <p:nvPicPr>
          <p:cNvPr id="8194" name="Picture 2" descr="saygak">
            <a:extLst>
              <a:ext uri="{FF2B5EF4-FFF2-40B4-BE49-F238E27FC236}">
                <a16:creationId xmlns:a16="http://schemas.microsoft.com/office/drawing/2014/main" xmlns="" id="{54DB0EC6-78EB-FFD4-42CA-CCC9C8682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r="9713" b="13987"/>
          <a:stretch/>
        </p:blipFill>
        <p:spPr bwMode="auto">
          <a:xfrm>
            <a:off x="83890" y="209725"/>
            <a:ext cx="3305263" cy="2399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E362A614-4B83-7476-9092-A51E85D09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2" t="11896" r="4613" b="11529"/>
          <a:stretch/>
        </p:blipFill>
        <p:spPr bwMode="auto">
          <a:xfrm>
            <a:off x="3976382" y="755010"/>
            <a:ext cx="3624044" cy="23908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31ACB6-16E9-49F1-A674-352A67142879}"/>
              </a:ext>
            </a:extLst>
          </p:cNvPr>
          <p:cNvSpPr txBox="1"/>
          <p:nvPr/>
        </p:nvSpPr>
        <p:spPr>
          <a:xfrm>
            <a:off x="6147034" y="3116401"/>
            <a:ext cx="1797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XO Thames" panose="02020603050405020304" pitchFamily="18" charset="-52"/>
              </a:rPr>
              <a:t>Манул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XO Thames" panose="02020603050405020304" pitchFamily="18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9783D7-AE1C-4D69-DFD8-FFC81FD2385A}"/>
              </a:ext>
            </a:extLst>
          </p:cNvPr>
          <p:cNvSpPr txBox="1"/>
          <p:nvPr/>
        </p:nvSpPr>
        <p:spPr>
          <a:xfrm>
            <a:off x="3739393" y="3585860"/>
            <a:ext cx="38358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Степной кот Манул является </a:t>
            </a:r>
            <a:r>
              <a:rPr lang="ru-RU" b="1" dirty="0">
                <a:latin typeface="XO Thames" panose="02020603050405020304" pitchFamily="18" charset="-52"/>
              </a:rPr>
              <a:t>хищником </a:t>
            </a:r>
            <a:r>
              <a:rPr lang="ru-RU" b="1" dirty="0">
                <a:solidFill>
                  <a:srgbClr val="000000"/>
                </a:solidFill>
                <a:latin typeface="XO Thames" panose="02020603050405020304" pitchFamily="18" charset="-52"/>
              </a:rPr>
              <a:t>О</a:t>
            </a:r>
            <a:r>
              <a:rPr lang="ru-RU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битает в суровых условиях степей и горных районов. Он является одним из самых древних представителей кошачьих и хорошо приспособлен к жизни в экстремальных условиях. Степной кот имеет круглые уши и большие глаза, которые помогают ему охотиться в темноте. </a:t>
            </a:r>
            <a:endParaRPr lang="ru-RU" b="1" dirty="0">
              <a:latin typeface="XO Thames" panose="02020603050405020304" pitchFamily="18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0C9447-0DEA-F040-262E-648035F2EFAA}"/>
              </a:ext>
            </a:extLst>
          </p:cNvPr>
          <p:cNvSpPr txBox="1"/>
          <p:nvPr/>
        </p:nvSpPr>
        <p:spPr>
          <a:xfrm>
            <a:off x="-111155" y="2927244"/>
            <a:ext cx="358419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XO Thames" panose="02020603050405020304" pitchFamily="18" charset="-52"/>
              </a:rPr>
              <a:t>C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тепная</a:t>
            </a:r>
            <a:r>
              <a:rPr lang="ru-RU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 антилопа относится к </a:t>
            </a:r>
            <a:r>
              <a:rPr lang="ru-RU" b="1" i="0" dirty="0">
                <a:effectLst/>
                <a:latin typeface="XO Thames" panose="02020603050405020304" pitchFamily="18" charset="-52"/>
              </a:rPr>
              <a:t>семейству полорогих и </a:t>
            </a:r>
            <a:r>
              <a:rPr lang="ru-RU" b="1" dirty="0">
                <a:latin typeface="XO Thames" panose="02020603050405020304" pitchFamily="18" charset="-52"/>
              </a:rPr>
              <a:t>отряду</a:t>
            </a:r>
            <a:r>
              <a:rPr lang="ru-RU" b="1" i="0" u="none" strike="noStrike" dirty="0">
                <a:effectLst/>
                <a:latin typeface="XO Thames" panose="02020603050405020304" pitchFamily="18" charset="-52"/>
                <a:hlinkClick r:id="rId5" tooltip="парнокопытные животные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b="1" i="0" u="none" strike="noStrike" dirty="0">
                <a:effectLst/>
                <a:latin typeface="XO Thames" panose="02020603050405020304" pitchFamily="18" charset="-52"/>
              </a:rPr>
              <a:t>парнокопытных</a:t>
            </a:r>
            <a:r>
              <a:rPr lang="ru-RU" b="1" i="0" dirty="0">
                <a:effectLst/>
                <a:latin typeface="XO Thames" panose="02020603050405020304" pitchFamily="18" charset="-52"/>
              </a:rPr>
              <a:t>. Данного представителя считают уникальным животным, заставшим эпоху мамонтов и сохранившимся до наших дней. Однако вид является исчезающим. Сайгак живет в </a:t>
            </a:r>
            <a:r>
              <a:rPr lang="ru-RU" b="1" i="0" u="none" strike="noStrike" dirty="0">
                <a:effectLst/>
                <a:latin typeface="XO Thames" panose="02020603050405020304" pitchFamily="18" charset="-52"/>
              </a:rPr>
              <a:t>степных</a:t>
            </a:r>
            <a:r>
              <a:rPr lang="ru-RU" b="1" i="0" dirty="0">
                <a:effectLst/>
                <a:latin typeface="XO Thames" panose="02020603050405020304" pitchFamily="18" charset="-52"/>
              </a:rPr>
              <a:t> и полупустынных </a:t>
            </a:r>
            <a:r>
              <a:rPr lang="ru-RU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природных зонах.</a:t>
            </a:r>
            <a:endParaRPr lang="ru-RU" b="1" dirty="0">
              <a:latin typeface="XO Thames" panose="02020603050405020304" pitchFamily="18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833312-4AA7-4C7F-13EF-5B78AAE45214}"/>
              </a:ext>
            </a:extLst>
          </p:cNvPr>
          <p:cNvSpPr txBox="1"/>
          <p:nvPr/>
        </p:nvSpPr>
        <p:spPr>
          <a:xfrm>
            <a:off x="1990288" y="2614884"/>
            <a:ext cx="1314975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Сайгак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45FC624-5ADA-AABE-919F-750E97E556C0}"/>
              </a:ext>
            </a:extLst>
          </p:cNvPr>
          <p:cNvSpPr txBox="1"/>
          <p:nvPr/>
        </p:nvSpPr>
        <p:spPr>
          <a:xfrm>
            <a:off x="10151380" y="2592089"/>
            <a:ext cx="2381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XO Thames" panose="02020603050405020304" pitchFamily="18" charset="-52"/>
              </a:rPr>
              <a:t>Тушканчик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XO Thames" panose="02020603050405020304" pitchFamily="18" charset="-52"/>
            </a:endParaRP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A455FF6E-8072-74FB-4DEA-D41720ED0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84" y="142613"/>
            <a:ext cx="3773599" cy="2455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B3BAC77-A38E-6098-9519-A41FC07E4CDA}"/>
              </a:ext>
            </a:extLst>
          </p:cNvPr>
          <p:cNvSpPr txBox="1"/>
          <p:nvPr/>
        </p:nvSpPr>
        <p:spPr>
          <a:xfrm>
            <a:off x="7913616" y="2935552"/>
            <a:ext cx="42783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Тушканчики — это маленькие животные, которые относятся к отряду грызунов. Они обитают в пустынных, полупустынных и степных регионах Внешний вид тушканчиков напоминает кенгуру. Они наделены длинными задними ногами, с помощью которых могут совершать прыжки на расстояние, превышающее их длину тела в 20 раз.</a:t>
            </a:r>
            <a:endParaRPr lang="ru-RU" b="1" dirty="0">
              <a:latin typeface="XO Thames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9064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DD0DB0-86F1-FAB2-55E4-5DDF32AFE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2EC1C33-6023-63F9-87C2-04E7E06A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"/>
            <a:ext cx="12202049" cy="68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4ACF7EB2-B2B2-6CE5-7575-1FD1E1A82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2" b="14088"/>
          <a:stretch/>
        </p:blipFill>
        <p:spPr bwMode="auto">
          <a:xfrm>
            <a:off x="184558" y="268449"/>
            <a:ext cx="3405930" cy="2416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6F95F2-5797-4AAA-4213-398AC14F4988}"/>
              </a:ext>
            </a:extLst>
          </p:cNvPr>
          <p:cNvSpPr txBox="1"/>
          <p:nvPr/>
        </p:nvSpPr>
        <p:spPr>
          <a:xfrm>
            <a:off x="2401348" y="2701146"/>
            <a:ext cx="1801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XO Thames" panose="02020603050405020304" pitchFamily="18" charset="-52"/>
              </a:rPr>
              <a:t>Суслик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XO Thames" panose="02020603050405020304" pitchFamily="18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4E0EFE-1446-B931-9A07-491ACB58694C}"/>
              </a:ext>
            </a:extLst>
          </p:cNvPr>
          <p:cNvSpPr txBox="1"/>
          <p:nvPr/>
        </p:nvSpPr>
        <p:spPr>
          <a:xfrm>
            <a:off x="304101" y="3086554"/>
            <a:ext cx="345416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Суслик – это животное из отряда грызуны и </a:t>
            </a:r>
            <a:r>
              <a:rPr lang="en-US" b="1" dirty="0">
                <a:solidFill>
                  <a:srgbClr val="7CBB62"/>
                </a:solidFill>
                <a:latin typeface="XO Thames" panose="02020603050405020304" pitchFamily="18" charset="-52"/>
              </a:rPr>
              <a:t> </a:t>
            </a:r>
            <a:r>
              <a:rPr lang="ru-RU" b="1" dirty="0">
                <a:latin typeface="XO Thames" panose="02020603050405020304" pitchFamily="18" charset="-52"/>
              </a:rPr>
              <a:t>семейства </a:t>
            </a:r>
            <a:r>
              <a:rPr lang="ru-RU" b="1" i="0" u="none" strike="noStrike" dirty="0">
                <a:effectLst/>
                <a:latin typeface="XO Thames" panose="02020603050405020304" pitchFamily="18" charset="-52"/>
              </a:rPr>
              <a:t>беличьи</a:t>
            </a:r>
            <a:r>
              <a:rPr lang="ru-RU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. Предпочитают обитать в</a:t>
            </a:r>
            <a:r>
              <a:rPr lang="ru-RU" b="1" i="0" dirty="0">
                <a:effectLst/>
                <a:latin typeface="XO Thames" panose="02020603050405020304" pitchFamily="18" charset="-52"/>
              </a:rPr>
              <a:t> </a:t>
            </a:r>
            <a:r>
              <a:rPr lang="ru-RU" b="1" i="0" u="none" strike="noStrike" dirty="0">
                <a:effectLst/>
                <a:latin typeface="XO Thames" panose="02020603050405020304" pitchFamily="18" charset="-52"/>
              </a:rPr>
              <a:t>степях, лесостепях и лесотундрах. </a:t>
            </a:r>
            <a:r>
              <a:rPr lang="ru-RU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В род сусликов входит порядка 38 видов, 9 из них можно встретить в России. Взрослые особи могут достигать длины тела в 25 сантиметров с весом до полутора килограммов.</a:t>
            </a:r>
            <a:endParaRPr lang="ru-RU" b="1" dirty="0">
              <a:latin typeface="XO Thames" panose="02020603050405020304" pitchFamily="18" charset="-52"/>
            </a:endParaRPr>
          </a:p>
        </p:txBody>
      </p:sp>
      <p:pic>
        <p:nvPicPr>
          <p:cNvPr id="9220" name="Picture 4" descr="korsak">
            <a:extLst>
              <a:ext uri="{FF2B5EF4-FFF2-40B4-BE49-F238E27FC236}">
                <a16:creationId xmlns:a16="http://schemas.microsoft.com/office/drawing/2014/main" xmlns="" id="{B9AF1776-09F9-1FE1-C343-06518E153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1" t="8085" r="8824" b="14759"/>
          <a:stretch/>
        </p:blipFill>
        <p:spPr bwMode="auto">
          <a:xfrm>
            <a:off x="4194496" y="721454"/>
            <a:ext cx="3514988" cy="2432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2634F1-18B8-91FD-D43B-3A2C4DC6F3A9}"/>
              </a:ext>
            </a:extLst>
          </p:cNvPr>
          <p:cNvSpPr txBox="1"/>
          <p:nvPr/>
        </p:nvSpPr>
        <p:spPr>
          <a:xfrm>
            <a:off x="4001549" y="3535202"/>
            <a:ext cx="42364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GTWalsheimProRegular"/>
              </a:rPr>
              <a:t>Корсак известен еще как </a:t>
            </a:r>
            <a:r>
              <a:rPr lang="ru-RU" b="1" dirty="0">
                <a:latin typeface="GTWalsheimProRegular"/>
              </a:rPr>
              <a:t>степная лисица</a:t>
            </a:r>
            <a:r>
              <a:rPr lang="ru-RU" b="1" i="0" dirty="0">
                <a:solidFill>
                  <a:srgbClr val="000000"/>
                </a:solidFill>
                <a:effectLst/>
                <a:latin typeface="GTWalsheimProRegular"/>
              </a:rPr>
              <a:t>. Это животное стало объектом промысловой охоты из-за своего ценного меха. Еще с прошлого века интенсивность охоты на корсака снизилась, так как их количество резко сократилось. Внешний вид корсака напоминает маленькую копию обыкновенной </a:t>
            </a:r>
            <a:r>
              <a:rPr lang="ru-RU" b="1" dirty="0">
                <a:latin typeface="GTWalsheimProRegular"/>
              </a:rPr>
              <a:t>лисы</a:t>
            </a:r>
            <a:r>
              <a:rPr lang="ru-RU" b="1" i="0" dirty="0">
                <a:solidFill>
                  <a:srgbClr val="000000"/>
                </a:solidFill>
                <a:effectLst/>
                <a:latin typeface="GTWalsheimProRegular"/>
              </a:rPr>
              <a:t>. Помимо размеров, отличие заключается в темном кончике хвоста. 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C62D6D-20FA-B180-B7B8-FD01EBB83092}"/>
              </a:ext>
            </a:extLst>
          </p:cNvPr>
          <p:cNvSpPr txBox="1"/>
          <p:nvPr/>
        </p:nvSpPr>
        <p:spPr>
          <a:xfrm>
            <a:off x="6174298" y="3166733"/>
            <a:ext cx="1694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XO Thames" panose="02020603050405020304" pitchFamily="18" charset="-52"/>
              </a:rPr>
              <a:t>Корсак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XO Thames" panose="02020603050405020304" pitchFamily="18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5432B6-A331-476E-2B29-32F6EAC3724E}"/>
              </a:ext>
            </a:extLst>
          </p:cNvPr>
          <p:cNvSpPr txBox="1"/>
          <p:nvPr/>
        </p:nvSpPr>
        <p:spPr>
          <a:xfrm>
            <a:off x="3632434" y="-151246"/>
            <a:ext cx="6157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XO Thames" panose="02020603050405020304" pitchFamily="18" charset="-52"/>
                <a:ea typeface="+mn-ea"/>
                <a:cs typeface="+mn-cs"/>
              </a:rPr>
              <a:t>Животный мир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87AEED8-C136-4FD8-5726-E1CE5FA83C58}"/>
              </a:ext>
            </a:extLst>
          </p:cNvPr>
          <p:cNvSpPr txBox="1"/>
          <p:nvPr/>
        </p:nvSpPr>
        <p:spPr>
          <a:xfrm>
            <a:off x="10530981" y="2780841"/>
            <a:ext cx="1661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XO Thames" panose="02020603050405020304" pitchFamily="18" charset="-52"/>
              </a:rPr>
              <a:t>Байбак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XO Thames" panose="02020603050405020304" pitchFamily="18" charset="-52"/>
            </a:endParaRP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xmlns="" id="{23C0C9F6-83D4-3A8C-5171-514CC1053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b="8208"/>
          <a:stretch/>
        </p:blipFill>
        <p:spPr bwMode="auto">
          <a:xfrm>
            <a:off x="8212823" y="201336"/>
            <a:ext cx="3632432" cy="2466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DBAA7F-15B7-9272-7019-7AB00D88F0AE}"/>
              </a:ext>
            </a:extLst>
          </p:cNvPr>
          <p:cNvSpPr txBox="1"/>
          <p:nvPr/>
        </p:nvSpPr>
        <p:spPr>
          <a:xfrm>
            <a:off x="8232397" y="3099137"/>
            <a:ext cx="395960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Байбак является одним из самых крупных представителей </a:t>
            </a:r>
            <a:r>
              <a:rPr lang="ru-RU" b="1" dirty="0">
                <a:latin typeface="XO Thames" panose="02020603050405020304" pitchFamily="18" charset="-52"/>
              </a:rPr>
              <a:t>семейства беличьих</a:t>
            </a:r>
            <a:r>
              <a:rPr lang="ru-RU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. Он обитает на целинных </a:t>
            </a:r>
            <a:r>
              <a:rPr lang="ru-RU" b="1" dirty="0">
                <a:latin typeface="XO Thames" panose="02020603050405020304" pitchFamily="18" charset="-52"/>
              </a:rPr>
              <a:t>степях</a:t>
            </a:r>
            <a:r>
              <a:rPr lang="ru-RU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 Евразии, а также широко распространился на территории России. Длина тела байбака достигает 70 сантиметров с массой до 6 килограммов. Для него свойственно проводить зиму в глубокой спячке, перед которой он усиленно накапливает жир.</a:t>
            </a:r>
            <a:endParaRPr lang="ru-RU" b="1" dirty="0">
              <a:latin typeface="XO Thames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133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A83D1D-7AAC-8913-348A-FFE94DB77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B4C6EE1-3A0D-CAC2-79AB-21C4DAA17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9698" cy="68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ovil">
            <a:extLst>
              <a:ext uri="{FF2B5EF4-FFF2-40B4-BE49-F238E27FC236}">
                <a16:creationId xmlns:a16="http://schemas.microsoft.com/office/drawing/2014/main" xmlns="" id="{C54F173E-E297-BCF3-E11A-7E9C6F8DF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79" y="1423774"/>
            <a:ext cx="3466050" cy="2459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9B0EBD-EA87-1E47-95DF-3F37CCF63838}"/>
              </a:ext>
            </a:extLst>
          </p:cNvPr>
          <p:cNvSpPr txBox="1"/>
          <p:nvPr/>
        </p:nvSpPr>
        <p:spPr>
          <a:xfrm>
            <a:off x="6751041" y="1660912"/>
            <a:ext cx="1117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XO Thames" panose="02020603050405020304" pitchFamily="18" charset="-52"/>
              </a:rPr>
              <a:t>Ковыль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XO Thames" panose="02020603050405020304" pitchFamily="18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E10AE0-3351-C357-EA92-7739BA9D0324}"/>
              </a:ext>
            </a:extLst>
          </p:cNvPr>
          <p:cNvSpPr txBox="1"/>
          <p:nvPr/>
        </p:nvSpPr>
        <p:spPr>
          <a:xfrm>
            <a:off x="4670572" y="4005230"/>
            <a:ext cx="297179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Ковыль – это многолетнее </a:t>
            </a:r>
            <a:r>
              <a:rPr lang="ru-RU" sz="1400" b="1" dirty="0">
                <a:latin typeface="XO Thames" panose="02020603050405020304" pitchFamily="18" charset="-52"/>
              </a:rPr>
              <a:t>травянистое растение</a:t>
            </a:r>
            <a:r>
              <a:rPr lang="ru-RU" sz="1400" b="1" dirty="0">
                <a:solidFill>
                  <a:srgbClr val="000000"/>
                </a:solidFill>
                <a:latin typeface="XO Thames" panose="02020603050405020304" pitchFamily="18" charset="-52"/>
              </a:rPr>
              <a:t>. 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Оно отличается коротким корневищем, узким пучком и скрученными в трубочку </a:t>
            </a:r>
            <a:r>
              <a:rPr lang="ru-RU" sz="1400" b="1" dirty="0">
                <a:latin typeface="XO Thames" panose="02020603050405020304" pitchFamily="18" charset="-52"/>
              </a:rPr>
              <a:t>листьями.</a:t>
            </a:r>
            <a:r>
              <a:rPr lang="ru-RU" sz="1400" b="1" i="0" dirty="0">
                <a:effectLst/>
                <a:latin typeface="XO Thames" panose="02020603050405020304" pitchFamily="18" charset="-52"/>
              </a:rPr>
              <a:t> 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Соцветие шелковистое в виде метелки. Большое значение ковыль получил в качестве корма для скота. Его стебли идут в пищу </a:t>
            </a:r>
            <a:r>
              <a:rPr lang="ru-RU" sz="1400" b="1" dirty="0">
                <a:latin typeface="XO Thames" panose="02020603050405020304" pitchFamily="18" charset="-52"/>
              </a:rPr>
              <a:t>лошадям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 и овцам.</a:t>
            </a:r>
            <a:endParaRPr lang="ru-RU" sz="1400" b="1" dirty="0">
              <a:latin typeface="XO Thames" panose="02020603050405020304" pitchFamily="18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653C6F-F892-87BB-9F2A-72548B4825A8}"/>
              </a:ext>
            </a:extLst>
          </p:cNvPr>
          <p:cNvSpPr txBox="1"/>
          <p:nvPr/>
        </p:nvSpPr>
        <p:spPr>
          <a:xfrm>
            <a:off x="3454168" y="-94760"/>
            <a:ext cx="5555610" cy="82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/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Растительный мир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/>
              <a:latin typeface="XO Thames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FF02A85-F76F-41E9-B5ED-9A9F3BE20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491" y="738231"/>
            <a:ext cx="3001837" cy="24238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A7B2C9-FC2A-2D11-D110-AE9B796FBAEB}"/>
              </a:ext>
            </a:extLst>
          </p:cNvPr>
          <p:cNvSpPr txBox="1"/>
          <p:nvPr/>
        </p:nvSpPr>
        <p:spPr>
          <a:xfrm>
            <a:off x="9162876" y="3170929"/>
            <a:ext cx="2699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XO Thames" panose="02020603050405020304" pitchFamily="18" charset="-52"/>
              </a:rPr>
              <a:t>Коровяк обыкновенный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943718-68D5-FD8E-0F30-A583A7233A4D}"/>
              </a:ext>
            </a:extLst>
          </p:cNvPr>
          <p:cNvSpPr txBox="1"/>
          <p:nvPr/>
        </p:nvSpPr>
        <p:spPr>
          <a:xfrm>
            <a:off x="8830112" y="3602231"/>
            <a:ext cx="330316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effectLst/>
                <a:latin typeface="XO Thames" panose="02020603050405020304" pitchFamily="18" charset="-52"/>
              </a:rPr>
              <a:t>Коровяк обыкновенный — это двулетнее растение, которое в оптимальных условиях достигает высоты полутора метров. Его характерной особенностью является наличие у листьев войлочного опушения. В колосовидных соцветиях, плотно окружающих стебель, находятся многочисленные мелкие желтые цветки. Период цветения обычно приходится на июль-сентябрь.</a:t>
            </a:r>
            <a:r>
              <a:rPr lang="ru-RU" sz="1400" b="1" dirty="0">
                <a:latin typeface="XO Thames" panose="02020603050405020304" pitchFamily="18" charset="-52"/>
              </a:rPr>
              <a:t/>
            </a:r>
            <a:br>
              <a:rPr lang="ru-RU" sz="1400" b="1" dirty="0">
                <a:latin typeface="XO Thames" panose="02020603050405020304" pitchFamily="18" charset="-52"/>
              </a:rPr>
            </a:br>
            <a:endParaRPr lang="ru-RU" sz="1400" b="1" dirty="0">
              <a:latin typeface="XO Thames" panose="02020603050405020304" pitchFamily="18" charset="-52"/>
            </a:endParaRPr>
          </a:p>
        </p:txBody>
      </p:sp>
      <p:pic>
        <p:nvPicPr>
          <p:cNvPr id="1030" name="Picture 6" descr=" растения степной зоны ">
            <a:extLst>
              <a:ext uri="{FF2B5EF4-FFF2-40B4-BE49-F238E27FC236}">
                <a16:creationId xmlns:a16="http://schemas.microsoft.com/office/drawing/2014/main" xmlns="" id="{1583B735-C6C4-AD7B-7843-36C8B9255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8" y="755010"/>
            <a:ext cx="3468587" cy="2599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8A5CC5B-FA4B-9477-9B93-29CEF20CFADC}"/>
              </a:ext>
            </a:extLst>
          </p:cNvPr>
          <p:cNvSpPr txBox="1"/>
          <p:nvPr/>
        </p:nvSpPr>
        <p:spPr>
          <a:xfrm>
            <a:off x="1579228" y="3304991"/>
            <a:ext cx="204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XO Thames" panose="02020603050405020304" pitchFamily="18" charset="-52"/>
              </a:rPr>
              <a:t>Адонис весенний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DE8545-7924-D3B6-6DA8-2407140EA975}"/>
              </a:ext>
            </a:extLst>
          </p:cNvPr>
          <p:cNvSpPr txBox="1"/>
          <p:nvPr/>
        </p:nvSpPr>
        <p:spPr>
          <a:xfrm>
            <a:off x="260059" y="3610784"/>
            <a:ext cx="37331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effectLst/>
                <a:latin typeface="XO Thames" panose="02020603050405020304" pitchFamily="18" charset="-52"/>
              </a:rPr>
              <a:t>Корневищный многолетник адонис весенний относится к семейству лютиковых. Это яркое растение, редко когда достигающее высоты в 20 сантиметров. Адонис хорошо переносит серьёзные перепады температуры, поэтому встречается как в засушливых южных регионах, так и на севере степи. Уникальной особенностью этого растения являются ярко-жёлтые цветы, которые рано утром раскрываются и после обеда закрываются.</a:t>
            </a:r>
            <a:r>
              <a:rPr lang="ru-RU" sz="1400" b="1" dirty="0">
                <a:latin typeface="XO Thames" panose="02020603050405020304" pitchFamily="18" charset="-52"/>
              </a:rPr>
              <a:t/>
            </a:r>
            <a:br>
              <a:rPr lang="ru-RU" sz="1400" b="1" dirty="0">
                <a:latin typeface="XO Thames" panose="02020603050405020304" pitchFamily="18" charset="-52"/>
              </a:rPr>
            </a:br>
            <a:endParaRPr lang="ru-RU" sz="1400" b="1" dirty="0">
              <a:latin typeface="XO Thames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0618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25E8329-98C4-E65F-D77D-EA4F8C03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7"/>
            <a:ext cx="12218954" cy="686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DB0B19-F7A0-9144-E6BF-0287921182F0}"/>
              </a:ext>
            </a:extLst>
          </p:cNvPr>
          <p:cNvSpPr txBox="1"/>
          <p:nvPr/>
        </p:nvSpPr>
        <p:spPr>
          <a:xfrm>
            <a:off x="2913077" y="0"/>
            <a:ext cx="6144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800" b="1" i="0" dirty="0">
                <a:solidFill>
                  <a:schemeClr val="accent1"/>
                </a:solidFill>
                <a:effectLst/>
                <a:latin typeface="XO Thames" panose="02020603050405020304" pitchFamily="18" charset="-52"/>
              </a:rPr>
              <a:t>Птицы степной зоны</a:t>
            </a:r>
          </a:p>
        </p:txBody>
      </p:sp>
      <p:pic>
        <p:nvPicPr>
          <p:cNvPr id="3074" name="Picture 2" descr="chayka">
            <a:extLst>
              <a:ext uri="{FF2B5EF4-FFF2-40B4-BE49-F238E27FC236}">
                <a16:creationId xmlns:a16="http://schemas.microsoft.com/office/drawing/2014/main" xmlns="" id="{CFD43400-6CC7-ECCC-48B1-AF9313088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1" y="837852"/>
            <a:ext cx="3383556" cy="2537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66EE28-1873-9103-A55F-3BAA3DB2DBD4}"/>
              </a:ext>
            </a:extLst>
          </p:cNvPr>
          <p:cNvSpPr txBox="1"/>
          <p:nvPr/>
        </p:nvSpPr>
        <p:spPr>
          <a:xfrm>
            <a:off x="1814119" y="3548434"/>
            <a:ext cx="2019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70C0"/>
                </a:solidFill>
                <a:effectLst/>
                <a:latin typeface="XO Thames" panose="02020603050405020304" pitchFamily="18" charset="-52"/>
              </a:rPr>
              <a:t>Степная чайка</a:t>
            </a:r>
            <a:endParaRPr lang="ru-RU" b="1" dirty="0">
              <a:solidFill>
                <a:srgbClr val="0070C0"/>
              </a:solidFill>
              <a:latin typeface="XO Thames" panose="02020603050405020304" pitchFamily="18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E86DF1-809A-7CE5-AFF1-57EB53B9D568}"/>
              </a:ext>
            </a:extLst>
          </p:cNvPr>
          <p:cNvSpPr txBox="1"/>
          <p:nvPr/>
        </p:nvSpPr>
        <p:spPr>
          <a:xfrm>
            <a:off x="144711" y="3900351"/>
            <a:ext cx="36471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Внешне степная чайка похожа на других птиц, но ее оперение имеет специфическую окраску: верхняя сторона тела серая с белыми краями перьев, брюхо белое, голова темная с капюшоном на затылке и красным клювом и ногами. У степных чаек крылья длинные и узкие, их длина достигает около 40-50 см, а размах может составлять до 110-120 см. Взрослые особи достигают длины тела от 38 до 42 см, а весит они от 170 до 350 граммов.</a:t>
            </a:r>
            <a:endParaRPr lang="ru-RU" sz="1400" b="1" dirty="0">
              <a:latin typeface="XO Thames" panose="02020603050405020304" pitchFamily="18" charset="-52"/>
            </a:endParaRPr>
          </a:p>
        </p:txBody>
      </p:sp>
      <p:pic>
        <p:nvPicPr>
          <p:cNvPr id="3076" name="Picture 4" descr="zhuravl-krasavka">
            <a:extLst>
              <a:ext uri="{FF2B5EF4-FFF2-40B4-BE49-F238E27FC236}">
                <a16:creationId xmlns:a16="http://schemas.microsoft.com/office/drawing/2014/main" xmlns="" id="{74FAC849-C2AA-3180-58A9-A52F2D89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31" y="746622"/>
            <a:ext cx="3420838" cy="2238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FC7A9F-10DB-82E5-5A73-9B212E524B03}"/>
              </a:ext>
            </a:extLst>
          </p:cNvPr>
          <p:cNvSpPr txBox="1"/>
          <p:nvPr/>
        </p:nvSpPr>
        <p:spPr>
          <a:xfrm>
            <a:off x="5412996" y="3053484"/>
            <a:ext cx="2439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70C0"/>
                </a:solidFill>
                <a:effectLst/>
                <a:latin typeface="XO Thames" panose="02020603050405020304" pitchFamily="18" charset="-52"/>
              </a:rPr>
              <a:t>Журавль-красавка</a:t>
            </a:r>
            <a:endParaRPr lang="ru-RU" b="1" dirty="0">
              <a:solidFill>
                <a:srgbClr val="0070C0"/>
              </a:solidFill>
              <a:latin typeface="XO Thames" panose="02020603050405020304" pitchFamily="18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C9DF45-4E1A-9265-141A-24179707A940}"/>
              </a:ext>
            </a:extLst>
          </p:cNvPr>
          <p:cNvSpPr txBox="1"/>
          <p:nvPr/>
        </p:nvSpPr>
        <p:spPr>
          <a:xfrm>
            <a:off x="4070758" y="3324288"/>
            <a:ext cx="385683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Птицу стали называть красавкой из-за ее привлекательного черно-белого окраса. Взрослые особи этого вида имеют высоту около 100-120 см и вес около 3-4 кг. Журавль-красавка имеет длинные ноги, шею и клюв, которые позволяют ей вылавливать еду из глубоких водоемов и болот. Ее оперение состоит из белых, черных и коричневых перьев, которые придают ей красивую мозаичную окраску. На голове у журавля-красавки есть красные пятна, а также длинные перья, которые выглядят как длинные украшения. У самок клюв и ноги короче, чем у самцов, а оперение менее яркое.</a:t>
            </a:r>
            <a:endParaRPr lang="ru-RU" sz="1400" b="1" dirty="0">
              <a:latin typeface="XO Thames" panose="02020603050405020304" pitchFamily="18" charset="-52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0B9F837B-B079-B649-FA33-754DC9EAC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03" y="755009"/>
            <a:ext cx="3869997" cy="2582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15B67D-8E5D-58CE-6184-95F59541FFF6}"/>
              </a:ext>
            </a:extLst>
          </p:cNvPr>
          <p:cNvSpPr txBox="1"/>
          <p:nvPr/>
        </p:nvSpPr>
        <p:spPr>
          <a:xfrm>
            <a:off x="10115026" y="3317736"/>
            <a:ext cx="1747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70C0"/>
                </a:solidFill>
                <a:effectLst/>
                <a:latin typeface="GTWalsheimProBold"/>
              </a:rPr>
              <a:t>Степной орел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EF35969-DBA9-20B2-5BEE-1E2A3A0AB9B2}"/>
              </a:ext>
            </a:extLst>
          </p:cNvPr>
          <p:cNvSpPr txBox="1"/>
          <p:nvPr/>
        </p:nvSpPr>
        <p:spPr>
          <a:xfrm>
            <a:off x="8646955" y="3673701"/>
            <a:ext cx="33073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XO Thames" panose="02020603050405020304" pitchFamily="18" charset="-52"/>
              </a:rPr>
              <a:t>В</a:t>
            </a:r>
            <a:r>
              <a:rPr lang="ru-RU" sz="1400" b="1" i="0" dirty="0">
                <a:effectLst/>
                <a:latin typeface="XO Thames" panose="02020603050405020304" pitchFamily="18" charset="-52"/>
              </a:rPr>
              <a:t>ид </a:t>
            </a:r>
            <a:r>
              <a:rPr lang="ru-RU" sz="1400" b="1" i="0" u="none" strike="noStrike" dirty="0">
                <a:effectLst/>
                <a:latin typeface="XO Thames" panose="02020603050405020304" pitchFamily="18" charset="-52"/>
              </a:rPr>
              <a:t>хищных птиц </a:t>
            </a:r>
            <a:r>
              <a:rPr lang="ru-RU" sz="1400" b="1" i="0" dirty="0">
                <a:effectLst/>
                <a:latin typeface="XO Thames" panose="02020603050405020304" pitchFamily="18" charset="-52"/>
              </a:rPr>
              <a:t>из </a:t>
            </a:r>
            <a:r>
              <a:rPr lang="ru-RU" sz="1400" b="1" i="0" u="none" strike="noStrike" dirty="0">
                <a:effectLst/>
                <a:latin typeface="XO Thames" panose="02020603050405020304" pitchFamily="18" charset="-52"/>
              </a:rPr>
              <a:t>семейства ястребиных</a:t>
            </a:r>
            <a:r>
              <a:rPr lang="ru-RU" sz="1400" b="1" i="0" dirty="0">
                <a:effectLst/>
                <a:latin typeface="XO Thames" panose="02020603050405020304" pitchFamily="18" charset="-52"/>
              </a:rPr>
              <a:t>. Это крупная </a:t>
            </a:r>
            <a:r>
              <a:rPr lang="ru-RU" sz="1400" b="1" i="0" u="none" strike="noStrike" dirty="0">
                <a:effectLst/>
                <a:latin typeface="XO Thames" panose="02020603050405020304" pitchFamily="18" charset="-52"/>
              </a:rPr>
              <a:t>птица</a:t>
            </a:r>
            <a:r>
              <a:rPr lang="ru-RU" sz="1400" b="1" i="0" dirty="0">
                <a:effectLst/>
                <a:latin typeface="XO Thames" panose="02020603050405020304" pitchFamily="18" charset="-52"/>
              </a:rPr>
              <a:t>, длина тела которой достигает 70-95 см, размах крыльев может доходить до 2,2 м. Окрас оперения в основном коричневый с черным хвостом и крыльями. На голове орла имеется белый «воротник» и тёмные полоски на глазах. Охотится степной орёл на мелких и средних животных – зайцев, куниц, крыс, змей и даже на некоторых птиц. </a:t>
            </a:r>
            <a:endParaRPr lang="ru-RU" sz="1400" b="1" dirty="0">
              <a:latin typeface="XO Thames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20936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709</Words>
  <Application>Microsoft Office PowerPoint</Application>
  <PresentationFormat>Произвольный</PresentationFormat>
  <Paragraphs>94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Коваленко</dc:creator>
  <cp:lastModifiedBy>Пользователь Windows</cp:lastModifiedBy>
  <cp:revision>3</cp:revision>
  <dcterms:created xsi:type="dcterms:W3CDTF">2024-02-06T18:01:13Z</dcterms:created>
  <dcterms:modified xsi:type="dcterms:W3CDTF">2024-02-09T10:38:48Z</dcterms:modified>
</cp:coreProperties>
</file>