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3" r:id="rId7"/>
    <p:sldId id="264" r:id="rId8"/>
    <p:sldId id="260" r:id="rId9"/>
    <p:sldId id="268" r:id="rId10"/>
    <p:sldId id="261" r:id="rId11"/>
    <p:sldId id="267" r:id="rId12"/>
    <p:sldId id="262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35E5953-F68A-4B23-B4A5-0BBCCDD8F677}">
          <p14:sldIdLst>
            <p14:sldId id="256"/>
            <p14:sldId id="257"/>
            <p14:sldId id="258"/>
            <p14:sldId id="266"/>
            <p14:sldId id="259"/>
            <p14:sldId id="263"/>
            <p14:sldId id="264"/>
            <p14:sldId id="260"/>
            <p14:sldId id="268"/>
            <p14:sldId id="261"/>
            <p14:sldId id="267"/>
            <p14:sldId id="262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" initials="А" lastIdx="2" clrIdx="0">
    <p:extLst>
      <p:ext uri="{19B8F6BF-5375-455C-9EA6-DF929625EA0E}">
        <p15:presenceInfo xmlns:p15="http://schemas.microsoft.com/office/powerpoint/2012/main" userId="Александ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9C279-450C-4656-A93E-86EC8936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55374"/>
            <a:ext cx="11029615" cy="1895061"/>
          </a:xfrm>
        </p:spPr>
        <p:txBody>
          <a:bodyPr>
            <a:noAutofit/>
          </a:bodyPr>
          <a:lstStyle/>
          <a:p>
            <a:pPr marL="108000" algn="ctr"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обеспечение реализации вариативной формы образования: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Центр игрового развития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09BCD2-6F7B-4B41-8E35-22A231CFE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079" y="3616184"/>
            <a:ext cx="11239746" cy="1538912"/>
          </a:xfrm>
        </p:spPr>
        <p:txBody>
          <a:bodyPr anchor="ctr">
            <a:norm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участники творческой группы «Вариативные формы образования»: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ГБДОУ №30: Яковлева Мария Геннадьевна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ГБДОУ № 16: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Тамбаум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Оксана Владимировна – старший воспитатель;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Сиденко Наталья Владимировна – воспитатель;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Гасникова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Юлия Александровна – учитель-логопед; Сизова Виктория \Валентиновна – педагог-психолог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122335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0C3DC"/>
            </a:gs>
            <a:gs pos="5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1BA7C-A66A-4C45-8079-0361F742D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334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 Комитета по образованию от 9 апреля 2018 года N 1009-р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Административного регламента администрации района Санкт-Петербурга по предоставлению государственной услуги по комплектованию государственных образовательных учреждений, реализующих образовательную программу дошкольного образования, находящихся в ведении администраций районов Санкт-Петербурга (с изменениями на 6 апреля 2020 года)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121C61-247A-46B9-BD6E-31DE88A29E2A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1000">
                <a:srgbClr val="F0C3DC"/>
              </a:gs>
              <a:gs pos="5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/>
              <a:t>1.1.	Предметом регулирования настоящего Административного регламента являются отношения, возникающие между заявителями, администрациями районов Санкт-Петербурга, государственными образовательными учреждениями, реализующими образовательную программу дошкольного образования, находящимися в ведении администраций районов Санкт-Петербурга (далее - ОУ), при предоставлении государственной услуги по комплектованию государственных образовательных учреждений, реализующих образовательную программу дошкольного образования, находящихся в ведении администраций районов Санкт-Петербурга (далее - государственная услуга)</a:t>
            </a:r>
          </a:p>
          <a:p>
            <a:pPr marL="0" indent="0">
              <a:buNone/>
            </a:pPr>
            <a:r>
              <a:rPr lang="ru-RU" sz="1600" dirty="0"/>
              <a:t>1.2.1. Заявителями являются граждане Российской Федерации, постоянно проживающие на территории Российской Федерации, а также временно проживающие на территории Российской Федерации иностранные граждане и лица без гражданства, являющиеся родителями (законными представителями) детей, имеющих право на посещение ОУ по возрасту .</a:t>
            </a:r>
          </a:p>
          <a:p>
            <a:pPr marL="0" indent="0">
              <a:buNone/>
            </a:pPr>
            <a:r>
              <a:rPr lang="ru-RU" sz="1600" dirty="0"/>
              <a:t>________________</a:t>
            </a:r>
          </a:p>
          <a:p>
            <a:pPr marL="0" indent="0">
              <a:buNone/>
            </a:pPr>
            <a:r>
              <a:rPr lang="ru-RU" sz="1600" dirty="0"/>
              <a:t>  В соответствии со статьей 67 Федерального закона от 29.12.2012 N 273-ФЗ "Об образовании в Российской Федерации" получение дошкольного образования в образовательных организациях может начинаться по достижении детьми возраста двух месяцев. Получение начального общего образования в образовательных организациях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901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0C3DC"/>
            </a:gs>
            <a:gs pos="5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6716F-9C23-4B6C-8AFB-4F04A7CA0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99201"/>
            <a:ext cx="11029616" cy="11812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образованию от 31.01.2019г. №301-р </a:t>
            </a:r>
            <a:b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комплектования воспитанниками государственных образовательных учреждений, реализующих образовательную программу дошкольного образования, находящихся в ведении администраций районов Санкт-Петербурга».</a:t>
            </a:r>
            <a:b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600" dirty="0"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2C9CC6-CCD4-4B29-8DD4-6DF3E85400F9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1000">
                <a:srgbClr val="F0C3DC"/>
              </a:gs>
              <a:gs pos="5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ru-RU" dirty="0"/>
              <a:t>Общие положения распоряжения регулируют порядок комплектования воспитанников государственных образовательных организаций , осуществляющих вариативные формы дошкольного образования-различные формы организации дошкольного образования: группы кратковременного пребывания детей, консультационные пункты психолого-педагогической поддержки и сопровождения семей, семейные клубы на базе действующих образовательных организаций и организаций социально-культурной направленности, группы присмотра и ухода, службы ранней помощи, семейные группы и другие(Раздел 1., пункты 1.1 и 1.2 )	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910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0C3DC"/>
            </a:gs>
            <a:gs pos="5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AC240-9984-4FB6-84F8-4BE8CB273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48144"/>
            <a:ext cx="11029616" cy="967811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Устав ГБДОУ № 16 (распоряжение комитета по образованию № 5272-р от 05.11.2015 г.)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ГБДОУ № 16 действует на основании устава, утвержденного в порядке, установленном законодательством Российской Федерации.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040279-D45D-464E-9701-F4C8EAD02F71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1000">
                <a:srgbClr val="F0C3DC"/>
              </a:gs>
              <a:gs pos="5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уставе ГБДОУ № 16 содержится наряду с информацией, предусмотренной законодательством Российской Федерации, следующая информация:</a:t>
            </a:r>
          </a:p>
          <a:p>
            <a:pPr marL="0" indent="0">
              <a:buNone/>
            </a:pPr>
            <a:r>
              <a:rPr lang="ru-RU" dirty="0"/>
              <a:t>1)	Общие положения (тип образовательной организации; цель деятельности; учредитель или учредители образовательной организации; виды реализуемых образовательных программ с указанием уровня образования)</a:t>
            </a:r>
          </a:p>
          <a:p>
            <a:pPr marL="0" indent="0">
              <a:buNone/>
            </a:pPr>
            <a:r>
              <a:rPr lang="ru-RU" dirty="0"/>
              <a:t>2)	Организация образовательного процесса</a:t>
            </a:r>
          </a:p>
          <a:p>
            <a:pPr marL="0" indent="0">
              <a:buNone/>
            </a:pPr>
            <a:r>
              <a:rPr lang="ru-RU" dirty="0"/>
              <a:t>3)	Управление Образовательным учреждением (коллегиальные органы)</a:t>
            </a:r>
          </a:p>
          <a:p>
            <a:pPr marL="0" indent="0">
              <a:buNone/>
            </a:pPr>
            <a:r>
              <a:rPr lang="ru-RU" dirty="0"/>
              <a:t>4)	 Имущество, хозяйственная деятельность и финансовое обеспечение Образовательного учреждения</a:t>
            </a:r>
          </a:p>
          <a:p>
            <a:pPr marL="0" indent="0">
              <a:buNone/>
            </a:pPr>
            <a:r>
              <a:rPr lang="ru-RU" dirty="0"/>
              <a:t>5)	Реорганизация и ликвидация Образовательного учреждения</a:t>
            </a:r>
          </a:p>
          <a:p>
            <a:pPr marL="0" indent="0">
              <a:buNone/>
            </a:pPr>
            <a:r>
              <a:rPr lang="ru-RU" dirty="0"/>
              <a:t>6)	Внесение изменений и (или) дополнений в устав.</a:t>
            </a:r>
          </a:p>
          <a:p>
            <a:pPr marL="0" indent="0">
              <a:buNone/>
            </a:pPr>
            <a:r>
              <a:rPr lang="ru-RU" dirty="0"/>
              <a:t>В образовательной организации созданы условия для ознакомления всех работников, обучающихся, родителей (законных представителей) несовершеннолетних обучающихся с ее уставом.</a:t>
            </a:r>
          </a:p>
          <a:p>
            <a:pPr marL="0" indent="0">
              <a:buNone/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821056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9A51F-A93F-4AF4-AFCB-0EC5ECFB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553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Устав Государственного бюджетного  дошкольного образовательного учреждения детского сада №30 Василеостровского района  </a:t>
            </a:r>
            <a:r>
              <a:rPr lang="ru-RU" sz="1800" dirty="0" err="1"/>
              <a:t>Санкт-петербурге</a:t>
            </a:r>
            <a:r>
              <a:rPr lang="ru-RU" sz="1800" dirty="0"/>
              <a:t> (от 29июня 2015 №3153-р)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140646-ADE3-44E5-8639-29EABA52D546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Раздел  2. Организация образовательного процесса. Пункт 2,7 ; 2,10.  </a:t>
            </a:r>
          </a:p>
          <a:p>
            <a:pPr marL="0" indent="0">
              <a:buNone/>
            </a:pPr>
            <a:r>
              <a:rPr lang="ru-RU" dirty="0"/>
              <a:t>2.7. Порядок организации и осуществления образовательной деятельности</a:t>
            </a:r>
          </a:p>
          <a:p>
            <a:pPr marL="0" indent="0">
              <a:buNone/>
            </a:pPr>
            <a:r>
              <a:rPr lang="ru-RU" dirty="0"/>
              <a:t>по соответствующим образовательным программам различного уровня и (или) направленности или по соответствующему виду образования устанавливается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</a:p>
          <a:p>
            <a:pPr marL="0" indent="0">
              <a:buNone/>
            </a:pPr>
            <a:r>
              <a:rPr lang="ru-RU" dirty="0"/>
              <a:t> 2.10. В Образовательном учреждении могут быть организованы:                                </a:t>
            </a:r>
          </a:p>
          <a:p>
            <a:pPr marL="0" indent="0">
              <a:buNone/>
            </a:pPr>
            <a:r>
              <a:rPr lang="ru-RU" dirty="0"/>
              <a:t>группы детей раннего возраста без реализации образовательной программы дошкольного образования, обеспечивающие развитие, присмотр и уход воспитанников в возрасте от 2 лет до 3 лет;</a:t>
            </a:r>
          </a:p>
          <a:p>
            <a:pPr marL="0" indent="0">
              <a:buNone/>
            </a:pPr>
            <a:r>
              <a:rPr lang="ru-RU" dirty="0"/>
              <a:t>группы по присмотру и уходу без реализации образовательной программы дошкольного образования для воспитанников в возрасте от 3 лет до 7 лет. В группах по присмотру и уходу обеспечивается комплекс мер по организации питания и хозяйственно-бытового обслуживания детей, обеспечению соблюдения ими личной гигиены и режима дня;</a:t>
            </a:r>
          </a:p>
          <a:p>
            <a:pPr marL="0" indent="0">
              <a:buNone/>
            </a:pPr>
            <a:r>
              <a:rPr lang="ru-RU" dirty="0"/>
              <a:t>семейные дошкольные группы с целью удовлетворения потребности населения в услугах дошкольного образования в семьях. Семейные дошкольные группы могут иметь общеразвивающую направленность или осуществлять присмотр и уход за детьми без реализации образовательной программы дошкольного образования.</a:t>
            </a:r>
          </a:p>
          <a:p>
            <a:pPr marL="0" indent="0">
              <a:buNone/>
            </a:pPr>
            <a:r>
              <a:rPr lang="ru-RU" dirty="0"/>
              <a:t>В группы могут включаться как воспитанники одного возраста, так и воспитанники разных возрастов (разновозрастные группы).</a:t>
            </a:r>
          </a:p>
        </p:txBody>
      </p:sp>
    </p:spTree>
    <p:extLst>
      <p:ext uri="{BB962C8B-B14F-4D97-AF65-F5344CB8AC3E}">
        <p14:creationId xmlns:p14="http://schemas.microsoft.com/office/powerpoint/2010/main" val="2968467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B67A6-28F1-47CC-8786-B58EFC89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914401"/>
            <a:ext cx="11029615" cy="16764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chemeClr val="accent2"/>
                </a:solidFill>
              </a:rPr>
              <a:t>Спасибо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ECAF74-A05D-480A-91A3-94B758D2D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3528508"/>
            <a:ext cx="11029615" cy="1484555"/>
          </a:xfrm>
        </p:spPr>
        <p:txBody>
          <a:bodyPr>
            <a:normAutofit/>
          </a:bodyPr>
          <a:lstStyle/>
          <a:p>
            <a:pPr algn="ctr"/>
            <a:r>
              <a:rPr lang="ru-RU" sz="6000"/>
              <a:t>За внимание</a:t>
            </a:r>
            <a:r>
              <a:rPr lang="ru-RU" sz="6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613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2FD870-D281-449C-BDED-50771AFE5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2" y="928255"/>
            <a:ext cx="10820399" cy="17456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Нормативно – правовые документы, 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регламентирующие деятельность 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Центра игрового развития при ГБДОУ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A7045C-B3B7-4268-840D-44752918C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872" y="2673928"/>
            <a:ext cx="10820399" cy="2341418"/>
          </a:xfrm>
          <a:noFill/>
        </p:spPr>
        <p:txBody>
          <a:bodyPr>
            <a:normAutofit lnSpcReduction="10000"/>
          </a:bodyPr>
          <a:lstStyle/>
          <a:p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Центр игрового развития ребенка (далее ЦИР) – вариативная форма дошкольного образования, новая форма помощи семье, в которой ребенок в присутствии родителей включается в единое образовательное пространство детского сада. </a:t>
            </a:r>
          </a:p>
          <a:p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Цель создания ЦИР - развитие детей раннего возраста на основе использования в практике воспитания современных игровых технологий; адаптация ребенка к поступлению в дошкольное образовательное учреждение.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8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DC43F-F8A8-491B-9440-662CAD79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154353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«Об образовании в Российской Федерации» от 29.12.2012 № 273-ФЗ.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29.12.2012 N 273-ФЗ (ред. от 31.07.2020) "Об образовании в Российской Федерации" (с изм. и доп., вступ. в силу с 01.09.2020)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632A6D-0BEB-4D62-8864-44D916744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08909"/>
            <a:ext cx="11029616" cy="4488873"/>
          </a:xfrm>
          <a:gradFill>
            <a:gsLst>
              <a:gs pos="1000">
                <a:srgbClr val="F0C3DC"/>
              </a:gs>
              <a:gs pos="5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Статья 17. Формы получения образования и формы обучения</a:t>
            </a:r>
          </a:p>
          <a:p>
            <a:pPr marL="0" indent="0">
              <a:buNone/>
            </a:pP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/>
              <a:t>1. В Российской Федерации образование может быть получено:</a:t>
            </a:r>
          </a:p>
          <a:p>
            <a:pPr marL="0" indent="0">
              <a:buNone/>
            </a:pPr>
            <a:r>
              <a:rPr lang="ru-RU" sz="2000" dirty="0"/>
              <a:t>1) в организациях, осуществляющих образовательную деятельность;</a:t>
            </a:r>
          </a:p>
          <a:p>
            <a:pPr marL="0" indent="0">
              <a:buNone/>
            </a:pPr>
            <a:r>
              <a:rPr lang="ru-RU" sz="2000" dirty="0"/>
              <a:t>2) вне организаций, осуществляющих образовательную деятельность (в форме семейного образования и самообразования).</a:t>
            </a:r>
          </a:p>
          <a:p>
            <a:pPr marL="0" indent="0">
              <a:buNone/>
            </a:pPr>
            <a:r>
              <a:rPr lang="ru-RU" sz="2000" dirty="0"/>
              <a:t>2. Обучение в организациях, осуществляющих образовательную деятельность, с учетом потребностей, возможностей личности и в зависимости от объема обязательных занятий педагогического работника с обучающимися осуществляется в очной, очно-заочной или заочной форме.</a:t>
            </a:r>
          </a:p>
          <a:p>
            <a:pPr marL="0" indent="0">
              <a:buNone/>
            </a:pPr>
            <a:r>
              <a:rPr lang="ru-RU" sz="2000" dirty="0"/>
              <a:t>3. Обучение в форме семейного образования и самообразования осуществляется с правом последующего прохождения в соответствии с частью 3 статьи 34 настоящего Федерального закона промежуточной и государственной итоговой аттестации в организациях, осуществляющих образовательную деятельность.</a:t>
            </a:r>
          </a:p>
          <a:p>
            <a:pPr marL="0" indent="0">
              <a:buNone/>
            </a:pPr>
            <a:r>
              <a:rPr lang="ru-RU" sz="2000" dirty="0"/>
              <a:t>4. Допускается сочетание различных форм получения образования и форм обучения.</a:t>
            </a:r>
          </a:p>
          <a:p>
            <a:pPr marL="0" indent="0">
              <a:buNone/>
            </a:pPr>
            <a:r>
              <a:rPr lang="ru-RU" sz="2000" dirty="0"/>
              <a:t>5. Формы получения образования и формы обучения по основной образовательной программе по каждому уровню образования, профессии, специальности и направлению подготовки определяются соответствующими федеральными государственными образовательными стандартами, образовательными стандартами, если иное не установлено настоящим Федеральным законом. Формы обучения по дополнительным образовательным программам и основным программам профессионального обучения определяются организацией, осуществляющей образовательную деятельность, самостоятельно, если иное не установлено законодательством Российской Федерации.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312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0C3DC"/>
            </a:gs>
            <a:gs pos="5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191AC-5209-4A02-ADC6-76CE6CCF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69444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Семейный кодекс Российской Федерации от 29.12.1995 № 223-Ф3 (ред. от 13.07.2015).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10045-8F29-40F4-A086-72987C93DD69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1000">
                <a:srgbClr val="F0C3DC"/>
              </a:gs>
              <a:gs pos="5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Раздел IV. Права и обязанности родителей и детей. Глава 11. Права несовершеннолетних детей. Пункт 2 статьи 54 гласит: «Ребенок имеет права на воспитание своими родителями, образование, обеспечение его интересов, </a:t>
            </a:r>
            <a:r>
              <a:rPr lang="ru-RU" dirty="0" err="1"/>
              <a:t>всесторонее</a:t>
            </a:r>
            <a:r>
              <a:rPr lang="ru-RU" dirty="0"/>
              <a:t> развитие, уважение его человеческого достоинства».</a:t>
            </a:r>
          </a:p>
          <a:p>
            <a:pPr marL="0" indent="0" algn="just">
              <a:buNone/>
            </a:pPr>
            <a:r>
              <a:rPr lang="ru-RU" dirty="0"/>
              <a:t>Глава 12. Права и обязанности родителей. Пункте 2 статьи 63 говорится, что родители обязаны обеспечить получение детьми образования. Родители имеют право выбора образовательной организации, формы получения детьми образования и формы их обучения.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68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65A5B-6B63-4814-BF1A-C5D1CF142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68036"/>
            <a:ext cx="11029616" cy="1122219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«Санитарно-эпидемиологическими требованиями к устройству, содержанию и организации режима работы дошкольных организациях». Санитарно-эпидемиологические правила и нормативы СанПиН 2.4.1.3049-13, утвержденные постановлением Главного государственного санитарного врача Российской Федерации от 15 мая 2013 года № 26, (далее – СанПиН).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2C7A7E-D346-41D5-A1EF-0480450A1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234159"/>
          </a:xfrm>
          <a:gradFill>
            <a:gsLst>
              <a:gs pos="1000">
                <a:srgbClr val="F0C3DC"/>
              </a:gs>
              <a:gs pos="5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Настоящие санитарно-эпидемиологические правила и нормативы направлены на охрану здоровья детей при осуществлении деятельности по воспитанию, обучению, развитию и оздоровлению, уходу и присмотру в дошкольных образовательных организациях, а также при осуществлении услуг по развитию детей (развивающие центры) в дошкольных организациях независимо от вида, организационно-правовых форм и форм собственности.</a:t>
            </a:r>
          </a:p>
          <a:p>
            <a:pPr marL="0" indent="0">
              <a:buNone/>
            </a:pPr>
            <a:r>
              <a:rPr lang="ru-RU" dirty="0"/>
              <a:t>1.4. Настоящие санитарные правила являются обязательными для исполнения всеми гражданами, юридическими лицами и индивидуальными предпринимателями, деятельность которых связана с проектированием, строительством, реконструкцией, эксплуатацией объектов дошкольных образовательных организаций, осуществляющих образовательную деятельность, а также на дошкольные образовательные организации, осуществляющие услуги по развитию детей и дошкольные группы по уходу и присмотру (далее - дошкольные образовательные организации).</a:t>
            </a:r>
          </a:p>
          <a:p>
            <a:pPr marL="0" indent="0">
              <a:buNone/>
            </a:pPr>
            <a:r>
              <a:rPr lang="ru-RU" dirty="0"/>
              <a:t>(Пункт в редакции, введенной в действие с 20 сентября 2015 года постановлением Главного государственного санитарного врача Российской Федерации от 27 августа 2015 года N 41.</a:t>
            </a:r>
          </a:p>
          <a:p>
            <a:pPr marL="0" indent="0">
              <a:buNone/>
            </a:pPr>
            <a:r>
              <a:rPr lang="ru-RU" dirty="0"/>
              <a:t>1.6. Функционирование дошкольных образовательных организаций, реализующих основную образовательную программу, осуществляется при наличии заключения, подтверждающего его соответствие санитарному законодательству и настоящим санитарным правилам, выданного органом, уполномоченным осуществлять федеральный государственный санитарно-эпидемиологический надзор и федеральный государственный надзор в области защиты прав потребителей в целях лицензирования образовательной деятельности.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1.8. В дошкольную организацию принимаются дети в возрасте от 2 месяцев до прекращения образовательных отношений. Подбор контингента разновозрастной (смешанной) группы должен учитывать возможность организации в ней режима дня, соответствующего анатомо-физиологическим особенностям каждой возрастной группы.</a:t>
            </a:r>
          </a:p>
          <a:p>
            <a:pPr marL="0" indent="0">
              <a:buNone/>
            </a:pPr>
            <a:r>
              <a:rPr lang="ru-RU" dirty="0"/>
              <a:t>(Пункт в редакции, введенной в действие с 20 сентября 2015 года постановлением Главного государственного санитарного врача Российской Федерации от 27 августа 2015 года N 41.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33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0C3DC"/>
            </a:gs>
            <a:gs pos="5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7572A-F004-4D31-85F5-C360816B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Приказ Минобрнауки России от 17.10.2013 N 1155 (ред. от 21.01.2019) </a:t>
            </a:r>
            <a:r>
              <a:rPr lang="ru-RU" sz="1800" dirty="0"/>
              <a:t>"Об утверждении федерального государственного образовательного стандарта дошкольного образования" (Зарегистрировано в Минюсте России 14.11.2013 N 30384)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21A28-B0BC-415A-A985-ED1554F82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9636"/>
            <a:ext cx="11029616" cy="4364182"/>
          </a:xfrm>
          <a:gradFill>
            <a:gsLst>
              <a:gs pos="1000">
                <a:srgbClr val="F0C3DC"/>
              </a:gs>
              <a:gs pos="5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1900" dirty="0"/>
              <a:t>1.1. Настоящий федеральный государственный образовательный стандарт дошкольного образования (далее - Стандарт) представляет собой совокупность обязательных требований к дошкольному образованию.</a:t>
            </a:r>
          </a:p>
          <a:p>
            <a:pPr marL="0" indent="0">
              <a:buNone/>
            </a:pPr>
            <a:r>
              <a:rPr lang="ru-RU" sz="1900" dirty="0"/>
              <a:t>Предметом регулирования Стандарта являются отношения в сфере образования, возникающие при реализации образовательной программы дошкольного образования (далее - Программа).</a:t>
            </a:r>
          </a:p>
          <a:p>
            <a:pPr marL="0" indent="0">
              <a:buNone/>
            </a:pPr>
            <a:r>
              <a:rPr lang="ru-RU" sz="1900" dirty="0"/>
              <a:t>Образовательная деятельность по Программе осуществляется организациями, осуществляющими образовательную деятельность, индивидуальными предпринимателями (далее вместе - Организации).</a:t>
            </a:r>
          </a:p>
          <a:p>
            <a:pPr marL="0" indent="0">
              <a:buNone/>
            </a:pPr>
            <a:r>
              <a:rPr lang="ru-RU" sz="1900" dirty="0"/>
              <a:t>1.4. Основные принципы дошкольного образования:</a:t>
            </a:r>
          </a:p>
          <a:p>
            <a:pPr marL="0" indent="0">
              <a:buNone/>
            </a:pPr>
            <a:r>
              <a:rPr lang="ru-RU" sz="1900" dirty="0"/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0" indent="0">
              <a:buNone/>
            </a:pPr>
            <a:r>
              <a:rPr lang="ru-RU" sz="1900" dirty="0"/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marL="0" indent="0">
              <a:buNone/>
            </a:pPr>
            <a:r>
              <a:rPr lang="ru-RU" sz="1900" dirty="0"/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marL="0" indent="0">
              <a:buNone/>
            </a:pPr>
            <a:r>
              <a:rPr lang="ru-RU" sz="1900" dirty="0"/>
              <a:t>4) поддержка инициативы детей в различных видах деятельности;</a:t>
            </a:r>
          </a:p>
          <a:p>
            <a:pPr marL="0" indent="0">
              <a:buNone/>
            </a:pPr>
            <a:r>
              <a:rPr lang="ru-RU" sz="1900" dirty="0"/>
              <a:t>5) сотрудничество Организации с семьей;</a:t>
            </a:r>
          </a:p>
          <a:p>
            <a:pPr marL="0" indent="0">
              <a:buNone/>
            </a:pPr>
            <a:r>
              <a:rPr lang="ru-RU" sz="1900" dirty="0"/>
              <a:t>6) приобщение детей к социокультурным нормам, традициям семьи, общества и государства;</a:t>
            </a:r>
          </a:p>
          <a:p>
            <a:pPr marL="0" indent="0">
              <a:buNone/>
            </a:pPr>
            <a:r>
              <a:rPr lang="ru-RU" sz="1900" dirty="0"/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pPr marL="0" indent="0">
              <a:buNone/>
            </a:pPr>
            <a:r>
              <a:rPr lang="ru-RU" sz="1900" dirty="0"/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0" indent="0">
              <a:buNone/>
            </a:pPr>
            <a:r>
              <a:rPr lang="ru-RU" sz="1900" dirty="0"/>
              <a:t>9) учет этнокультурной ситуации развития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59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0C3DC"/>
            </a:gs>
            <a:gs pos="5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BEEF6-4517-45C7-9E5A-EEA8CCED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48145"/>
            <a:ext cx="11029616" cy="1163782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atin typeface="+mn-lt"/>
              </a:rPr>
              <a:t>Федеральный государственный образовательный стандарт дошкольного образования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(утвержденный Приказом Минобрнауки России от 17.10.2013 №1155.)</a:t>
            </a:r>
            <a:br>
              <a:rPr lang="ru-RU" sz="1600" dirty="0">
                <a:latin typeface="+mn-lt"/>
              </a:rPr>
            </a:br>
            <a:br>
              <a:rPr lang="ru-RU" sz="1400" dirty="0">
                <a:latin typeface="+mn-lt"/>
              </a:rPr>
            </a:br>
            <a:endParaRPr lang="ru-RU" sz="14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6FA38C-79AC-4A0B-9B2F-8EF9A43C8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95613"/>
          </a:xfrm>
          <a:gradFill>
            <a:gsLst>
              <a:gs pos="1000">
                <a:srgbClr val="F0C3DC"/>
              </a:gs>
              <a:gs pos="5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900" dirty="0"/>
              <a:t>В	соответствии с ФГОС ДО и Программа ЦИР построена на следующих принципах:</a:t>
            </a:r>
          </a:p>
          <a:p>
            <a:pPr marL="0" indent="0">
              <a:buNone/>
            </a:pPr>
            <a:r>
              <a:rPr lang="ru-RU" sz="4900" dirty="0"/>
              <a:t>•	Поддержка разнообразия детства.</a:t>
            </a:r>
          </a:p>
          <a:p>
            <a:pPr marL="0" indent="0">
              <a:buNone/>
            </a:pPr>
            <a:r>
              <a:rPr lang="ru-RU" sz="4900" dirty="0"/>
              <a:t>•	Сохранение уникальности и самоценности детства</a:t>
            </a:r>
          </a:p>
          <a:p>
            <a:pPr marL="0" indent="0">
              <a:buNone/>
            </a:pPr>
            <a:r>
              <a:rPr lang="ru-RU" sz="4900" dirty="0"/>
              <a:t>•	Позитивная социализация ребенка</a:t>
            </a:r>
          </a:p>
          <a:p>
            <a:pPr marL="0" indent="0">
              <a:buNone/>
            </a:pPr>
            <a:r>
              <a:rPr lang="ru-RU" sz="4900" dirty="0"/>
              <a:t>•	Личностно-развивающий и гуманистический характер взаимодействия </a:t>
            </a:r>
          </a:p>
          <a:p>
            <a:pPr marL="0" indent="0">
              <a:buNone/>
            </a:pPr>
            <a:r>
              <a:rPr lang="ru-RU" sz="4900" dirty="0"/>
              <a:t>•	Содействие и сотрудничество детей и взрослых</a:t>
            </a:r>
          </a:p>
          <a:p>
            <a:pPr marL="0" indent="0">
              <a:buNone/>
            </a:pPr>
            <a:r>
              <a:rPr lang="ru-RU" sz="4900" dirty="0"/>
              <a:t>•	Сотрудничество   Учреждения   с   семьей</a:t>
            </a:r>
          </a:p>
          <a:p>
            <a:pPr marL="0" indent="0">
              <a:buNone/>
            </a:pPr>
            <a:r>
              <a:rPr lang="ru-RU" sz="4900" dirty="0"/>
              <a:t>•	Взаимодействие с организациями социализации, образования, охраны здоровья и другими партнерами, которые могут внести вклад в развитие и образование детей, а также использование ресурсов местного сообщества и вариативных программ дополнительного образования детей для обогащения детского развития</a:t>
            </a:r>
          </a:p>
          <a:p>
            <a:pPr marL="0" indent="0">
              <a:buNone/>
            </a:pPr>
            <a:r>
              <a:rPr lang="ru-RU" sz="4900" dirty="0"/>
              <a:t>•	Индивидуализация дошкольного образования</a:t>
            </a:r>
          </a:p>
          <a:p>
            <a:pPr marL="0" indent="0">
              <a:buNone/>
            </a:pPr>
            <a:r>
              <a:rPr lang="ru-RU" sz="4900" dirty="0"/>
              <a:t>•	Возрастная адекватность образования</a:t>
            </a:r>
          </a:p>
          <a:p>
            <a:pPr marL="0" indent="0">
              <a:buNone/>
            </a:pPr>
            <a:r>
              <a:rPr lang="ru-RU" sz="4900" dirty="0"/>
              <a:t>•	Развивающее вариативное образование.</a:t>
            </a:r>
          </a:p>
          <a:p>
            <a:pPr marL="0" indent="0">
              <a:buNone/>
            </a:pPr>
            <a:r>
              <a:rPr lang="ru-RU" sz="4900" dirty="0"/>
              <a:t>•	Полнота  содержания  и   интеграция   отдельных   образовательных   областей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84551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FF3ED-82B9-4AB3-8F77-757A7DE5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51164"/>
            <a:ext cx="11029616" cy="831272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РФ от 15 мая 2020 г. № 236 "Об утверждении Порядка приема на обучение по образовательным программам дошкольного образования"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C05E27-9896-4BE0-9FBB-D5979EBBE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08910"/>
            <a:ext cx="11029616" cy="4017818"/>
          </a:xfrm>
          <a:gradFill>
            <a:gsLst>
              <a:gs pos="1000">
                <a:srgbClr val="F0C3DC"/>
              </a:gs>
              <a:gs pos="5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300" dirty="0">
                <a:cs typeface="Arial" panose="020B0604020202020204" pitchFamily="34" charset="0"/>
              </a:rPr>
              <a:t>Прием граждан на обучение в филиал образовательной организации осуществляется в соответствии с правилами приема обучающихся, установленными в образовательной организации.</a:t>
            </a:r>
          </a:p>
          <a:p>
            <a:pPr marL="0" indent="0">
              <a:buNone/>
            </a:pPr>
            <a:r>
              <a:rPr lang="ru-RU" sz="1300" dirty="0">
                <a:cs typeface="Arial" panose="020B0604020202020204" pitchFamily="34" charset="0"/>
              </a:rPr>
              <a:t>4. Правила приема на обучение в образовательные организации должны обеспечивать прием в образовательную организацию всех граждан, имеющих право на получение дошкольного образования.</a:t>
            </a:r>
          </a:p>
          <a:p>
            <a:pPr marL="0" indent="0">
              <a:buNone/>
            </a:pPr>
            <a:r>
              <a:rPr lang="ru-RU" sz="1300" dirty="0">
                <a:cs typeface="Arial" panose="020B0604020202020204" pitchFamily="34" charset="0"/>
              </a:rPr>
              <a:t>Правила приема в государственные и муниципальные образовательные организации на обучение должны обеспечивать также прием в образовательную организацию граждан, имеющих право на получение дошкольного образования и проживающих на территории, за которой закреплена указанная образовательная организация (далее - закрепленная территория)2.</a:t>
            </a:r>
          </a:p>
          <a:p>
            <a:pPr marL="0" indent="0">
              <a:buNone/>
            </a:pPr>
            <a:r>
              <a:rPr lang="ru-RU" sz="1300" dirty="0">
                <a:cs typeface="Arial" panose="020B0604020202020204" pitchFamily="34" charset="0"/>
              </a:rPr>
              <a:t>Проживающие в одной семье и имеющие общее место жительства дети имеют право преимущественного приема в государственные и муниципальные образовательные организации, в которых обучаются их братья и (или) сестры4.</a:t>
            </a:r>
          </a:p>
          <a:p>
            <a:pPr marL="0" indent="0">
              <a:buNone/>
            </a:pPr>
            <a:r>
              <a:rPr lang="ru-RU" sz="1300" dirty="0">
                <a:cs typeface="Arial" panose="020B0604020202020204" pitchFamily="34" charset="0"/>
              </a:rPr>
              <a:t>5. В приеме в государственную или муниципальную образовательную организацию может быть отказано только по причине отсутствия в ней свободных мест, за исключением случаев, предусмотренных статьей 88 Федерального закона от 29 декабря 2012 г. N 273-ФЗ "Об образовании в Российской Федерации" </a:t>
            </a:r>
          </a:p>
          <a:p>
            <a:pPr marL="0" indent="0">
              <a:buNone/>
            </a:pPr>
            <a:r>
              <a:rPr lang="ru-RU" sz="1300" dirty="0">
                <a:cs typeface="Arial" panose="020B0604020202020204" pitchFamily="34" charset="0"/>
              </a:rPr>
              <a:t>6. Образовательная организация обязана ознакомить родителей (законных представителей) ребенка со своим уставом, лицензией на осуществление образовательной деятельности, с образовательными программами и другими документами, регламентирующими организацию и осуществление образовательной деятельности, права и обязанности воспитанников6.</a:t>
            </a:r>
          </a:p>
          <a:p>
            <a:pPr marL="0" indent="0">
              <a:buNone/>
            </a:pPr>
            <a:r>
              <a:rPr lang="ru-RU" sz="1300" dirty="0">
                <a:cs typeface="Arial" panose="020B0604020202020204" pitchFamily="34" charset="0"/>
              </a:rPr>
              <a:t>Копии указанных документов, информация о сроках приема документов, указанных в пункте 9 настоящего Порядка, размещаются на информационном стенде образовательной организации и на официальном сайте образовательной организации в информационно-телекоммуникационной сети "Интернет".</a:t>
            </a:r>
          </a:p>
          <a:p>
            <a:pPr marL="0" indent="0">
              <a:buNone/>
            </a:pPr>
            <a:r>
              <a:rPr lang="ru-RU" sz="1300" dirty="0">
                <a:cs typeface="Arial" panose="020B0604020202020204" pitchFamily="34" charset="0"/>
              </a:rPr>
              <a:t>Факт ознакомления родителей (законных представителей) ребенка, в том числе через официальный сайт образовательной организации, с указанными документами фиксируется в заявлении о приеме в образовательную организацию и заверяется личной подписью родителей (законных представителей) ребенка.</a:t>
            </a:r>
          </a:p>
          <a:p>
            <a:pPr marL="0" indent="0">
              <a:buNone/>
            </a:pPr>
            <a:r>
              <a:rPr lang="ru-RU" sz="1300" dirty="0">
                <a:cs typeface="Arial" panose="020B0604020202020204" pitchFamily="34" charset="0"/>
              </a:rPr>
              <a:t>7. Прием в образовательную организацию осуществляется в течение всего календарного года при наличии свободных мест.</a:t>
            </a:r>
          </a:p>
          <a:p>
            <a:pPr marL="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2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18E73-BE23-4286-ACE4-17F44740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976037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Закон Санкт-Петербурга от 26.06.2013 № 461 -83 «Об образовании в Санкт-Петербурге»</a:t>
            </a:r>
            <a:br>
              <a:rPr lang="ru-RU" sz="1800" dirty="0"/>
            </a:br>
            <a:br>
              <a:rPr lang="ru-RU" sz="1800" dirty="0"/>
            </a:br>
            <a:r>
              <a:rPr lang="ru-RU" sz="1200" dirty="0"/>
              <a:t>(с изменениями на 22 апреля 2020года)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247F76-4863-4640-92E8-45B2DD64D5B5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Глава 1. Общие </a:t>
            </a:r>
            <a:r>
              <a:rPr lang="ru-RU" dirty="0" err="1"/>
              <a:t>положения.Статья</a:t>
            </a:r>
            <a:r>
              <a:rPr lang="ru-RU" dirty="0"/>
              <a:t> 4.Пункт 22.</a:t>
            </a:r>
          </a:p>
          <a:p>
            <a:pPr marL="0" indent="0" algn="just">
              <a:buNone/>
            </a:pPr>
            <a:r>
              <a:rPr lang="ru-RU" dirty="0"/>
              <a:t>Обеспечение предоставления методической, психолого-педагогической, диагностической и консультативной помощи родителям (законным представителям) несовершеннолетних обучающихся без взимания платы, в том числе в дошкольных образовательных организациях и общеобразовательных организациях, если в них созданы соответствующие консультационные центры, обеспечивающие получение детьми дошкольного образования в форме семейного образования.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6727865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315</TotalTime>
  <Words>1736</Words>
  <Application>Microsoft Office PowerPoint</Application>
  <PresentationFormat>Широкоэкранный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Corbel</vt:lpstr>
      <vt:lpstr>Gill Sans MT</vt:lpstr>
      <vt:lpstr>Wingdings 2</vt:lpstr>
      <vt:lpstr>Дивиденд</vt:lpstr>
      <vt:lpstr>Нормативно-правовое обеспечение реализации вариативной формы образования:  Центр игрового развития </vt:lpstr>
      <vt:lpstr>Нормативно – правовые документы,  регламентирующие деятельность  Центра игрового развития при ГБДОУ</vt:lpstr>
      <vt:lpstr>Федеральный закон «Об образовании в Российской Федерации» от 29.12.2012 № 273-ФЗ. Федеральный закон от 29.12.2012 N 273-ФЗ (ред. от 31.07.2020) "Об образовании в Российской Федерации" (с изм. и доп., вступ. в силу с 01.09.2020) </vt:lpstr>
      <vt:lpstr>Семейный кодекс Российской Федерации от 29.12.1995 № 223-Ф3 (ред. от 13.07.2015).</vt:lpstr>
      <vt:lpstr>«Санитарно-эпидемиологическими требованиями к устройству, содержанию и организации режима работы дошкольных организациях». Санитарно-эпидемиологические правила и нормативы СанПиН 2.4.1.3049-13, утвержденные постановлением Главного государственного санитарного врача Российской Федерации от 15 мая 2013 года № 26, (далее – СанПиН).</vt:lpstr>
      <vt:lpstr>Приказ Минобрнауки России от 17.10.2013 N 1155 (ред. от 21.01.2019) "Об утверждении федерального государственного образовательного стандарта дошкольного образования" (Зарегистрировано в Минюсте России 14.11.2013 N 30384)</vt:lpstr>
      <vt:lpstr>Федеральный государственный образовательный стандарт дошкольного образования (утвержденный Приказом Минобрнауки России от 17.10.2013 №1155.)  </vt:lpstr>
      <vt:lpstr>Приказ Министерства просвещения РФ от 15 мая 2020 г. № 236 "Об утверждении Порядка приема на обучение по образовательным программам дошкольного образования"</vt:lpstr>
      <vt:lpstr>Закон Санкт-Петербурга от 26.06.2013 № 461 -83 «Об образовании в Санкт-Петербурге»  (с изменениями на 22 апреля 2020года)</vt:lpstr>
      <vt:lpstr>РАСПОРЯЖЕНИЕ Комитета по образованию от 9 апреля 2018 года N 1009-р Об утверждении Административного регламента администрации района Санкт-Петербурга по предоставлению государственной услуги по комплектованию государственных образовательных учреждений, реализующих образовательную программу дошкольного образования, находящихся в ведении администраций районов Санкт-Петербурга (с изменениями на 6 апреля 2020 года) </vt:lpstr>
      <vt:lpstr>Распоряжение Комитета по образованию от 31.01.2019г. №301-р  «Об утверждении Порядка комплектования воспитанниками государственных образовательных учреждений, реализующих образовательную программу дошкольного образования, находящихся в ведении администраций районов Санкт-Петербурга».  </vt:lpstr>
      <vt:lpstr>Устав ГБДОУ № 16 (распоряжение комитета по образованию № 5272-р от 05.11.2015 г.)  ГБДОУ № 16 действует на основании устава, утвержденного в порядке, установленном законодательством Российской Федерации. </vt:lpstr>
      <vt:lpstr>Устав Государственного бюджетного  дошкольного образовательного учреждения детского сада №30 Василеостровского района  Санкт-петербурге (от 29июня 2015 №3153-р)</vt:lpstr>
      <vt:lpstr>Спасибо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 РЕАЛИЗАЦИИ ВАРИАТИВНЫХ ФОРМ ОБРАЗОВАНИЯ</dc:title>
  <dc:creator>Александр</dc:creator>
  <cp:lastModifiedBy>Александр</cp:lastModifiedBy>
  <cp:revision>28</cp:revision>
  <dcterms:created xsi:type="dcterms:W3CDTF">2020-10-18T16:06:59Z</dcterms:created>
  <dcterms:modified xsi:type="dcterms:W3CDTF">2020-10-26T08:23:36Z</dcterms:modified>
</cp:coreProperties>
</file>