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378" r:id="rId4"/>
    <p:sldId id="379" r:id="rId5"/>
    <p:sldId id="380" r:id="rId6"/>
    <p:sldId id="381" r:id="rId7"/>
    <p:sldId id="382" r:id="rId8"/>
    <p:sldId id="383" r:id="rId9"/>
    <p:sldId id="384" r:id="rId10"/>
    <p:sldId id="385" r:id="rId11"/>
    <p:sldId id="386"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7" r:id="rId25"/>
    <p:sldId id="270" r:id="rId26"/>
    <p:sldId id="271" r:id="rId27"/>
    <p:sldId id="272" r:id="rId28"/>
    <p:sldId id="273" r:id="rId29"/>
    <p:sldId id="274" r:id="rId30"/>
    <p:sldId id="275" r:id="rId31"/>
    <p:sldId id="279" r:id="rId32"/>
    <p:sldId id="278" r:id="rId33"/>
    <p:sldId id="276" r:id="rId34"/>
    <p:sldId id="280" r:id="rId35"/>
    <p:sldId id="281" r:id="rId36"/>
    <p:sldId id="282" r:id="rId37"/>
    <p:sldId id="283" r:id="rId38"/>
    <p:sldId id="284" r:id="rId39"/>
    <p:sldId id="285" r:id="rId40"/>
    <p:sldId id="288" r:id="rId41"/>
    <p:sldId id="289" r:id="rId42"/>
    <p:sldId id="287"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5" r:id="rId109"/>
    <p:sldId id="356" r:id="rId110"/>
    <p:sldId id="357" r:id="rId111"/>
    <p:sldId id="358" r:id="rId112"/>
    <p:sldId id="359" r:id="rId113"/>
    <p:sldId id="360" r:id="rId114"/>
    <p:sldId id="361" r:id="rId115"/>
    <p:sldId id="362" r:id="rId116"/>
    <p:sldId id="363" r:id="rId117"/>
    <p:sldId id="364" r:id="rId118"/>
    <p:sldId id="365"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15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503A8-B5BC-4D07-9615-A630938AAF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FFA2084-6D3A-4C3D-BF84-51666D5F085A}">
      <dgm:prSet phldrT="[Текст]" custT="1"/>
      <dgm:spPr/>
      <dgm:t>
        <a:bodyPr/>
        <a:lstStyle/>
        <a:p>
          <a:r>
            <a:rPr lang="ru-RU" sz="3200" dirty="0"/>
            <a:t>Входящий (поступающий в организацию)</a:t>
          </a:r>
        </a:p>
      </dgm:t>
    </dgm:pt>
    <dgm:pt modelId="{B6824497-1FE5-464C-805D-1A41B4FC2C58}" type="parTrans" cxnId="{999324DF-A324-476B-A552-BC219431CC8B}">
      <dgm:prSet/>
      <dgm:spPr/>
      <dgm:t>
        <a:bodyPr/>
        <a:lstStyle/>
        <a:p>
          <a:endParaRPr lang="ru-RU"/>
        </a:p>
      </dgm:t>
    </dgm:pt>
    <dgm:pt modelId="{46B15CDF-A4B1-4A6D-A3CB-DDFD60BEE512}" type="sibTrans" cxnId="{999324DF-A324-476B-A552-BC219431CC8B}">
      <dgm:prSet/>
      <dgm:spPr/>
      <dgm:t>
        <a:bodyPr/>
        <a:lstStyle/>
        <a:p>
          <a:endParaRPr lang="ru-RU"/>
        </a:p>
      </dgm:t>
    </dgm:pt>
    <dgm:pt modelId="{C2D855E8-0991-4D40-A54D-AC5E99CFC913}">
      <dgm:prSet phldrT="[Текст]" custT="1"/>
      <dgm:spPr/>
      <dgm:t>
        <a:bodyPr/>
        <a:lstStyle/>
        <a:p>
          <a:r>
            <a:rPr lang="ru-RU" sz="2400" dirty="0"/>
            <a:t>Исходящий (направленный из организации)</a:t>
          </a:r>
        </a:p>
      </dgm:t>
    </dgm:pt>
    <dgm:pt modelId="{438A0EBD-D2FA-4992-A112-0AC13376C041}" type="parTrans" cxnId="{7FD6E62F-6819-42F1-BCB6-FF300DD8E897}">
      <dgm:prSet/>
      <dgm:spPr/>
      <dgm:t>
        <a:bodyPr/>
        <a:lstStyle/>
        <a:p>
          <a:endParaRPr lang="ru-RU"/>
        </a:p>
      </dgm:t>
    </dgm:pt>
    <dgm:pt modelId="{CEBE23CB-883C-4848-AA2C-46983638B772}" type="sibTrans" cxnId="{7FD6E62F-6819-42F1-BCB6-FF300DD8E897}">
      <dgm:prSet/>
      <dgm:spPr/>
      <dgm:t>
        <a:bodyPr/>
        <a:lstStyle/>
        <a:p>
          <a:endParaRPr lang="ru-RU"/>
        </a:p>
      </dgm:t>
    </dgm:pt>
    <dgm:pt modelId="{44E6A787-6678-42EC-BFD1-60FE3ABD716A}">
      <dgm:prSet phldrT="[Текст]" custT="1"/>
      <dgm:spPr/>
      <dgm:t>
        <a:bodyPr/>
        <a:lstStyle/>
        <a:p>
          <a:r>
            <a:rPr lang="ru-RU" sz="2000" dirty="0"/>
            <a:t>Внутренний (документация, создаваемая и используемая работниками в управленческом процессе)</a:t>
          </a:r>
        </a:p>
      </dgm:t>
    </dgm:pt>
    <dgm:pt modelId="{A06A0101-4E90-4B2A-AABF-EEBF0CEF253B}" type="parTrans" cxnId="{6FD55ACA-49F8-4DA8-B0BA-B767AF378D4C}">
      <dgm:prSet/>
      <dgm:spPr/>
      <dgm:t>
        <a:bodyPr/>
        <a:lstStyle/>
        <a:p>
          <a:endParaRPr lang="ru-RU"/>
        </a:p>
      </dgm:t>
    </dgm:pt>
    <dgm:pt modelId="{5B87D29B-4401-4CCC-A161-2FF52389427C}" type="sibTrans" cxnId="{6FD55ACA-49F8-4DA8-B0BA-B767AF378D4C}">
      <dgm:prSet/>
      <dgm:spPr/>
      <dgm:t>
        <a:bodyPr/>
        <a:lstStyle/>
        <a:p>
          <a:endParaRPr lang="ru-RU"/>
        </a:p>
      </dgm:t>
    </dgm:pt>
    <dgm:pt modelId="{C4C32B40-F5F0-4AD0-A417-9DA50FBC7D68}" type="pres">
      <dgm:prSet presAssocID="{A06503A8-B5BC-4D07-9615-A630938AAF56}" presName="linear" presStyleCnt="0">
        <dgm:presLayoutVars>
          <dgm:dir/>
          <dgm:animLvl val="lvl"/>
          <dgm:resizeHandles val="exact"/>
        </dgm:presLayoutVars>
      </dgm:prSet>
      <dgm:spPr/>
    </dgm:pt>
    <dgm:pt modelId="{4DDD8D0E-6CFD-43AF-94FC-5B40D85D6AC4}" type="pres">
      <dgm:prSet presAssocID="{CFFA2084-6D3A-4C3D-BF84-51666D5F085A}" presName="parentLin" presStyleCnt="0"/>
      <dgm:spPr/>
    </dgm:pt>
    <dgm:pt modelId="{F63C953C-02E5-4356-8EFB-ED33969F336F}" type="pres">
      <dgm:prSet presAssocID="{CFFA2084-6D3A-4C3D-BF84-51666D5F085A}" presName="parentLeftMargin" presStyleLbl="node1" presStyleIdx="0" presStyleCnt="3"/>
      <dgm:spPr/>
    </dgm:pt>
    <dgm:pt modelId="{DE3072EE-725D-4495-B853-7FEF1611B5A9}" type="pres">
      <dgm:prSet presAssocID="{CFFA2084-6D3A-4C3D-BF84-51666D5F085A}" presName="parentText" presStyleLbl="node1" presStyleIdx="0" presStyleCnt="3" custScaleX="128535" custScaleY="820896" custLinFactNeighborY="-9031">
        <dgm:presLayoutVars>
          <dgm:chMax val="0"/>
          <dgm:bulletEnabled val="1"/>
        </dgm:presLayoutVars>
      </dgm:prSet>
      <dgm:spPr/>
    </dgm:pt>
    <dgm:pt modelId="{85917A6A-486F-424D-9C64-21AF046423B1}" type="pres">
      <dgm:prSet presAssocID="{CFFA2084-6D3A-4C3D-BF84-51666D5F085A}" presName="negativeSpace" presStyleCnt="0"/>
      <dgm:spPr/>
    </dgm:pt>
    <dgm:pt modelId="{AD622CC5-E5C0-4243-A3E1-B8AD6135C3DE}" type="pres">
      <dgm:prSet presAssocID="{CFFA2084-6D3A-4C3D-BF84-51666D5F085A}" presName="childText" presStyleLbl="conFgAcc1" presStyleIdx="0" presStyleCnt="3">
        <dgm:presLayoutVars>
          <dgm:bulletEnabled val="1"/>
        </dgm:presLayoutVars>
      </dgm:prSet>
      <dgm:spPr/>
    </dgm:pt>
    <dgm:pt modelId="{84DAA6E5-71E0-4373-8193-9D722708276D}" type="pres">
      <dgm:prSet presAssocID="{46B15CDF-A4B1-4A6D-A3CB-DDFD60BEE512}" presName="spaceBetweenRectangles" presStyleCnt="0"/>
      <dgm:spPr/>
    </dgm:pt>
    <dgm:pt modelId="{7394321C-2E38-40A0-A4C9-0F78F3CBAF06}" type="pres">
      <dgm:prSet presAssocID="{C2D855E8-0991-4D40-A54D-AC5E99CFC913}" presName="parentLin" presStyleCnt="0"/>
      <dgm:spPr/>
    </dgm:pt>
    <dgm:pt modelId="{DC14310E-7C6B-4530-B73B-366BCA3B4983}" type="pres">
      <dgm:prSet presAssocID="{C2D855E8-0991-4D40-A54D-AC5E99CFC913}" presName="parentLeftMargin" presStyleLbl="node1" presStyleIdx="0" presStyleCnt="3"/>
      <dgm:spPr/>
    </dgm:pt>
    <dgm:pt modelId="{1F3E9C36-96A4-40C4-9395-A3585286BC9F}" type="pres">
      <dgm:prSet presAssocID="{C2D855E8-0991-4D40-A54D-AC5E99CFC913}" presName="parentText" presStyleLbl="node1" presStyleIdx="1" presStyleCnt="3" custScaleX="126484" custScaleY="780671">
        <dgm:presLayoutVars>
          <dgm:chMax val="0"/>
          <dgm:bulletEnabled val="1"/>
        </dgm:presLayoutVars>
      </dgm:prSet>
      <dgm:spPr/>
    </dgm:pt>
    <dgm:pt modelId="{3FDB27A3-C970-4ADE-A56E-CCA5A1A2387D}" type="pres">
      <dgm:prSet presAssocID="{C2D855E8-0991-4D40-A54D-AC5E99CFC913}" presName="negativeSpace" presStyleCnt="0"/>
      <dgm:spPr/>
    </dgm:pt>
    <dgm:pt modelId="{7B3F168E-FCBD-4DC8-9E97-89B1864AC3CD}" type="pres">
      <dgm:prSet presAssocID="{C2D855E8-0991-4D40-A54D-AC5E99CFC913}" presName="childText" presStyleLbl="conFgAcc1" presStyleIdx="1" presStyleCnt="3">
        <dgm:presLayoutVars>
          <dgm:bulletEnabled val="1"/>
        </dgm:presLayoutVars>
      </dgm:prSet>
      <dgm:spPr/>
    </dgm:pt>
    <dgm:pt modelId="{1525DEEE-84C4-4FE2-A5D4-C62DD6B23B3F}" type="pres">
      <dgm:prSet presAssocID="{CEBE23CB-883C-4848-AA2C-46983638B772}" presName="spaceBetweenRectangles" presStyleCnt="0"/>
      <dgm:spPr/>
    </dgm:pt>
    <dgm:pt modelId="{A25F3ABA-93FC-4878-9F3F-8366ACD6FA3E}" type="pres">
      <dgm:prSet presAssocID="{44E6A787-6678-42EC-BFD1-60FE3ABD716A}" presName="parentLin" presStyleCnt="0"/>
      <dgm:spPr/>
    </dgm:pt>
    <dgm:pt modelId="{3C870D5C-380C-4442-B322-EA3436AE0E55}" type="pres">
      <dgm:prSet presAssocID="{44E6A787-6678-42EC-BFD1-60FE3ABD716A}" presName="parentLeftMargin" presStyleLbl="node1" presStyleIdx="1" presStyleCnt="3"/>
      <dgm:spPr/>
    </dgm:pt>
    <dgm:pt modelId="{8687616B-DC4A-406E-8B1B-B237CA83F930}" type="pres">
      <dgm:prSet presAssocID="{44E6A787-6678-42EC-BFD1-60FE3ABD716A}" presName="parentText" presStyleLbl="node1" presStyleIdx="2" presStyleCnt="3" custScaleX="126470" custScaleY="812224">
        <dgm:presLayoutVars>
          <dgm:chMax val="0"/>
          <dgm:bulletEnabled val="1"/>
        </dgm:presLayoutVars>
      </dgm:prSet>
      <dgm:spPr/>
    </dgm:pt>
    <dgm:pt modelId="{21A7E614-0C44-449F-8F99-D28C3890558B}" type="pres">
      <dgm:prSet presAssocID="{44E6A787-6678-42EC-BFD1-60FE3ABD716A}" presName="negativeSpace" presStyleCnt="0"/>
      <dgm:spPr/>
    </dgm:pt>
    <dgm:pt modelId="{99E4C9E7-82D3-43BD-A5BC-0F124D978237}" type="pres">
      <dgm:prSet presAssocID="{44E6A787-6678-42EC-BFD1-60FE3ABD716A}" presName="childText" presStyleLbl="conFgAcc1" presStyleIdx="2" presStyleCnt="3">
        <dgm:presLayoutVars>
          <dgm:bulletEnabled val="1"/>
        </dgm:presLayoutVars>
      </dgm:prSet>
      <dgm:spPr/>
    </dgm:pt>
  </dgm:ptLst>
  <dgm:cxnLst>
    <dgm:cxn modelId="{7FD6E62F-6819-42F1-BCB6-FF300DD8E897}" srcId="{A06503A8-B5BC-4D07-9615-A630938AAF56}" destId="{C2D855E8-0991-4D40-A54D-AC5E99CFC913}" srcOrd="1" destOrd="0" parTransId="{438A0EBD-D2FA-4992-A112-0AC13376C041}" sibTransId="{CEBE23CB-883C-4848-AA2C-46983638B772}"/>
    <dgm:cxn modelId="{55632244-BB82-400D-93C7-2A2115069D86}" type="presOf" srcId="{44E6A787-6678-42EC-BFD1-60FE3ABD716A}" destId="{8687616B-DC4A-406E-8B1B-B237CA83F930}" srcOrd="1" destOrd="0" presId="urn:microsoft.com/office/officeart/2005/8/layout/list1"/>
    <dgm:cxn modelId="{EC9FF593-4ECE-4AE4-82AF-E05E7839CC47}" type="presOf" srcId="{C2D855E8-0991-4D40-A54D-AC5E99CFC913}" destId="{DC14310E-7C6B-4530-B73B-366BCA3B4983}" srcOrd="0" destOrd="0" presId="urn:microsoft.com/office/officeart/2005/8/layout/list1"/>
    <dgm:cxn modelId="{D4DE0AB2-BCC9-44AE-82EB-68B6295AD49F}" type="presOf" srcId="{44E6A787-6678-42EC-BFD1-60FE3ABD716A}" destId="{3C870D5C-380C-4442-B322-EA3436AE0E55}" srcOrd="0" destOrd="0" presId="urn:microsoft.com/office/officeart/2005/8/layout/list1"/>
    <dgm:cxn modelId="{954342B3-654F-41A7-9460-EBAEB94E8167}" type="presOf" srcId="{CFFA2084-6D3A-4C3D-BF84-51666D5F085A}" destId="{F63C953C-02E5-4356-8EFB-ED33969F336F}" srcOrd="0" destOrd="0" presId="urn:microsoft.com/office/officeart/2005/8/layout/list1"/>
    <dgm:cxn modelId="{6FD55ACA-49F8-4DA8-B0BA-B767AF378D4C}" srcId="{A06503A8-B5BC-4D07-9615-A630938AAF56}" destId="{44E6A787-6678-42EC-BFD1-60FE3ABD716A}" srcOrd="2" destOrd="0" parTransId="{A06A0101-4E90-4B2A-AABF-EEBF0CEF253B}" sibTransId="{5B87D29B-4401-4CCC-A161-2FF52389427C}"/>
    <dgm:cxn modelId="{B37605CD-6499-427A-ABCD-64E93E8D4176}" type="presOf" srcId="{A06503A8-B5BC-4D07-9615-A630938AAF56}" destId="{C4C32B40-F5F0-4AD0-A417-9DA50FBC7D68}" srcOrd="0" destOrd="0" presId="urn:microsoft.com/office/officeart/2005/8/layout/list1"/>
    <dgm:cxn modelId="{B96853CF-A992-4F5A-BF8C-3B42CC226517}" type="presOf" srcId="{CFFA2084-6D3A-4C3D-BF84-51666D5F085A}" destId="{DE3072EE-725D-4495-B853-7FEF1611B5A9}" srcOrd="1" destOrd="0" presId="urn:microsoft.com/office/officeart/2005/8/layout/list1"/>
    <dgm:cxn modelId="{999324DF-A324-476B-A552-BC219431CC8B}" srcId="{A06503A8-B5BC-4D07-9615-A630938AAF56}" destId="{CFFA2084-6D3A-4C3D-BF84-51666D5F085A}" srcOrd="0" destOrd="0" parTransId="{B6824497-1FE5-464C-805D-1A41B4FC2C58}" sibTransId="{46B15CDF-A4B1-4A6D-A3CB-DDFD60BEE512}"/>
    <dgm:cxn modelId="{D33F34E9-17A0-443D-AB28-610D2401F01D}" type="presOf" srcId="{C2D855E8-0991-4D40-A54D-AC5E99CFC913}" destId="{1F3E9C36-96A4-40C4-9395-A3585286BC9F}" srcOrd="1" destOrd="0" presId="urn:microsoft.com/office/officeart/2005/8/layout/list1"/>
    <dgm:cxn modelId="{39F762AD-2D93-449C-A651-6C128DF20E03}" type="presParOf" srcId="{C4C32B40-F5F0-4AD0-A417-9DA50FBC7D68}" destId="{4DDD8D0E-6CFD-43AF-94FC-5B40D85D6AC4}" srcOrd="0" destOrd="0" presId="urn:microsoft.com/office/officeart/2005/8/layout/list1"/>
    <dgm:cxn modelId="{2D099EB2-C257-4BFE-ABC6-D00E66E85A6C}" type="presParOf" srcId="{4DDD8D0E-6CFD-43AF-94FC-5B40D85D6AC4}" destId="{F63C953C-02E5-4356-8EFB-ED33969F336F}" srcOrd="0" destOrd="0" presId="urn:microsoft.com/office/officeart/2005/8/layout/list1"/>
    <dgm:cxn modelId="{E84F3BA2-BA4E-4787-AA3C-7CA7261F1F1C}" type="presParOf" srcId="{4DDD8D0E-6CFD-43AF-94FC-5B40D85D6AC4}" destId="{DE3072EE-725D-4495-B853-7FEF1611B5A9}" srcOrd="1" destOrd="0" presId="urn:microsoft.com/office/officeart/2005/8/layout/list1"/>
    <dgm:cxn modelId="{4568C60C-4174-458A-A866-7774B71C7B8C}" type="presParOf" srcId="{C4C32B40-F5F0-4AD0-A417-9DA50FBC7D68}" destId="{85917A6A-486F-424D-9C64-21AF046423B1}" srcOrd="1" destOrd="0" presId="urn:microsoft.com/office/officeart/2005/8/layout/list1"/>
    <dgm:cxn modelId="{7B9611E9-9DB2-426D-A952-08574303D418}" type="presParOf" srcId="{C4C32B40-F5F0-4AD0-A417-9DA50FBC7D68}" destId="{AD622CC5-E5C0-4243-A3E1-B8AD6135C3DE}" srcOrd="2" destOrd="0" presId="urn:microsoft.com/office/officeart/2005/8/layout/list1"/>
    <dgm:cxn modelId="{F64CFB35-3CBC-4356-8AC0-93A37DB5B190}" type="presParOf" srcId="{C4C32B40-F5F0-4AD0-A417-9DA50FBC7D68}" destId="{84DAA6E5-71E0-4373-8193-9D722708276D}" srcOrd="3" destOrd="0" presId="urn:microsoft.com/office/officeart/2005/8/layout/list1"/>
    <dgm:cxn modelId="{60B451B4-83B3-4DDD-9EDE-573CBD20CE61}" type="presParOf" srcId="{C4C32B40-F5F0-4AD0-A417-9DA50FBC7D68}" destId="{7394321C-2E38-40A0-A4C9-0F78F3CBAF06}" srcOrd="4" destOrd="0" presId="urn:microsoft.com/office/officeart/2005/8/layout/list1"/>
    <dgm:cxn modelId="{652E89AF-5D67-4EAE-A170-26B9F49797A5}" type="presParOf" srcId="{7394321C-2E38-40A0-A4C9-0F78F3CBAF06}" destId="{DC14310E-7C6B-4530-B73B-366BCA3B4983}" srcOrd="0" destOrd="0" presId="urn:microsoft.com/office/officeart/2005/8/layout/list1"/>
    <dgm:cxn modelId="{C94C0558-EE4A-4F22-B503-5765E3A4E8FB}" type="presParOf" srcId="{7394321C-2E38-40A0-A4C9-0F78F3CBAF06}" destId="{1F3E9C36-96A4-40C4-9395-A3585286BC9F}" srcOrd="1" destOrd="0" presId="urn:microsoft.com/office/officeart/2005/8/layout/list1"/>
    <dgm:cxn modelId="{1EC7EACB-0B08-480E-ADF1-EA96B1B19CD5}" type="presParOf" srcId="{C4C32B40-F5F0-4AD0-A417-9DA50FBC7D68}" destId="{3FDB27A3-C970-4ADE-A56E-CCA5A1A2387D}" srcOrd="5" destOrd="0" presId="urn:microsoft.com/office/officeart/2005/8/layout/list1"/>
    <dgm:cxn modelId="{2D982AC7-EC6B-4ADA-BBE9-880E195E0F6E}" type="presParOf" srcId="{C4C32B40-F5F0-4AD0-A417-9DA50FBC7D68}" destId="{7B3F168E-FCBD-4DC8-9E97-89B1864AC3CD}" srcOrd="6" destOrd="0" presId="urn:microsoft.com/office/officeart/2005/8/layout/list1"/>
    <dgm:cxn modelId="{7F2969D9-662E-4946-B915-90138AB7157A}" type="presParOf" srcId="{C4C32B40-F5F0-4AD0-A417-9DA50FBC7D68}" destId="{1525DEEE-84C4-4FE2-A5D4-C62DD6B23B3F}" srcOrd="7" destOrd="0" presId="urn:microsoft.com/office/officeart/2005/8/layout/list1"/>
    <dgm:cxn modelId="{2B294113-4842-4CB0-B6A2-79530915006B}" type="presParOf" srcId="{C4C32B40-F5F0-4AD0-A417-9DA50FBC7D68}" destId="{A25F3ABA-93FC-4878-9F3F-8366ACD6FA3E}" srcOrd="8" destOrd="0" presId="urn:microsoft.com/office/officeart/2005/8/layout/list1"/>
    <dgm:cxn modelId="{97AF2361-76D4-4E54-8B6F-EDDB8D94200C}" type="presParOf" srcId="{A25F3ABA-93FC-4878-9F3F-8366ACD6FA3E}" destId="{3C870D5C-380C-4442-B322-EA3436AE0E55}" srcOrd="0" destOrd="0" presId="urn:microsoft.com/office/officeart/2005/8/layout/list1"/>
    <dgm:cxn modelId="{F67F9F64-8308-46F6-940B-42EA76FF56FF}" type="presParOf" srcId="{A25F3ABA-93FC-4878-9F3F-8366ACD6FA3E}" destId="{8687616B-DC4A-406E-8B1B-B237CA83F930}" srcOrd="1" destOrd="0" presId="urn:microsoft.com/office/officeart/2005/8/layout/list1"/>
    <dgm:cxn modelId="{B1DC50C6-A100-43FD-B114-E0BE874D44E5}" type="presParOf" srcId="{C4C32B40-F5F0-4AD0-A417-9DA50FBC7D68}" destId="{21A7E614-0C44-449F-8F99-D28C3890558B}" srcOrd="9" destOrd="0" presId="urn:microsoft.com/office/officeart/2005/8/layout/list1"/>
    <dgm:cxn modelId="{D3D82956-7B79-4643-B058-88C0F6CE8731}" type="presParOf" srcId="{C4C32B40-F5F0-4AD0-A417-9DA50FBC7D68}" destId="{99E4C9E7-82D3-43BD-A5BC-0F124D97823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3ADE9-2B54-4CFC-8B21-E6C1833234F1}" type="doc">
      <dgm:prSet loTypeId="urn:microsoft.com/office/officeart/2005/8/layout/pyramid1" loCatId="pyramid" qsTypeId="urn:microsoft.com/office/officeart/2005/8/quickstyle/simple1" qsCatId="simple" csTypeId="urn:microsoft.com/office/officeart/2005/8/colors/accent1_2" csCatId="accent1" phldr="1"/>
      <dgm:spPr/>
    </dgm:pt>
    <dgm:pt modelId="{962120B8-382C-4653-A4AA-EB0811A41986}">
      <dgm:prSet phldrT="[Текст]"/>
      <dgm:spPr/>
      <dgm:t>
        <a:bodyPr/>
        <a:lstStyle/>
        <a:p>
          <a:r>
            <a:rPr lang="ru-RU" dirty="0"/>
            <a:t>Руководитель</a:t>
          </a:r>
        </a:p>
      </dgm:t>
    </dgm:pt>
    <dgm:pt modelId="{EAA65D3F-DB6C-4F15-98D1-EDD4346D9625}" type="parTrans" cxnId="{3996EC8C-42E4-46FA-B66C-5097D725E683}">
      <dgm:prSet/>
      <dgm:spPr/>
      <dgm:t>
        <a:bodyPr/>
        <a:lstStyle/>
        <a:p>
          <a:endParaRPr lang="ru-RU"/>
        </a:p>
      </dgm:t>
    </dgm:pt>
    <dgm:pt modelId="{AC2096F5-E8D8-4EFB-9BD7-048C81CB34A6}" type="sibTrans" cxnId="{3996EC8C-42E4-46FA-B66C-5097D725E683}">
      <dgm:prSet/>
      <dgm:spPr/>
      <dgm:t>
        <a:bodyPr/>
        <a:lstStyle/>
        <a:p>
          <a:endParaRPr lang="ru-RU"/>
        </a:p>
      </dgm:t>
    </dgm:pt>
    <dgm:pt modelId="{5251D3F6-5B7D-41F5-9B0A-9E8AE1C772A3}">
      <dgm:prSet phldrT="[Текст]"/>
      <dgm:spPr/>
      <dgm:t>
        <a:bodyPr/>
        <a:lstStyle/>
        <a:p>
          <a:r>
            <a:rPr lang="ru-RU" dirty="0"/>
            <a:t>Служба делопроизводства</a:t>
          </a:r>
        </a:p>
      </dgm:t>
    </dgm:pt>
    <dgm:pt modelId="{0FADE8D9-32B9-46AC-B8E8-60B914898D92}" type="parTrans" cxnId="{654225EA-C31E-46C6-ACC2-DC74C2CDF626}">
      <dgm:prSet/>
      <dgm:spPr/>
      <dgm:t>
        <a:bodyPr/>
        <a:lstStyle/>
        <a:p>
          <a:endParaRPr lang="ru-RU"/>
        </a:p>
      </dgm:t>
    </dgm:pt>
    <dgm:pt modelId="{87166876-C1C3-4874-BB83-9940750FC6D8}" type="sibTrans" cxnId="{654225EA-C31E-46C6-ACC2-DC74C2CDF626}">
      <dgm:prSet/>
      <dgm:spPr/>
      <dgm:t>
        <a:bodyPr/>
        <a:lstStyle/>
        <a:p>
          <a:endParaRPr lang="ru-RU"/>
        </a:p>
      </dgm:t>
    </dgm:pt>
    <dgm:pt modelId="{AF08DBE9-F987-4E2C-B0FB-3AB29BDD38F4}">
      <dgm:prSet phldrT="[Текст]"/>
      <dgm:spPr/>
      <dgm:t>
        <a:bodyPr/>
        <a:lstStyle/>
        <a:p>
          <a:r>
            <a:rPr lang="ru-RU" dirty="0"/>
            <a:t>Делопроизводитель, секретарь, представитель администрации</a:t>
          </a:r>
        </a:p>
      </dgm:t>
    </dgm:pt>
    <dgm:pt modelId="{D71C70AD-221B-4521-BC28-F83BE3950ED5}" type="parTrans" cxnId="{CD9FD1CD-9BC7-49D8-B805-CA9C5A40E9B3}">
      <dgm:prSet/>
      <dgm:spPr/>
      <dgm:t>
        <a:bodyPr/>
        <a:lstStyle/>
        <a:p>
          <a:endParaRPr lang="ru-RU"/>
        </a:p>
      </dgm:t>
    </dgm:pt>
    <dgm:pt modelId="{1690142D-28BB-47FB-A262-69A45C393E4E}" type="sibTrans" cxnId="{CD9FD1CD-9BC7-49D8-B805-CA9C5A40E9B3}">
      <dgm:prSet/>
      <dgm:spPr/>
      <dgm:t>
        <a:bodyPr/>
        <a:lstStyle/>
        <a:p>
          <a:endParaRPr lang="ru-RU"/>
        </a:p>
      </dgm:t>
    </dgm:pt>
    <dgm:pt modelId="{BC293BC0-AF8F-4426-B65B-718A4E3C624F}" type="pres">
      <dgm:prSet presAssocID="{2F03ADE9-2B54-4CFC-8B21-E6C1833234F1}" presName="Name0" presStyleCnt="0">
        <dgm:presLayoutVars>
          <dgm:dir/>
          <dgm:animLvl val="lvl"/>
          <dgm:resizeHandles val="exact"/>
        </dgm:presLayoutVars>
      </dgm:prSet>
      <dgm:spPr/>
    </dgm:pt>
    <dgm:pt modelId="{F7384999-4DDC-4A43-9913-FB3159F4201E}" type="pres">
      <dgm:prSet presAssocID="{962120B8-382C-4653-A4AA-EB0811A41986}" presName="Name8" presStyleCnt="0"/>
      <dgm:spPr/>
    </dgm:pt>
    <dgm:pt modelId="{8BAD924B-1BC3-4163-B513-D9A0CFF9C9A0}" type="pres">
      <dgm:prSet presAssocID="{962120B8-382C-4653-A4AA-EB0811A41986}" presName="level" presStyleLbl="node1" presStyleIdx="0" presStyleCnt="3">
        <dgm:presLayoutVars>
          <dgm:chMax val="1"/>
          <dgm:bulletEnabled val="1"/>
        </dgm:presLayoutVars>
      </dgm:prSet>
      <dgm:spPr/>
    </dgm:pt>
    <dgm:pt modelId="{E51BBD89-EE4F-4D66-93C6-BADC82B79911}" type="pres">
      <dgm:prSet presAssocID="{962120B8-382C-4653-A4AA-EB0811A41986}" presName="levelTx" presStyleLbl="revTx" presStyleIdx="0" presStyleCnt="0">
        <dgm:presLayoutVars>
          <dgm:chMax val="1"/>
          <dgm:bulletEnabled val="1"/>
        </dgm:presLayoutVars>
      </dgm:prSet>
      <dgm:spPr/>
    </dgm:pt>
    <dgm:pt modelId="{75B98140-21A3-4CB6-8A4B-2F34B2BB352C}" type="pres">
      <dgm:prSet presAssocID="{5251D3F6-5B7D-41F5-9B0A-9E8AE1C772A3}" presName="Name8" presStyleCnt="0"/>
      <dgm:spPr/>
    </dgm:pt>
    <dgm:pt modelId="{B59CD207-553D-47C6-BBD3-DEAEEB965348}" type="pres">
      <dgm:prSet presAssocID="{5251D3F6-5B7D-41F5-9B0A-9E8AE1C772A3}" presName="level" presStyleLbl="node1" presStyleIdx="1" presStyleCnt="3">
        <dgm:presLayoutVars>
          <dgm:chMax val="1"/>
          <dgm:bulletEnabled val="1"/>
        </dgm:presLayoutVars>
      </dgm:prSet>
      <dgm:spPr/>
    </dgm:pt>
    <dgm:pt modelId="{4A9EB1BE-2196-48E5-BDE3-02B8F65707C2}" type="pres">
      <dgm:prSet presAssocID="{5251D3F6-5B7D-41F5-9B0A-9E8AE1C772A3}" presName="levelTx" presStyleLbl="revTx" presStyleIdx="0" presStyleCnt="0">
        <dgm:presLayoutVars>
          <dgm:chMax val="1"/>
          <dgm:bulletEnabled val="1"/>
        </dgm:presLayoutVars>
      </dgm:prSet>
      <dgm:spPr/>
    </dgm:pt>
    <dgm:pt modelId="{91BFE821-2985-4C82-A31F-B87E76DEE770}" type="pres">
      <dgm:prSet presAssocID="{AF08DBE9-F987-4E2C-B0FB-3AB29BDD38F4}" presName="Name8" presStyleCnt="0"/>
      <dgm:spPr/>
    </dgm:pt>
    <dgm:pt modelId="{3566BC20-F025-4533-96EC-07EBEFE444D7}" type="pres">
      <dgm:prSet presAssocID="{AF08DBE9-F987-4E2C-B0FB-3AB29BDD38F4}" presName="level" presStyleLbl="node1" presStyleIdx="2" presStyleCnt="3">
        <dgm:presLayoutVars>
          <dgm:chMax val="1"/>
          <dgm:bulletEnabled val="1"/>
        </dgm:presLayoutVars>
      </dgm:prSet>
      <dgm:spPr/>
    </dgm:pt>
    <dgm:pt modelId="{968FD04C-2A1A-40D7-8384-C4395C570802}" type="pres">
      <dgm:prSet presAssocID="{AF08DBE9-F987-4E2C-B0FB-3AB29BDD38F4}" presName="levelTx" presStyleLbl="revTx" presStyleIdx="0" presStyleCnt="0">
        <dgm:presLayoutVars>
          <dgm:chMax val="1"/>
          <dgm:bulletEnabled val="1"/>
        </dgm:presLayoutVars>
      </dgm:prSet>
      <dgm:spPr/>
    </dgm:pt>
  </dgm:ptLst>
  <dgm:cxnLst>
    <dgm:cxn modelId="{42F9977D-4ADB-4847-BBB1-3036CE234ABF}" type="presOf" srcId="{962120B8-382C-4653-A4AA-EB0811A41986}" destId="{8BAD924B-1BC3-4163-B513-D9A0CFF9C9A0}" srcOrd="0" destOrd="0" presId="urn:microsoft.com/office/officeart/2005/8/layout/pyramid1"/>
    <dgm:cxn modelId="{3996EC8C-42E4-46FA-B66C-5097D725E683}" srcId="{2F03ADE9-2B54-4CFC-8B21-E6C1833234F1}" destId="{962120B8-382C-4653-A4AA-EB0811A41986}" srcOrd="0" destOrd="0" parTransId="{EAA65D3F-DB6C-4F15-98D1-EDD4346D9625}" sibTransId="{AC2096F5-E8D8-4EFB-9BD7-048C81CB34A6}"/>
    <dgm:cxn modelId="{3AB37490-8C55-4DA4-AAD4-E6063C33E5A2}" type="presOf" srcId="{5251D3F6-5B7D-41F5-9B0A-9E8AE1C772A3}" destId="{B59CD207-553D-47C6-BBD3-DEAEEB965348}" srcOrd="0" destOrd="0" presId="urn:microsoft.com/office/officeart/2005/8/layout/pyramid1"/>
    <dgm:cxn modelId="{12A2809B-04EE-41BD-BC4E-A3110FB1ABB9}" type="presOf" srcId="{AF08DBE9-F987-4E2C-B0FB-3AB29BDD38F4}" destId="{3566BC20-F025-4533-96EC-07EBEFE444D7}" srcOrd="0" destOrd="0" presId="urn:microsoft.com/office/officeart/2005/8/layout/pyramid1"/>
    <dgm:cxn modelId="{CD9FD1CD-9BC7-49D8-B805-CA9C5A40E9B3}" srcId="{2F03ADE9-2B54-4CFC-8B21-E6C1833234F1}" destId="{AF08DBE9-F987-4E2C-B0FB-3AB29BDD38F4}" srcOrd="2" destOrd="0" parTransId="{D71C70AD-221B-4521-BC28-F83BE3950ED5}" sibTransId="{1690142D-28BB-47FB-A262-69A45C393E4E}"/>
    <dgm:cxn modelId="{FF8CA2CE-10AE-49C8-AAED-34D40AC9E382}" type="presOf" srcId="{5251D3F6-5B7D-41F5-9B0A-9E8AE1C772A3}" destId="{4A9EB1BE-2196-48E5-BDE3-02B8F65707C2}" srcOrd="1" destOrd="0" presId="urn:microsoft.com/office/officeart/2005/8/layout/pyramid1"/>
    <dgm:cxn modelId="{A54675E2-BF99-4652-A5EF-67F51A5468E7}" type="presOf" srcId="{2F03ADE9-2B54-4CFC-8B21-E6C1833234F1}" destId="{BC293BC0-AF8F-4426-B65B-718A4E3C624F}" srcOrd="0" destOrd="0" presId="urn:microsoft.com/office/officeart/2005/8/layout/pyramid1"/>
    <dgm:cxn modelId="{654225EA-C31E-46C6-ACC2-DC74C2CDF626}" srcId="{2F03ADE9-2B54-4CFC-8B21-E6C1833234F1}" destId="{5251D3F6-5B7D-41F5-9B0A-9E8AE1C772A3}" srcOrd="1" destOrd="0" parTransId="{0FADE8D9-32B9-46AC-B8E8-60B914898D92}" sibTransId="{87166876-C1C3-4874-BB83-9940750FC6D8}"/>
    <dgm:cxn modelId="{42FE46F8-37C4-40DA-9271-B0C3E5F8C485}" type="presOf" srcId="{962120B8-382C-4653-A4AA-EB0811A41986}" destId="{E51BBD89-EE4F-4D66-93C6-BADC82B79911}" srcOrd="1" destOrd="0" presId="urn:microsoft.com/office/officeart/2005/8/layout/pyramid1"/>
    <dgm:cxn modelId="{CD5AE3FD-9412-43DA-BB4C-F74A4B190EDE}" type="presOf" srcId="{AF08DBE9-F987-4E2C-B0FB-3AB29BDD38F4}" destId="{968FD04C-2A1A-40D7-8384-C4395C570802}" srcOrd="1" destOrd="0" presId="urn:microsoft.com/office/officeart/2005/8/layout/pyramid1"/>
    <dgm:cxn modelId="{A333C0C9-E518-4CA2-9A55-2038D071C70E}" type="presParOf" srcId="{BC293BC0-AF8F-4426-B65B-718A4E3C624F}" destId="{F7384999-4DDC-4A43-9913-FB3159F4201E}" srcOrd="0" destOrd="0" presId="urn:microsoft.com/office/officeart/2005/8/layout/pyramid1"/>
    <dgm:cxn modelId="{AB48ABF4-BA3B-4F90-9FF7-BC6BE96ECF34}" type="presParOf" srcId="{F7384999-4DDC-4A43-9913-FB3159F4201E}" destId="{8BAD924B-1BC3-4163-B513-D9A0CFF9C9A0}" srcOrd="0" destOrd="0" presId="urn:microsoft.com/office/officeart/2005/8/layout/pyramid1"/>
    <dgm:cxn modelId="{980FCDCB-B26A-4E0D-8D2E-B3642E7F2CA1}" type="presParOf" srcId="{F7384999-4DDC-4A43-9913-FB3159F4201E}" destId="{E51BBD89-EE4F-4D66-93C6-BADC82B79911}" srcOrd="1" destOrd="0" presId="urn:microsoft.com/office/officeart/2005/8/layout/pyramid1"/>
    <dgm:cxn modelId="{698A2DD7-ED08-4E19-A980-F6A870CDD53A}" type="presParOf" srcId="{BC293BC0-AF8F-4426-B65B-718A4E3C624F}" destId="{75B98140-21A3-4CB6-8A4B-2F34B2BB352C}" srcOrd="1" destOrd="0" presId="urn:microsoft.com/office/officeart/2005/8/layout/pyramid1"/>
    <dgm:cxn modelId="{FB6E0A4C-EE7E-4E20-9203-26CAF32AC26F}" type="presParOf" srcId="{75B98140-21A3-4CB6-8A4B-2F34B2BB352C}" destId="{B59CD207-553D-47C6-BBD3-DEAEEB965348}" srcOrd="0" destOrd="0" presId="urn:microsoft.com/office/officeart/2005/8/layout/pyramid1"/>
    <dgm:cxn modelId="{F73B8507-3243-454F-99DA-88195FC37E9E}" type="presParOf" srcId="{75B98140-21A3-4CB6-8A4B-2F34B2BB352C}" destId="{4A9EB1BE-2196-48E5-BDE3-02B8F65707C2}" srcOrd="1" destOrd="0" presId="urn:microsoft.com/office/officeart/2005/8/layout/pyramid1"/>
    <dgm:cxn modelId="{75650E04-6561-40DE-8ABE-4E0CA7B0FF43}" type="presParOf" srcId="{BC293BC0-AF8F-4426-B65B-718A4E3C624F}" destId="{91BFE821-2985-4C82-A31F-B87E76DEE770}" srcOrd="2" destOrd="0" presId="urn:microsoft.com/office/officeart/2005/8/layout/pyramid1"/>
    <dgm:cxn modelId="{5B96313A-7511-4AEC-8A75-ED03DF32CFBE}" type="presParOf" srcId="{91BFE821-2985-4C82-A31F-B87E76DEE770}" destId="{3566BC20-F025-4533-96EC-07EBEFE444D7}" srcOrd="0" destOrd="0" presId="urn:microsoft.com/office/officeart/2005/8/layout/pyramid1"/>
    <dgm:cxn modelId="{61B011A3-4CA8-4A41-B59A-A61EC0CAB4E5}" type="presParOf" srcId="{91BFE821-2985-4C82-A31F-B87E76DEE770}" destId="{968FD04C-2A1A-40D7-8384-C4395C57080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22CC5-E5C0-4243-A3E1-B8AD6135C3DE}">
      <dsp:nvSpPr>
        <dsp:cNvPr id="0" name=""/>
        <dsp:cNvSpPr/>
      </dsp:nvSpPr>
      <dsp:spPr>
        <a:xfrm>
          <a:off x="0" y="1262527"/>
          <a:ext cx="7543800" cy="12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3072EE-725D-4495-B853-7FEF1611B5A9}">
      <dsp:nvSpPr>
        <dsp:cNvPr id="0" name=""/>
        <dsp:cNvSpPr/>
      </dsp:nvSpPr>
      <dsp:spPr>
        <a:xfrm>
          <a:off x="376821" y="111354"/>
          <a:ext cx="6780867" cy="12116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422400">
            <a:lnSpc>
              <a:spcPct val="90000"/>
            </a:lnSpc>
            <a:spcBef>
              <a:spcPct val="0"/>
            </a:spcBef>
            <a:spcAft>
              <a:spcPct val="35000"/>
            </a:spcAft>
            <a:buNone/>
          </a:pPr>
          <a:r>
            <a:rPr lang="ru-RU" sz="3200" kern="1200" dirty="0"/>
            <a:t>Входящий (поступающий в организацию)</a:t>
          </a:r>
        </a:p>
      </dsp:txBody>
      <dsp:txXfrm>
        <a:off x="435968" y="170501"/>
        <a:ext cx="6662573" cy="1093348"/>
      </dsp:txXfrm>
    </dsp:sp>
    <dsp:sp modelId="{7B3F168E-FCBD-4DC8-9E97-89B1864AC3CD}">
      <dsp:nvSpPr>
        <dsp:cNvPr id="0" name=""/>
        <dsp:cNvSpPr/>
      </dsp:nvSpPr>
      <dsp:spPr>
        <a:xfrm>
          <a:off x="0" y="2493997"/>
          <a:ext cx="7543800" cy="12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E9C36-96A4-40C4-9395-A3585286BC9F}">
      <dsp:nvSpPr>
        <dsp:cNvPr id="0" name=""/>
        <dsp:cNvSpPr/>
      </dsp:nvSpPr>
      <dsp:spPr>
        <a:xfrm>
          <a:off x="376821" y="1415527"/>
          <a:ext cx="6672667" cy="1152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1066800">
            <a:lnSpc>
              <a:spcPct val="90000"/>
            </a:lnSpc>
            <a:spcBef>
              <a:spcPct val="0"/>
            </a:spcBef>
            <a:spcAft>
              <a:spcPct val="35000"/>
            </a:spcAft>
            <a:buNone/>
          </a:pPr>
          <a:r>
            <a:rPr lang="ru-RU" sz="2400" kern="1200" dirty="0"/>
            <a:t>Исходящий (направленный из организации)</a:t>
          </a:r>
        </a:p>
      </dsp:txBody>
      <dsp:txXfrm>
        <a:off x="433070" y="1471776"/>
        <a:ext cx="6560169" cy="1039772"/>
      </dsp:txXfrm>
    </dsp:sp>
    <dsp:sp modelId="{99E4C9E7-82D3-43BD-A5BC-0F124D978237}">
      <dsp:nvSpPr>
        <dsp:cNvPr id="0" name=""/>
        <dsp:cNvSpPr/>
      </dsp:nvSpPr>
      <dsp:spPr>
        <a:xfrm>
          <a:off x="0" y="3772040"/>
          <a:ext cx="7543800" cy="126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7616B-DC4A-406E-8B1B-B237CA83F930}">
      <dsp:nvSpPr>
        <dsp:cNvPr id="0" name=""/>
        <dsp:cNvSpPr/>
      </dsp:nvSpPr>
      <dsp:spPr>
        <a:xfrm>
          <a:off x="376821" y="2646997"/>
          <a:ext cx="6671928" cy="119884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596" tIns="0" rIns="199596" bIns="0" numCol="1" spcCol="1270" anchor="ctr" anchorCtr="0">
          <a:noAutofit/>
        </a:bodyPr>
        <a:lstStyle/>
        <a:p>
          <a:pPr marL="0" lvl="0" indent="0" algn="l" defTabSz="889000">
            <a:lnSpc>
              <a:spcPct val="90000"/>
            </a:lnSpc>
            <a:spcBef>
              <a:spcPct val="0"/>
            </a:spcBef>
            <a:spcAft>
              <a:spcPct val="35000"/>
            </a:spcAft>
            <a:buNone/>
          </a:pPr>
          <a:r>
            <a:rPr lang="ru-RU" sz="2000" kern="1200" dirty="0"/>
            <a:t>Внутренний (документация, создаваемая и используемая работниками в управленческом процессе)</a:t>
          </a:r>
        </a:p>
      </dsp:txBody>
      <dsp:txXfrm>
        <a:off x="435344" y="2705520"/>
        <a:ext cx="6554882" cy="1081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D924B-1BC3-4163-B513-D9A0CFF9C9A0}">
      <dsp:nvSpPr>
        <dsp:cNvPr id="0" name=""/>
        <dsp:cNvSpPr/>
      </dsp:nvSpPr>
      <dsp:spPr>
        <a:xfrm>
          <a:off x="2514599" y="0"/>
          <a:ext cx="2514600" cy="1340908"/>
        </a:xfrm>
        <a:prstGeom prst="trapezoid">
          <a:avLst>
            <a:gd name="adj" fmla="val 937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ru-RU" sz="3000" kern="1200" dirty="0"/>
            <a:t>Руководитель</a:t>
          </a:r>
        </a:p>
      </dsp:txBody>
      <dsp:txXfrm>
        <a:off x="2514599" y="0"/>
        <a:ext cx="2514600" cy="1340908"/>
      </dsp:txXfrm>
    </dsp:sp>
    <dsp:sp modelId="{B59CD207-553D-47C6-BBD3-DEAEEB965348}">
      <dsp:nvSpPr>
        <dsp:cNvPr id="0" name=""/>
        <dsp:cNvSpPr/>
      </dsp:nvSpPr>
      <dsp:spPr>
        <a:xfrm>
          <a:off x="1257299" y="1340908"/>
          <a:ext cx="5029200" cy="1340908"/>
        </a:xfrm>
        <a:prstGeom prst="trapezoid">
          <a:avLst>
            <a:gd name="adj" fmla="val 937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ru-RU" sz="3000" kern="1200" dirty="0"/>
            <a:t>Служба делопроизводства</a:t>
          </a:r>
        </a:p>
      </dsp:txBody>
      <dsp:txXfrm>
        <a:off x="2137409" y="1340908"/>
        <a:ext cx="3268980" cy="1340908"/>
      </dsp:txXfrm>
    </dsp:sp>
    <dsp:sp modelId="{3566BC20-F025-4533-96EC-07EBEFE444D7}">
      <dsp:nvSpPr>
        <dsp:cNvPr id="0" name=""/>
        <dsp:cNvSpPr/>
      </dsp:nvSpPr>
      <dsp:spPr>
        <a:xfrm>
          <a:off x="0" y="2681816"/>
          <a:ext cx="7543800" cy="1340908"/>
        </a:xfrm>
        <a:prstGeom prst="trapezoid">
          <a:avLst>
            <a:gd name="adj" fmla="val 937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ru-RU" sz="3000" kern="1200" dirty="0"/>
            <a:t>Делопроизводитель, секретарь, представитель администрации</a:t>
          </a:r>
        </a:p>
      </dsp:txBody>
      <dsp:txXfrm>
        <a:off x="1320164" y="2681816"/>
        <a:ext cx="4903470" cy="13409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37962A6-8D29-449C-8126-01AA0DC0903A}" type="datetimeFigureOut">
              <a:rPr lang="ru-RU" smtClean="0"/>
              <a:t>04.04.2018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8C8B44-2042-45E2-841D-309DFE995798}"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87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7962A6-8D29-449C-8126-01AA0DC0903A}" type="datetimeFigureOut">
              <a:rPr lang="ru-RU" smtClean="0"/>
              <a:t>04.04.2018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334092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7962A6-8D29-449C-8126-01AA0DC0903A}" type="datetimeFigureOut">
              <a:rPr lang="ru-RU" smtClean="0"/>
              <a:t>04.04.2018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187968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37962A6-8D29-449C-8126-01AA0DC0903A}" type="datetimeFigureOut">
              <a:rPr lang="ru-RU" smtClean="0"/>
              <a:t>04.04.2018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408648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7962A6-8D29-449C-8126-01AA0DC0903A}" type="datetimeFigureOut">
              <a:rPr lang="ru-RU" smtClean="0"/>
              <a:t>04.04.2018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8C8B44-2042-45E2-841D-309DFE995798}"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1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37962A6-8D29-449C-8126-01AA0DC0903A}" type="datetimeFigureOut">
              <a:rPr lang="ru-RU" smtClean="0"/>
              <a:t>04.04.2018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327177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2960" y="2582335"/>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37962A6-8D29-449C-8126-01AA0DC0903A}" type="datetimeFigureOut">
              <a:rPr lang="ru-RU" smtClean="0"/>
              <a:t>04.04.2018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16406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37962A6-8D29-449C-8126-01AA0DC0903A}" type="datetimeFigureOut">
              <a:rPr lang="ru-RU" smtClean="0"/>
              <a:t>04.04.2018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3675289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7962A6-8D29-449C-8126-01AA0DC0903A}" type="datetimeFigureOut">
              <a:rPr lang="ru-RU" smtClean="0"/>
              <a:t>04.04.2018</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119845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37962A6-8D29-449C-8126-01AA0DC0903A}" type="datetimeFigureOut">
              <a:rPr lang="ru-RU" smtClean="0"/>
              <a:t>04.04.2018</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C8B44-2042-45E2-841D-309DFE995798}" type="slidenum">
              <a:rPr lang="ru-RU" smtClean="0"/>
              <a:t>‹#›</a:t>
            </a:fld>
            <a:endParaRPr lang="ru-RU"/>
          </a:p>
        </p:txBody>
      </p:sp>
    </p:spTree>
    <p:extLst>
      <p:ext uri="{BB962C8B-B14F-4D97-AF65-F5344CB8AC3E}">
        <p14:creationId xmlns:p14="http://schemas.microsoft.com/office/powerpoint/2010/main" val="349306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37962A6-8D29-449C-8126-01AA0DC0903A}" type="datetimeFigureOut">
              <a:rPr lang="ru-RU" smtClean="0"/>
              <a:t>04.04.2018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8C8B44-2042-45E2-841D-309DFE995798}" type="slidenum">
              <a:rPr lang="ru-RU" smtClean="0"/>
              <a:t>‹#›</a:t>
            </a:fld>
            <a:endParaRPr lang="ru-RU"/>
          </a:p>
        </p:txBody>
      </p:sp>
    </p:spTree>
    <p:extLst>
      <p:ext uri="{BB962C8B-B14F-4D97-AF65-F5344CB8AC3E}">
        <p14:creationId xmlns:p14="http://schemas.microsoft.com/office/powerpoint/2010/main" val="290199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37962A6-8D29-449C-8126-01AA0DC0903A}" type="datetimeFigureOut">
              <a:rPr lang="ru-RU" smtClean="0"/>
              <a:t>04.04.2018</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C8B44-2042-45E2-841D-309DFE995798}"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68775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lubtk.ru/docs/kodeks/trudovoy/paper/173" TargetMode="External"/><Relationship Id="rId13" Type="http://schemas.openxmlformats.org/officeDocument/2006/relationships/hyperlink" Target="https://clubtk.ru/docs/kodeks/trudovoy/paper/123" TargetMode="External"/><Relationship Id="rId3" Type="http://schemas.openxmlformats.org/officeDocument/2006/relationships/hyperlink" Target="https://clubtk.ru/docs/kodeks/trudovoy/paper/115" TargetMode="External"/><Relationship Id="rId7" Type="http://schemas.openxmlformats.org/officeDocument/2006/relationships/hyperlink" Target="https://clubtk.ru/docs/kodeks/trudovoy/paper/119" TargetMode="External"/><Relationship Id="rId12" Type="http://schemas.openxmlformats.org/officeDocument/2006/relationships/hyperlink" Target="https://clubtk.ru/grafik-otpuskov" TargetMode="External"/><Relationship Id="rId2" Type="http://schemas.openxmlformats.org/officeDocument/2006/relationships/hyperlink" Target="https://clubtk.ru/docs/kodeks/trudovoy/paper/114" TargetMode="External"/><Relationship Id="rId1" Type="http://schemas.openxmlformats.org/officeDocument/2006/relationships/slideLayout" Target="../slideLayouts/slideLayout2.xml"/><Relationship Id="rId6" Type="http://schemas.openxmlformats.org/officeDocument/2006/relationships/hyperlink" Target="https://clubtk.ru/docs/kodeks/trudovoy/paper/118" TargetMode="External"/><Relationship Id="rId11" Type="http://schemas.openxmlformats.org/officeDocument/2006/relationships/hyperlink" Target="https://clubtk.ru/docs/kodeks/trudovoy/paper/147" TargetMode="External"/><Relationship Id="rId5" Type="http://schemas.openxmlformats.org/officeDocument/2006/relationships/hyperlink" Target="https://clubtk.ru/docs/kodeks/trudovoy/paper/117" TargetMode="External"/><Relationship Id="rId15" Type="http://schemas.openxmlformats.org/officeDocument/2006/relationships/hyperlink" Target="https://clubtk.ru/docs/kodeks/trudovoy/paper/221" TargetMode="External"/><Relationship Id="rId10" Type="http://schemas.openxmlformats.org/officeDocument/2006/relationships/hyperlink" Target="https://clubtk.ru/docs/kodeks/trudovoy/paper/144" TargetMode="External"/><Relationship Id="rId4" Type="http://schemas.openxmlformats.org/officeDocument/2006/relationships/hyperlink" Target="https://clubtk.ru/docs/kodeks/trudovoy/paper/116" TargetMode="External"/><Relationship Id="rId9" Type="http://schemas.openxmlformats.org/officeDocument/2006/relationships/hyperlink" Target="https://clubtk.ru/docs/kodeks/trudovoy/paper/135" TargetMode="External"/><Relationship Id="rId14" Type="http://schemas.openxmlformats.org/officeDocument/2006/relationships/hyperlink" Target="https://clubtk.ru/opasnyye-i-vrednyye-proizvodstvennyye-faktory"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lubtk.ru/chto-takoye-nomenklatura-del-kadrovoy-sluzhby"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lubtk.ru/docs/kodeks/trudovoy/paper/230.1" TargetMode="External"/><Relationship Id="rId2" Type="http://schemas.openxmlformats.org/officeDocument/2006/relationships/hyperlink" Target="https://clubtk.ru/docs/kodeks/trudovoy/paper/230" TargetMode="External"/><Relationship Id="rId1" Type="http://schemas.openxmlformats.org/officeDocument/2006/relationships/slideLayout" Target="../slideLayouts/slideLayout2.xml"/><Relationship Id="rId5" Type="http://schemas.openxmlformats.org/officeDocument/2006/relationships/hyperlink" Target="https://clubtk.ru/docs/prikazy/prikaz-minkulta-25082010-558" TargetMode="External"/><Relationship Id="rId4" Type="http://schemas.openxmlformats.org/officeDocument/2006/relationships/hyperlink" Target="https://clubtk.ru/docs/fz/125-fz"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imc@imcvo.ru"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lubtk.ru/docs/kodeks/trudovoy/paper/197" TargetMode="External"/><Relationship Id="rId3" Type="http://schemas.openxmlformats.org/officeDocument/2006/relationships/hyperlink" Target="https://clubtk.ru/pvtr" TargetMode="External"/><Relationship Id="rId7" Type="http://schemas.openxmlformats.org/officeDocument/2006/relationships/hyperlink" Target="https://clubtk.ru/docs/kodeks/trudovoy/paper/196" TargetMode="External"/><Relationship Id="rId2" Type="http://schemas.openxmlformats.org/officeDocument/2006/relationships/hyperlink" Target="https://clubtk.ru/docs/kodeks/trudovoy/paper/86" TargetMode="External"/><Relationship Id="rId1" Type="http://schemas.openxmlformats.org/officeDocument/2006/relationships/slideLayout" Target="../slideLayouts/slideLayout2.xml"/><Relationship Id="rId6" Type="http://schemas.openxmlformats.org/officeDocument/2006/relationships/hyperlink" Target="https://clubtk.ru/docs/kodeks/trudovoy/paper/21" TargetMode="External"/><Relationship Id="rId5" Type="http://schemas.openxmlformats.org/officeDocument/2006/relationships/hyperlink" Target="https://clubtk.ru/kak-razrabotat-polozheniye-ob-oplate-truda" TargetMode="External"/><Relationship Id="rId4" Type="http://schemas.openxmlformats.org/officeDocument/2006/relationships/hyperlink" Target="https://clubtk.ru/docs/kodeks/trudovoy/paper/189"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lubtk.ru/tabel-vremeny" TargetMode="External"/><Relationship Id="rId13" Type="http://schemas.openxmlformats.org/officeDocument/2006/relationships/hyperlink" Target="https://clubtk.ru/docs/kodeks/trudovoy/paper/67" TargetMode="External"/><Relationship Id="rId3" Type="http://schemas.openxmlformats.org/officeDocument/2006/relationships/hyperlink" Target="https://clubtk.ru/docs/kodeks/trudovoy/paper/72.1" TargetMode="External"/><Relationship Id="rId7" Type="http://schemas.openxmlformats.org/officeDocument/2006/relationships/hyperlink" Target="https://clubtk.ru/forms/dokumentooborot/lichnaya-kartochka-rabotnika-t2" TargetMode="External"/><Relationship Id="rId12" Type="http://schemas.openxmlformats.org/officeDocument/2006/relationships/hyperlink" Target="https://clubtk.ru/docs/kodeks/trudovoy/paper/57" TargetMode="External"/><Relationship Id="rId2" Type="http://schemas.openxmlformats.org/officeDocument/2006/relationships/hyperlink" Target="https://clubtk.ru/docs/kodeks/trudovoy/paper/68" TargetMode="External"/><Relationship Id="rId1" Type="http://schemas.openxmlformats.org/officeDocument/2006/relationships/slideLayout" Target="../slideLayouts/slideLayout2.xml"/><Relationship Id="rId6" Type="http://schemas.openxmlformats.org/officeDocument/2006/relationships/hyperlink" Target="https://clubtk.ru/docs/kodeks/trudovoy/paper/81" TargetMode="External"/><Relationship Id="rId11" Type="http://schemas.openxmlformats.org/officeDocument/2006/relationships/hyperlink" Target="https://clubtk.ru/docs/kodeks/trudovoy/paper/56" TargetMode="External"/><Relationship Id="rId5" Type="http://schemas.openxmlformats.org/officeDocument/2006/relationships/hyperlink" Target="https://clubtk.ru/docs/kodeks/trudovoy/paper/80" TargetMode="External"/><Relationship Id="rId10" Type="http://schemas.openxmlformats.org/officeDocument/2006/relationships/hyperlink" Target="https://clubtk.ru/docs/kodeks/trudovoy/paper/16" TargetMode="External"/><Relationship Id="rId4" Type="http://schemas.openxmlformats.org/officeDocument/2006/relationships/hyperlink" Target="https://clubtk.ru/docs/kodeks/trudovoy/paper/77" TargetMode="External"/><Relationship Id="rId9" Type="http://schemas.openxmlformats.org/officeDocument/2006/relationships/hyperlink" Target="https://clubtk.ru/docs/kodeks/trudovoy/paper/91"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243450-BF80-4446-803C-D83330323744}"/>
              </a:ext>
            </a:extLst>
          </p:cNvPr>
          <p:cNvSpPr>
            <a:spLocks noGrp="1"/>
          </p:cNvSpPr>
          <p:nvPr>
            <p:ph type="ctrTitle"/>
          </p:nvPr>
        </p:nvSpPr>
        <p:spPr/>
        <p:txBody>
          <a:bodyPr>
            <a:normAutofit fontScale="90000"/>
          </a:bodyPr>
          <a:lstStyle/>
          <a:p>
            <a:r>
              <a:rPr lang="ru-RU" dirty="0"/>
              <a:t>Делопроизводство в образовательной организации</a:t>
            </a:r>
          </a:p>
        </p:txBody>
      </p:sp>
      <p:sp>
        <p:nvSpPr>
          <p:cNvPr id="3" name="Подзаголовок 2">
            <a:extLst>
              <a:ext uri="{FF2B5EF4-FFF2-40B4-BE49-F238E27FC236}">
                <a16:creationId xmlns:a16="http://schemas.microsoft.com/office/drawing/2014/main" id="{D67A7543-7CA2-4836-83C3-2F23D585FBE6}"/>
              </a:ext>
            </a:extLst>
          </p:cNvPr>
          <p:cNvSpPr>
            <a:spLocks noGrp="1"/>
          </p:cNvSpPr>
          <p:nvPr>
            <p:ph type="subTitle" idx="1"/>
          </p:nvPr>
        </p:nvSpPr>
        <p:spPr/>
        <p:txBody>
          <a:bodyPr>
            <a:normAutofit fontScale="25000" lnSpcReduction="20000"/>
          </a:bodyPr>
          <a:lstStyle/>
          <a:p>
            <a:pPr algn="r"/>
            <a:r>
              <a:rPr lang="ru-RU" sz="6400" dirty="0"/>
              <a:t>ГБУ ДППО ЦПКС</a:t>
            </a:r>
          </a:p>
          <a:p>
            <a:pPr algn="r"/>
            <a:r>
              <a:rPr lang="ru-RU" sz="6400" dirty="0"/>
              <a:t>«Информационно-методический центр»</a:t>
            </a:r>
          </a:p>
          <a:p>
            <a:pPr algn="r"/>
            <a:r>
              <a:rPr lang="ru-RU" sz="6400" dirty="0"/>
              <a:t>Василеостровского района</a:t>
            </a:r>
          </a:p>
          <a:p>
            <a:pPr algn="r"/>
            <a:r>
              <a:rPr lang="ru-RU" sz="6400" dirty="0"/>
              <a:t>Методист Коренева-Леонтьева Е.В.</a:t>
            </a:r>
            <a:endParaRPr lang="ru-RU" dirty="0"/>
          </a:p>
        </p:txBody>
      </p:sp>
      <p:pic>
        <p:nvPicPr>
          <p:cNvPr id="2050" name="Picture 2" descr="https://s7.hostingkartinok.com/uploads/images/2014/10/ea974edf625c7c44d9ad335645d147a6.png">
            <a:extLst>
              <a:ext uri="{FF2B5EF4-FFF2-40B4-BE49-F238E27FC236}">
                <a16:creationId xmlns:a16="http://schemas.microsoft.com/office/drawing/2014/main" id="{1DD22A72-28AB-497C-9862-DF2149399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98" y="4325112"/>
            <a:ext cx="2304661" cy="230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09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5D699B-CEC4-4868-B500-F2AD4C8F5F9D}"/>
              </a:ext>
            </a:extLst>
          </p:cNvPr>
          <p:cNvSpPr>
            <a:spLocks noGrp="1"/>
          </p:cNvSpPr>
          <p:nvPr>
            <p:ph type="title"/>
          </p:nvPr>
        </p:nvSpPr>
        <p:spPr/>
        <p:txBody>
          <a:bodyPr/>
          <a:lstStyle/>
          <a:p>
            <a:r>
              <a:rPr lang="ru-RU" dirty="0"/>
              <a:t>Ограниченный срок хранения</a:t>
            </a:r>
          </a:p>
        </p:txBody>
      </p:sp>
      <p:graphicFrame>
        <p:nvGraphicFramePr>
          <p:cNvPr id="4" name="Объект 3">
            <a:extLst>
              <a:ext uri="{FF2B5EF4-FFF2-40B4-BE49-F238E27FC236}">
                <a16:creationId xmlns:a16="http://schemas.microsoft.com/office/drawing/2014/main" id="{8B8B9A6A-FEED-4FE4-ACD5-1AD6DF49724B}"/>
              </a:ext>
            </a:extLst>
          </p:cNvPr>
          <p:cNvGraphicFramePr>
            <a:graphicFrameLocks noGrp="1"/>
          </p:cNvGraphicFramePr>
          <p:nvPr>
            <p:ph idx="1"/>
            <p:extLst/>
          </p:nvPr>
        </p:nvGraphicFramePr>
        <p:xfrm>
          <a:off x="270933" y="1737361"/>
          <a:ext cx="8652934" cy="4855842"/>
        </p:xfrm>
        <a:graphic>
          <a:graphicData uri="http://schemas.openxmlformats.org/drawingml/2006/table">
            <a:tbl>
              <a:tblPr>
                <a:tableStyleId>{BC89EF96-8CEA-46FF-86C4-4CE0E7609802}</a:tableStyleId>
              </a:tblPr>
              <a:tblGrid>
                <a:gridCol w="6431478">
                  <a:extLst>
                    <a:ext uri="{9D8B030D-6E8A-4147-A177-3AD203B41FA5}">
                      <a16:colId xmlns:a16="http://schemas.microsoft.com/office/drawing/2014/main" val="3708067225"/>
                    </a:ext>
                  </a:extLst>
                </a:gridCol>
                <a:gridCol w="1630263">
                  <a:extLst>
                    <a:ext uri="{9D8B030D-6E8A-4147-A177-3AD203B41FA5}">
                      <a16:colId xmlns:a16="http://schemas.microsoft.com/office/drawing/2014/main" val="84041675"/>
                    </a:ext>
                  </a:extLst>
                </a:gridCol>
                <a:gridCol w="591193">
                  <a:extLst>
                    <a:ext uri="{9D8B030D-6E8A-4147-A177-3AD203B41FA5}">
                      <a16:colId xmlns:a16="http://schemas.microsoft.com/office/drawing/2014/main" val="4274408271"/>
                    </a:ext>
                  </a:extLst>
                </a:gridCol>
              </a:tblGrid>
              <a:tr h="393142">
                <a:tc>
                  <a:txBody>
                    <a:bodyPr/>
                    <a:lstStyle/>
                    <a:p>
                      <a:pPr rtl="0"/>
                      <a:r>
                        <a:rPr lang="ru-RU" sz="1050" dirty="0"/>
                        <a:t>Протоколы заседаний, постановления аттестационных и квалификационных комиссий</a:t>
                      </a:r>
                    </a:p>
                  </a:txBody>
                  <a:tcPr marL="6727" marR="6727" marT="6727" marB="6727" anchor="ctr"/>
                </a:tc>
                <a:tc>
                  <a:txBody>
                    <a:bodyPr/>
                    <a:lstStyle/>
                    <a:p>
                      <a:pPr rtl="0"/>
                      <a:endParaRPr lang="ru-RU" sz="1050"/>
                    </a:p>
                  </a:txBody>
                  <a:tcPr marL="6727" marR="6727" marT="6727" marB="6727" anchor="ctr"/>
                </a:tc>
                <a:tc>
                  <a:txBody>
                    <a:bodyPr/>
                    <a:lstStyle/>
                    <a:p>
                      <a:pPr rtl="0"/>
                      <a:r>
                        <a:rPr lang="ru-RU" sz="1050"/>
                        <a:t>15 лет</a:t>
                      </a:r>
                    </a:p>
                  </a:txBody>
                  <a:tcPr marL="6727" marR="6727" marT="6727" marB="6727" anchor="ctr"/>
                </a:tc>
                <a:extLst>
                  <a:ext uri="{0D108BD9-81ED-4DB2-BD59-A6C34878D82A}">
                    <a16:rowId xmlns:a16="http://schemas.microsoft.com/office/drawing/2014/main" val="696844849"/>
                  </a:ext>
                </a:extLst>
              </a:tr>
              <a:tr h="341207">
                <a:tc>
                  <a:txBody>
                    <a:bodyPr/>
                    <a:lstStyle/>
                    <a:p>
                      <a:pPr rtl="0"/>
                      <a:r>
                        <a:rPr lang="ru-RU" sz="1050" dirty="0"/>
                        <a:t>Приказы о предоставлении очередных и учебных отпусков</a:t>
                      </a:r>
                    </a:p>
                  </a:txBody>
                  <a:tcPr marL="6727" marR="6727" marT="6727" marB="6727" anchor="ctr"/>
                </a:tc>
                <a:tc>
                  <a:txBody>
                    <a:bodyPr/>
                    <a:lstStyle/>
                    <a:p>
                      <a:pPr rtl="0"/>
                      <a:r>
                        <a:rPr lang="ru-RU" sz="1050"/>
                        <a:t>Ст </a:t>
                      </a:r>
                      <a:r>
                        <a:rPr lang="ru-RU" sz="1050" u="none" strike="noStrike">
                          <a:effectLst/>
                          <a:hlinkClick r:id="rId2"/>
                        </a:rPr>
                        <a:t>114</a:t>
                      </a:r>
                      <a:r>
                        <a:rPr lang="ru-RU" sz="1050"/>
                        <a:t>, </a:t>
                      </a:r>
                      <a:r>
                        <a:rPr lang="ru-RU" sz="1050" u="none" strike="noStrike">
                          <a:effectLst/>
                          <a:hlinkClick r:id="rId3"/>
                        </a:rPr>
                        <a:t>115</a:t>
                      </a:r>
                      <a:r>
                        <a:rPr lang="ru-RU" sz="1050"/>
                        <a:t>, </a:t>
                      </a:r>
                      <a:r>
                        <a:rPr lang="ru-RU" sz="1050" u="none" strike="noStrike">
                          <a:effectLst/>
                          <a:hlinkClick r:id="rId4"/>
                        </a:rPr>
                        <a:t>116</a:t>
                      </a:r>
                      <a:r>
                        <a:rPr lang="ru-RU" sz="1050"/>
                        <a:t>, </a:t>
                      </a:r>
                      <a:r>
                        <a:rPr lang="ru-RU" sz="1050" u="none" strike="noStrike">
                          <a:effectLst/>
                          <a:hlinkClick r:id="rId5"/>
                        </a:rPr>
                        <a:t>117</a:t>
                      </a:r>
                      <a:r>
                        <a:rPr lang="ru-RU" sz="1050"/>
                        <a:t>, </a:t>
                      </a:r>
                      <a:r>
                        <a:rPr lang="ru-RU" sz="1050" u="none" strike="noStrike">
                          <a:effectLst/>
                          <a:hlinkClick r:id="rId6"/>
                        </a:rPr>
                        <a:t>118</a:t>
                      </a:r>
                      <a:r>
                        <a:rPr lang="ru-RU" sz="1050"/>
                        <a:t>, </a:t>
                      </a:r>
                      <a:r>
                        <a:rPr lang="ru-RU" sz="1050" u="none" strike="noStrike">
                          <a:effectLst/>
                          <a:hlinkClick r:id="rId7"/>
                        </a:rPr>
                        <a:t>119</a:t>
                      </a:r>
                      <a:r>
                        <a:rPr lang="ru-RU" sz="1050"/>
                        <a:t>, </a:t>
                      </a:r>
                      <a:r>
                        <a:rPr lang="ru-RU" sz="1050" u="none" strike="noStrike">
                          <a:effectLst/>
                          <a:hlinkClick r:id="rId8"/>
                        </a:rPr>
                        <a:t>173</a:t>
                      </a:r>
                      <a:r>
                        <a:rPr lang="ru-RU" sz="1050"/>
                        <a:t> ТК РФ</a:t>
                      </a:r>
                    </a:p>
                  </a:txBody>
                  <a:tcPr marL="6727" marR="6727" marT="6727" marB="6727" anchor="ctr"/>
                </a:tc>
                <a:tc>
                  <a:txBody>
                    <a:bodyPr/>
                    <a:lstStyle/>
                    <a:p>
                      <a:pPr rtl="0"/>
                      <a:r>
                        <a:rPr lang="ru-RU" sz="1050"/>
                        <a:t>5 лет</a:t>
                      </a:r>
                    </a:p>
                  </a:txBody>
                  <a:tcPr marL="6727" marR="6727" marT="6727" marB="6727" anchor="ctr"/>
                </a:tc>
                <a:extLst>
                  <a:ext uri="{0D108BD9-81ED-4DB2-BD59-A6C34878D82A}">
                    <a16:rowId xmlns:a16="http://schemas.microsoft.com/office/drawing/2014/main" val="2581932422"/>
                  </a:ext>
                </a:extLst>
              </a:tr>
              <a:tr h="825298">
                <a:tc>
                  <a:txBody>
                    <a:bodyPr/>
                    <a:lstStyle/>
                    <a:p>
                      <a:pPr rtl="0"/>
                      <a:r>
                        <a:rPr lang="ru-RU" sz="1050" dirty="0"/>
                        <a:t>Расчеты, анализы, справки о пересмотре и применении норм выработки, расценок, тарифных сеток и ставок, совершенствовании различных форм оплаты труда</a:t>
                      </a:r>
                    </a:p>
                  </a:txBody>
                  <a:tcPr marL="6727" marR="6727" marT="6727" marB="6727" anchor="ctr"/>
                </a:tc>
                <a:tc>
                  <a:txBody>
                    <a:bodyPr/>
                    <a:lstStyle/>
                    <a:p>
                      <a:pPr rtl="0"/>
                      <a:r>
                        <a:rPr lang="ru-RU" sz="1050"/>
                        <a:t>ст. </a:t>
                      </a:r>
                      <a:r>
                        <a:rPr lang="ru-RU" sz="1050" u="none" strike="noStrike">
                          <a:effectLst/>
                          <a:hlinkClick r:id="rId9"/>
                        </a:rPr>
                        <a:t>135</a:t>
                      </a:r>
                      <a:r>
                        <a:rPr lang="ru-RU" sz="1050"/>
                        <a:t>, </a:t>
                      </a:r>
                      <a:r>
                        <a:rPr lang="ru-RU" sz="1050" u="none" strike="noStrike">
                          <a:effectLst/>
                          <a:hlinkClick r:id="rId10"/>
                        </a:rPr>
                        <a:t>144</a:t>
                      </a:r>
                      <a:r>
                        <a:rPr lang="ru-RU" sz="1050"/>
                        <a:t>, </a:t>
                      </a:r>
                      <a:r>
                        <a:rPr lang="ru-RU" sz="1050" u="none" strike="noStrike">
                          <a:effectLst/>
                          <a:hlinkClick r:id="rId11"/>
                        </a:rPr>
                        <a:t>147</a:t>
                      </a:r>
                      <a:r>
                        <a:rPr lang="ru-RU" sz="1050"/>
                        <a:t> ТК РФ</a:t>
                      </a:r>
                    </a:p>
                  </a:txBody>
                  <a:tcPr marL="6727" marR="6727" marT="6727" marB="6727" anchor="ctr"/>
                </a:tc>
                <a:tc>
                  <a:txBody>
                    <a:bodyPr/>
                    <a:lstStyle/>
                    <a:p>
                      <a:pPr rtl="0"/>
                      <a:r>
                        <a:rPr lang="ru-RU" sz="1050" dirty="0"/>
                        <a:t>5 лет</a:t>
                      </a:r>
                    </a:p>
                  </a:txBody>
                  <a:tcPr marL="6727" marR="6727" marT="6727" marB="6727" anchor="ctr"/>
                </a:tc>
                <a:extLst>
                  <a:ext uri="{0D108BD9-81ED-4DB2-BD59-A6C34878D82A}">
                    <a16:rowId xmlns:a16="http://schemas.microsoft.com/office/drawing/2014/main" val="364044175"/>
                  </a:ext>
                </a:extLst>
              </a:tr>
              <a:tr h="501181">
                <a:tc>
                  <a:txBody>
                    <a:bodyPr/>
                    <a:lstStyle/>
                    <a:p>
                      <a:pPr rtl="0"/>
                      <a:r>
                        <a:rPr lang="ru-RU" sz="1050" dirty="0"/>
                        <a:t>Заявки, сведения, переписка о потребности в работниках, сокращении (высвобождении) работников</a:t>
                      </a:r>
                    </a:p>
                  </a:txBody>
                  <a:tcPr marL="6727" marR="6727" marT="6727" marB="6727" anchor="ctr"/>
                </a:tc>
                <a:tc>
                  <a:txBody>
                    <a:bodyPr/>
                    <a:lstStyle/>
                    <a:p>
                      <a:pPr rtl="0"/>
                      <a:endParaRPr lang="ru-RU" sz="1050"/>
                    </a:p>
                  </a:txBody>
                  <a:tcPr marL="6727" marR="6727" marT="6727" marB="6727" anchor="ctr"/>
                </a:tc>
                <a:tc>
                  <a:txBody>
                    <a:bodyPr/>
                    <a:lstStyle/>
                    <a:p>
                      <a:pPr rtl="0"/>
                      <a:r>
                        <a:rPr lang="ru-RU" sz="1050"/>
                        <a:t>5 лет</a:t>
                      </a:r>
                    </a:p>
                  </a:txBody>
                  <a:tcPr marL="6727" marR="6727" marT="6727" marB="6727" anchor="ctr"/>
                </a:tc>
                <a:extLst>
                  <a:ext uri="{0D108BD9-81ED-4DB2-BD59-A6C34878D82A}">
                    <a16:rowId xmlns:a16="http://schemas.microsoft.com/office/drawing/2014/main" val="632205100"/>
                  </a:ext>
                </a:extLst>
              </a:tr>
              <a:tr h="393142">
                <a:tc>
                  <a:txBody>
                    <a:bodyPr/>
                    <a:lstStyle/>
                    <a:p>
                      <a:pPr rtl="0"/>
                      <a:r>
                        <a:rPr lang="ru-RU" sz="1050"/>
                        <a:t>Переписка об установлении и выплате персональных ставок, окладов, надбавок</a:t>
                      </a:r>
                    </a:p>
                  </a:txBody>
                  <a:tcPr marL="6727" marR="6727" marT="6727" marB="6727" anchor="ctr"/>
                </a:tc>
                <a:tc>
                  <a:txBody>
                    <a:bodyPr/>
                    <a:lstStyle/>
                    <a:p>
                      <a:pPr rtl="0"/>
                      <a:endParaRPr lang="ru-RU" sz="1050" dirty="0"/>
                    </a:p>
                  </a:txBody>
                  <a:tcPr marL="6727" marR="6727" marT="6727" marB="6727" anchor="ctr"/>
                </a:tc>
                <a:tc>
                  <a:txBody>
                    <a:bodyPr/>
                    <a:lstStyle/>
                    <a:p>
                      <a:pPr rtl="0"/>
                      <a:r>
                        <a:rPr lang="ru-RU" sz="1050"/>
                        <a:t>5 лет</a:t>
                      </a:r>
                    </a:p>
                  </a:txBody>
                  <a:tcPr marL="6727" marR="6727" marT="6727" marB="6727" anchor="ctr"/>
                </a:tc>
                <a:extLst>
                  <a:ext uri="{0D108BD9-81ED-4DB2-BD59-A6C34878D82A}">
                    <a16:rowId xmlns:a16="http://schemas.microsoft.com/office/drawing/2014/main" val="3733274809"/>
                  </a:ext>
                </a:extLst>
              </a:tr>
              <a:tr h="825298">
                <a:tc>
                  <a:txBody>
                    <a:bodyPr/>
                    <a:lstStyle/>
                    <a:p>
                      <a:pPr rtl="0"/>
                      <a:r>
                        <a:rPr lang="ru-RU" sz="1050" dirty="0"/>
                        <a:t>Приказы по личному составу (дисциплинарные взыскания, дежурства, повышение квалификации и др.), приказы о командировании, приказы о премировании и поощрении работников</a:t>
                      </a:r>
                    </a:p>
                  </a:txBody>
                  <a:tcPr marL="6727" marR="6727" marT="6727" marB="6727" anchor="ctr"/>
                </a:tc>
                <a:tc>
                  <a:txBody>
                    <a:bodyPr/>
                    <a:lstStyle/>
                    <a:p>
                      <a:pPr rtl="0"/>
                      <a:r>
                        <a:rPr lang="ru-RU" sz="1050"/>
                        <a:t>ст.6 перечня Росархива от 06.10.2000 г.</a:t>
                      </a:r>
                    </a:p>
                  </a:txBody>
                  <a:tcPr marL="6727" marR="6727" marT="6727" marB="6727" anchor="ctr"/>
                </a:tc>
                <a:tc>
                  <a:txBody>
                    <a:bodyPr/>
                    <a:lstStyle/>
                    <a:p>
                      <a:pPr rtl="0"/>
                      <a:r>
                        <a:rPr lang="ru-RU" sz="1050" dirty="0"/>
                        <a:t>5 лет</a:t>
                      </a:r>
                    </a:p>
                  </a:txBody>
                  <a:tcPr marL="6727" marR="6727" marT="6727" marB="6727" anchor="ctr"/>
                </a:tc>
                <a:extLst>
                  <a:ext uri="{0D108BD9-81ED-4DB2-BD59-A6C34878D82A}">
                    <a16:rowId xmlns:a16="http://schemas.microsoft.com/office/drawing/2014/main" val="752307997"/>
                  </a:ext>
                </a:extLst>
              </a:tr>
              <a:tr h="501181">
                <a:tc>
                  <a:txBody>
                    <a:bodyPr/>
                    <a:lstStyle/>
                    <a:p>
                      <a:pPr rtl="0"/>
                      <a:r>
                        <a:rPr lang="ru-RU" sz="1050"/>
                        <a:t>Книги, журналы, карточки учета отпусков, выдачи справок о заработной плате, стаже, месте работы</a:t>
                      </a:r>
                    </a:p>
                  </a:txBody>
                  <a:tcPr marL="6727" marR="6727" marT="6727" marB="6727" anchor="ctr"/>
                </a:tc>
                <a:tc>
                  <a:txBody>
                    <a:bodyPr/>
                    <a:lstStyle/>
                    <a:p>
                      <a:pPr rtl="0"/>
                      <a:endParaRPr lang="ru-RU" sz="1050"/>
                    </a:p>
                  </a:txBody>
                  <a:tcPr marL="6727" marR="6727" marT="6727" marB="6727" anchor="ctr"/>
                </a:tc>
                <a:tc>
                  <a:txBody>
                    <a:bodyPr/>
                    <a:lstStyle/>
                    <a:p>
                      <a:pPr rtl="0"/>
                      <a:r>
                        <a:rPr lang="ru-RU" sz="1050" dirty="0"/>
                        <a:t>3 года</a:t>
                      </a:r>
                    </a:p>
                  </a:txBody>
                  <a:tcPr marL="6727" marR="6727" marT="6727" marB="6727" anchor="ctr"/>
                </a:tc>
                <a:extLst>
                  <a:ext uri="{0D108BD9-81ED-4DB2-BD59-A6C34878D82A}">
                    <a16:rowId xmlns:a16="http://schemas.microsoft.com/office/drawing/2014/main" val="3513077760"/>
                  </a:ext>
                </a:extLst>
              </a:tr>
              <a:tr h="177486">
                <a:tc>
                  <a:txBody>
                    <a:bodyPr/>
                    <a:lstStyle/>
                    <a:p>
                      <a:pPr rtl="0"/>
                      <a:r>
                        <a:rPr lang="ru-RU" sz="1050"/>
                        <a:t>Журналы учета рабочего времени</a:t>
                      </a:r>
                    </a:p>
                  </a:txBody>
                  <a:tcPr marL="6727" marR="6727" marT="6727" marB="6727" anchor="ctr"/>
                </a:tc>
                <a:tc>
                  <a:txBody>
                    <a:bodyPr/>
                    <a:lstStyle/>
                    <a:p>
                      <a:pPr rtl="0"/>
                      <a:endParaRPr lang="ru-RU" sz="1050"/>
                    </a:p>
                  </a:txBody>
                  <a:tcPr marL="6727" marR="6727" marT="6727" marB="6727" anchor="ctr"/>
                </a:tc>
                <a:tc>
                  <a:txBody>
                    <a:bodyPr/>
                    <a:lstStyle/>
                    <a:p>
                      <a:pPr rtl="0"/>
                      <a:r>
                        <a:rPr lang="ru-RU" sz="1050" dirty="0"/>
                        <a:t>1 год</a:t>
                      </a:r>
                    </a:p>
                  </a:txBody>
                  <a:tcPr marL="6727" marR="6727" marT="6727" marB="6727" anchor="ctr"/>
                </a:tc>
                <a:extLst>
                  <a:ext uri="{0D108BD9-81ED-4DB2-BD59-A6C34878D82A}">
                    <a16:rowId xmlns:a16="http://schemas.microsoft.com/office/drawing/2014/main" val="2033544097"/>
                  </a:ext>
                </a:extLst>
              </a:tr>
              <a:tr h="177486">
                <a:tc>
                  <a:txBody>
                    <a:bodyPr/>
                    <a:lstStyle/>
                    <a:p>
                      <a:pPr rtl="0"/>
                      <a:r>
                        <a:rPr lang="ru-RU" sz="1050" u="none" strike="noStrike">
                          <a:effectLst/>
                          <a:hlinkClick r:id="rId12"/>
                        </a:rPr>
                        <a:t>Графики предоставления отпусков</a:t>
                      </a:r>
                      <a:endParaRPr lang="ru-RU" sz="1050"/>
                    </a:p>
                  </a:txBody>
                  <a:tcPr marL="6727" marR="6727" marT="6727" marB="6727" anchor="ctr"/>
                </a:tc>
                <a:tc>
                  <a:txBody>
                    <a:bodyPr/>
                    <a:lstStyle/>
                    <a:p>
                      <a:pPr rtl="0"/>
                      <a:r>
                        <a:rPr lang="ru-RU" sz="1050" u="none" strike="noStrike">
                          <a:effectLst/>
                          <a:hlinkClick r:id="rId13"/>
                        </a:rPr>
                        <a:t>ст. 123 ТК РФ</a:t>
                      </a:r>
                      <a:endParaRPr lang="ru-RU" sz="1050"/>
                    </a:p>
                  </a:txBody>
                  <a:tcPr marL="6727" marR="6727" marT="6727" marB="6727" anchor="ctr"/>
                </a:tc>
                <a:tc>
                  <a:txBody>
                    <a:bodyPr/>
                    <a:lstStyle/>
                    <a:p>
                      <a:pPr rtl="0"/>
                      <a:r>
                        <a:rPr lang="ru-RU" sz="1050" dirty="0"/>
                        <a:t>1 год</a:t>
                      </a:r>
                    </a:p>
                  </a:txBody>
                  <a:tcPr marL="6727" marR="6727" marT="6727" marB="6727" anchor="ctr"/>
                </a:tc>
                <a:extLst>
                  <a:ext uri="{0D108BD9-81ED-4DB2-BD59-A6C34878D82A}">
                    <a16:rowId xmlns:a16="http://schemas.microsoft.com/office/drawing/2014/main" val="3554464975"/>
                  </a:ext>
                </a:extLst>
              </a:tr>
              <a:tr h="341207">
                <a:tc>
                  <a:txBody>
                    <a:bodyPr/>
                    <a:lstStyle/>
                    <a:p>
                      <a:pPr rtl="0"/>
                      <a:r>
                        <a:rPr lang="ru-RU" sz="1050"/>
                        <a:t>Перечень профессий с </a:t>
                      </a:r>
                      <a:r>
                        <a:rPr lang="ru-RU" sz="1050" u="none" strike="noStrike">
                          <a:effectLst/>
                          <a:hlinkClick r:id="rId14"/>
                        </a:rPr>
                        <a:t>вредными условиями труда</a:t>
                      </a:r>
                      <a:endParaRPr lang="ru-RU" sz="1050"/>
                    </a:p>
                  </a:txBody>
                  <a:tcPr marL="6727" marR="6727" marT="6727" marB="6727" anchor="ctr"/>
                </a:tc>
                <a:tc>
                  <a:txBody>
                    <a:bodyPr/>
                    <a:lstStyle/>
                    <a:p>
                      <a:pPr rtl="0"/>
                      <a:r>
                        <a:rPr lang="ru-RU" sz="1050" u="none" strike="noStrike">
                          <a:effectLst/>
                          <a:hlinkClick r:id="rId15"/>
                        </a:rPr>
                        <a:t>ст. 221 ТК РФ</a:t>
                      </a:r>
                      <a:endParaRPr lang="ru-RU" sz="1050"/>
                    </a:p>
                  </a:txBody>
                  <a:tcPr marL="6727" marR="6727" marT="6727" marB="6727" anchor="ctr"/>
                </a:tc>
                <a:tc>
                  <a:txBody>
                    <a:bodyPr/>
                    <a:lstStyle/>
                    <a:p>
                      <a:pPr rtl="0"/>
                      <a:r>
                        <a:rPr lang="ru-RU" sz="800" dirty="0"/>
                        <a:t>до замены новыми</a:t>
                      </a:r>
                    </a:p>
                  </a:txBody>
                  <a:tcPr marL="6727" marR="6727" marT="6727" marB="6727" anchor="ctr"/>
                </a:tc>
                <a:extLst>
                  <a:ext uri="{0D108BD9-81ED-4DB2-BD59-A6C34878D82A}">
                    <a16:rowId xmlns:a16="http://schemas.microsoft.com/office/drawing/2014/main" val="2219122095"/>
                  </a:ext>
                </a:extLst>
              </a:tr>
              <a:tr h="341207">
                <a:tc>
                  <a:txBody>
                    <a:bodyPr/>
                    <a:lstStyle/>
                    <a:p>
                      <a:pPr rtl="0"/>
                      <a:r>
                        <a:rPr lang="ru-RU" sz="1050"/>
                        <a:t>Перечни профессий</a:t>
                      </a:r>
                    </a:p>
                  </a:txBody>
                  <a:tcPr marL="6727" marR="6727" marT="6727" marB="6727" anchor="ctr"/>
                </a:tc>
                <a:tc>
                  <a:txBody>
                    <a:bodyPr/>
                    <a:lstStyle/>
                    <a:p>
                      <a:pPr rtl="0"/>
                      <a:endParaRPr lang="ru-RU" sz="1050"/>
                    </a:p>
                  </a:txBody>
                  <a:tcPr marL="6727" marR="6727" marT="6727" marB="6727" anchor="ctr"/>
                </a:tc>
                <a:tc>
                  <a:txBody>
                    <a:bodyPr/>
                    <a:lstStyle/>
                    <a:p>
                      <a:pPr rtl="0"/>
                      <a:r>
                        <a:rPr lang="ru-RU" sz="800" dirty="0"/>
                        <a:t>до минования надобности</a:t>
                      </a:r>
                    </a:p>
                  </a:txBody>
                  <a:tcPr marL="6727" marR="6727" marT="6727" marB="6727" anchor="ctr"/>
                </a:tc>
                <a:extLst>
                  <a:ext uri="{0D108BD9-81ED-4DB2-BD59-A6C34878D82A}">
                    <a16:rowId xmlns:a16="http://schemas.microsoft.com/office/drawing/2014/main" val="3928354010"/>
                  </a:ext>
                </a:extLst>
              </a:tr>
            </a:tbl>
          </a:graphicData>
        </a:graphic>
      </p:graphicFrame>
    </p:spTree>
    <p:extLst>
      <p:ext uri="{BB962C8B-B14F-4D97-AF65-F5344CB8AC3E}">
        <p14:creationId xmlns:p14="http://schemas.microsoft.com/office/powerpoint/2010/main" val="4042304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26CE7-F3F8-4B26-BC0E-2AAC87A3C881}"/>
              </a:ext>
            </a:extLst>
          </p:cNvPr>
          <p:cNvSpPr>
            <a:spLocks noGrp="1"/>
          </p:cNvSpPr>
          <p:nvPr>
            <p:ph type="title"/>
          </p:nvPr>
        </p:nvSpPr>
        <p:spPr/>
        <p:txBody>
          <a:bodyPr/>
          <a:lstStyle/>
          <a:p>
            <a:r>
              <a:rPr lang="ru-RU" dirty="0"/>
              <a:t>Особенности оформления приказов</a:t>
            </a:r>
          </a:p>
        </p:txBody>
      </p:sp>
      <p:sp>
        <p:nvSpPr>
          <p:cNvPr id="3" name="Объект 2">
            <a:extLst>
              <a:ext uri="{FF2B5EF4-FFF2-40B4-BE49-F238E27FC236}">
                <a16:creationId xmlns:a16="http://schemas.microsoft.com/office/drawing/2014/main" id="{5541C198-212B-4677-9FEE-AF9819AE045F}"/>
              </a:ext>
            </a:extLst>
          </p:cNvPr>
          <p:cNvSpPr>
            <a:spLocks noGrp="1"/>
          </p:cNvSpPr>
          <p:nvPr>
            <p:ph idx="1"/>
          </p:nvPr>
        </p:nvSpPr>
        <p:spPr/>
        <p:txBody>
          <a:bodyPr/>
          <a:lstStyle/>
          <a:p>
            <a:pPr fontAlgn="base"/>
            <a:r>
              <a:rPr lang="ru-RU" dirty="0"/>
              <a:t>В приказах не допускается: </a:t>
            </a:r>
          </a:p>
          <a:p>
            <a:pPr fontAlgn="base"/>
            <a:r>
              <a:rPr lang="ru-RU" dirty="0"/>
              <a:t>изменение ранее установленных сроков выполнения заданий в сторону их увеличения;</a:t>
            </a:r>
          </a:p>
          <a:p>
            <a:pPr fontAlgn="base"/>
            <a:r>
              <a:rPr lang="ru-RU" dirty="0"/>
              <a:t>применение произвольных сокращений или искажение наименований структурных подразделений организаций, подведомственных организаций - исполнителей; </a:t>
            </a:r>
          </a:p>
          <a:p>
            <a:pPr fontAlgn="base"/>
            <a:r>
              <a:rPr lang="ru-RU" dirty="0"/>
              <a:t>применение произвольных (не общепринятых) технических и других терминов, сокращенных слов и наименований.</a:t>
            </a:r>
          </a:p>
          <a:p>
            <a:endParaRPr lang="ru-RU" dirty="0"/>
          </a:p>
        </p:txBody>
      </p:sp>
    </p:spTree>
    <p:extLst>
      <p:ext uri="{BB962C8B-B14F-4D97-AF65-F5344CB8AC3E}">
        <p14:creationId xmlns:p14="http://schemas.microsoft.com/office/powerpoint/2010/main" val="1483138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FB37A7-F43D-4287-A84E-FEF05C3C3846}"/>
              </a:ext>
            </a:extLst>
          </p:cNvPr>
          <p:cNvSpPr>
            <a:spLocks noGrp="1"/>
          </p:cNvSpPr>
          <p:nvPr>
            <p:ph type="title"/>
          </p:nvPr>
        </p:nvSpPr>
        <p:spPr/>
        <p:txBody>
          <a:bodyPr/>
          <a:lstStyle/>
          <a:p>
            <a:r>
              <a:rPr lang="ru-RU" dirty="0"/>
              <a:t>Особенности оформления распоряжений</a:t>
            </a:r>
          </a:p>
        </p:txBody>
      </p:sp>
      <p:sp>
        <p:nvSpPr>
          <p:cNvPr id="3" name="Объект 2">
            <a:extLst>
              <a:ext uri="{FF2B5EF4-FFF2-40B4-BE49-F238E27FC236}">
                <a16:creationId xmlns:a16="http://schemas.microsoft.com/office/drawing/2014/main" id="{7CE655F9-5B00-47D4-94CE-C206E73887AA}"/>
              </a:ext>
            </a:extLst>
          </p:cNvPr>
          <p:cNvSpPr>
            <a:spLocks noGrp="1"/>
          </p:cNvSpPr>
          <p:nvPr>
            <p:ph idx="1"/>
          </p:nvPr>
        </p:nvSpPr>
        <p:spPr/>
        <p:txBody>
          <a:bodyPr>
            <a:normAutofit lnSpcReduction="10000"/>
          </a:bodyPr>
          <a:lstStyle/>
          <a:p>
            <a:r>
              <a:rPr lang="ru-RU" dirty="0"/>
              <a:t>Распоряжения, в целом, оформляются по тем же правилам, что и приказы. Особенностью является то, что в конце преамбулы в распоряжениях ставится двоеточие, после чего следуют пункты распорядительной части. Например:</a:t>
            </a:r>
          </a:p>
          <a:p>
            <a:r>
              <a:rPr lang="ru-RU" dirty="0"/>
              <a:t>В целях исполнения приказа ФБУ «Инновация» от 22 августа </a:t>
            </a:r>
            <a:br>
              <a:rPr lang="ru-RU" dirty="0"/>
            </a:br>
            <a:r>
              <a:rPr lang="ru-RU" dirty="0"/>
              <a:t>‎2017 г. «Об организации и проведении конкурса «Лучший секретарь компании – 2017»:</a:t>
            </a:r>
          </a:p>
          <a:p>
            <a:r>
              <a:rPr lang="ru-RU" dirty="0"/>
              <a:t>1. Руководителям управлений, отделов и лабораторий в срок </a:t>
            </a:r>
            <a:br>
              <a:rPr lang="ru-RU" dirty="0"/>
            </a:br>
            <a:r>
              <a:rPr lang="ru-RU" dirty="0"/>
              <a:t>‎до 10 сентября 2017 г. представить свои предложения о кандидатурах секретарей и делопроизводителей для участия в конкурсе.</a:t>
            </a:r>
          </a:p>
          <a:p>
            <a:r>
              <a:rPr lang="ru-RU" dirty="0"/>
              <a:t>2. …</a:t>
            </a:r>
          </a:p>
          <a:p>
            <a:r>
              <a:rPr lang="ru-RU" dirty="0"/>
              <a:t>Распоряжения могут не иметь преамбулы.</a:t>
            </a:r>
          </a:p>
          <a:p>
            <a:endParaRPr lang="ru-RU" dirty="0"/>
          </a:p>
        </p:txBody>
      </p:sp>
    </p:spTree>
    <p:extLst>
      <p:ext uri="{BB962C8B-B14F-4D97-AF65-F5344CB8AC3E}">
        <p14:creationId xmlns:p14="http://schemas.microsoft.com/office/powerpoint/2010/main" val="510952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1A6AB-43A2-4B34-B561-27678263AD09}"/>
              </a:ext>
            </a:extLst>
          </p:cNvPr>
          <p:cNvSpPr>
            <a:spLocks noGrp="1"/>
          </p:cNvSpPr>
          <p:nvPr>
            <p:ph type="title"/>
          </p:nvPr>
        </p:nvSpPr>
        <p:spPr/>
        <p:txBody>
          <a:bodyPr/>
          <a:lstStyle/>
          <a:p>
            <a:r>
              <a:rPr lang="ru-RU" dirty="0"/>
              <a:t>Особенности оформления протоколов совещаний</a:t>
            </a:r>
          </a:p>
        </p:txBody>
      </p:sp>
      <p:sp>
        <p:nvSpPr>
          <p:cNvPr id="3" name="Объект 2">
            <a:extLst>
              <a:ext uri="{FF2B5EF4-FFF2-40B4-BE49-F238E27FC236}">
                <a16:creationId xmlns:a16="http://schemas.microsoft.com/office/drawing/2014/main" id="{4E421283-2753-4AAF-AF07-BE8FF26ACED1}"/>
              </a:ext>
            </a:extLst>
          </p:cNvPr>
          <p:cNvSpPr>
            <a:spLocks noGrp="1"/>
          </p:cNvSpPr>
          <p:nvPr>
            <p:ph idx="1"/>
          </p:nvPr>
        </p:nvSpPr>
        <p:spPr/>
        <p:txBody>
          <a:bodyPr>
            <a:normAutofit fontScale="92500" lnSpcReduction="10000"/>
          </a:bodyPr>
          <a:lstStyle/>
          <a:p>
            <a:r>
              <a:rPr lang="ru-RU" dirty="0"/>
              <a:t>Протокол заседания </a:t>
            </a:r>
            <a:r>
              <a:rPr lang="ru-RU" dirty="0">
                <a:sym typeface="Symbol" panose="05050102010706020507" pitchFamily="18" charset="2"/>
              </a:rPr>
              <a:t></a:t>
            </a:r>
            <a:r>
              <a:rPr lang="ru-RU" dirty="0"/>
              <a:t> документ, фиксирующий ход обсуждения вопросов и принятия решений на заседаниях коллегиальных или совещательных органов (коллегий, советов, собраний, совещаний) или деловых мероприятиях (переговорах, встречах). </a:t>
            </a:r>
          </a:p>
          <a:p>
            <a:r>
              <a:rPr lang="ru-RU" dirty="0"/>
              <a:t>Протокол оформляется на основании диктофонных (рукописных) записей, произведенных во время заседания, представленных тезисов докладов и выступлений, справок, проектов решений (постановлений) и др.</a:t>
            </a:r>
          </a:p>
          <a:p>
            <a:r>
              <a:rPr lang="ru-RU" dirty="0"/>
              <a:t>Документы к обсуждению (справки, проекты решений и др.) представляются ответственными исполнителями, которым поручена их подготовка, и подписываются в установленном порядке.</a:t>
            </a:r>
          </a:p>
          <a:p>
            <a:r>
              <a:rPr lang="ru-RU" dirty="0"/>
              <a:t>Протокол заседания оформляется в течение одного-трех дней после проведения заседания, если сроки его подготовки не оговорены особо.</a:t>
            </a:r>
          </a:p>
          <a:p>
            <a:endParaRPr lang="ru-RU" dirty="0"/>
          </a:p>
        </p:txBody>
      </p:sp>
    </p:spTree>
    <p:extLst>
      <p:ext uri="{BB962C8B-B14F-4D97-AF65-F5344CB8AC3E}">
        <p14:creationId xmlns:p14="http://schemas.microsoft.com/office/powerpoint/2010/main" val="28573249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5F4CAC-09E7-4A22-8FB9-8A9A4D6DA41A}"/>
              </a:ext>
            </a:extLst>
          </p:cNvPr>
          <p:cNvSpPr>
            <a:spLocks noGrp="1"/>
          </p:cNvSpPr>
          <p:nvPr>
            <p:ph type="title"/>
          </p:nvPr>
        </p:nvSpPr>
        <p:spPr/>
        <p:txBody>
          <a:bodyPr/>
          <a:lstStyle/>
          <a:p>
            <a:r>
              <a:rPr lang="ru-RU" dirty="0"/>
              <a:t>Особенности оформления протоколов совещаний</a:t>
            </a:r>
          </a:p>
        </p:txBody>
      </p:sp>
      <p:sp>
        <p:nvSpPr>
          <p:cNvPr id="3" name="Объект 2">
            <a:extLst>
              <a:ext uri="{FF2B5EF4-FFF2-40B4-BE49-F238E27FC236}">
                <a16:creationId xmlns:a16="http://schemas.microsoft.com/office/drawing/2014/main" id="{0940F701-4542-4054-AFEC-1BF789C2CB28}"/>
              </a:ext>
            </a:extLst>
          </p:cNvPr>
          <p:cNvSpPr>
            <a:spLocks noGrp="1"/>
          </p:cNvSpPr>
          <p:nvPr>
            <p:ph idx="1"/>
          </p:nvPr>
        </p:nvSpPr>
        <p:spPr/>
        <p:txBody>
          <a:bodyPr>
            <a:normAutofit fontScale="92500" lnSpcReduction="20000"/>
          </a:bodyPr>
          <a:lstStyle/>
          <a:p>
            <a:r>
              <a:rPr lang="ru-RU" dirty="0"/>
              <a:t>Протокол заседания оформляется без бланка на стандартных листах бумаги. Обязательными реквизитами протокола являются: наименование организации, наименование вида документа, заголовок к тексту, дата и место заседания, регистрационный номер протокола, текст, подписи. </a:t>
            </a:r>
          </a:p>
          <a:p>
            <a:r>
              <a:rPr lang="ru-RU" dirty="0"/>
              <a:t>Заголовок к тексту протокола отвечает на вопрос «чего?» и содержит указание подразделения или органа, деятельность которого протоколируется.</a:t>
            </a:r>
          </a:p>
          <a:p>
            <a:r>
              <a:rPr lang="ru-RU" dirty="0"/>
              <a:t>Например: </a:t>
            </a:r>
          </a:p>
          <a:p>
            <a:r>
              <a:rPr lang="ru-RU" dirty="0"/>
              <a:t>протокол заседания аттестационной комиссии; </a:t>
            </a:r>
          </a:p>
          <a:p>
            <a:r>
              <a:rPr lang="ru-RU" dirty="0"/>
              <a:t>протокол заседания научно-методической комиссии и др.</a:t>
            </a:r>
          </a:p>
          <a:p>
            <a:r>
              <a:rPr lang="ru-RU" dirty="0"/>
              <a:t>Датой протокола является дата заседания. Если заседание продолжается несколько дней, указывается дата начала заседания и через тире – дата окончания: 12-13 мая 2017 г. </a:t>
            </a:r>
          </a:p>
          <a:p>
            <a:endParaRPr lang="ru-RU" dirty="0"/>
          </a:p>
        </p:txBody>
      </p:sp>
    </p:spTree>
    <p:extLst>
      <p:ext uri="{BB962C8B-B14F-4D97-AF65-F5344CB8AC3E}">
        <p14:creationId xmlns:p14="http://schemas.microsoft.com/office/powerpoint/2010/main" val="3399903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9A5029-215C-4179-B3C6-564F4940F99F}"/>
              </a:ext>
            </a:extLst>
          </p:cNvPr>
          <p:cNvSpPr>
            <a:spLocks noGrp="1"/>
          </p:cNvSpPr>
          <p:nvPr>
            <p:ph type="title"/>
          </p:nvPr>
        </p:nvSpPr>
        <p:spPr/>
        <p:txBody>
          <a:bodyPr/>
          <a:lstStyle/>
          <a:p>
            <a:r>
              <a:rPr lang="ru-RU" dirty="0"/>
              <a:t>Особенности оформления протоколов совещаний</a:t>
            </a:r>
          </a:p>
        </p:txBody>
      </p:sp>
      <p:sp>
        <p:nvSpPr>
          <p:cNvPr id="3" name="Объект 2">
            <a:extLst>
              <a:ext uri="{FF2B5EF4-FFF2-40B4-BE49-F238E27FC236}">
                <a16:creationId xmlns:a16="http://schemas.microsoft.com/office/drawing/2014/main" id="{D80755A8-3195-4622-8E62-E04DD14326A8}"/>
              </a:ext>
            </a:extLst>
          </p:cNvPr>
          <p:cNvSpPr>
            <a:spLocks noGrp="1"/>
          </p:cNvSpPr>
          <p:nvPr>
            <p:ph idx="1"/>
          </p:nvPr>
        </p:nvSpPr>
        <p:spPr/>
        <p:txBody>
          <a:bodyPr>
            <a:normAutofit fontScale="85000" lnSpcReduction="10000"/>
          </a:bodyPr>
          <a:lstStyle/>
          <a:p>
            <a:r>
              <a:rPr lang="ru-RU" dirty="0"/>
              <a:t>Текст протокола состоит из двух частей: вводной и основной. В вводной части протокола указываются фамилии председателя (председательствующего); секретаря; фамилии участников, присутствующих на заседании; лиц, приглашенных на заседание; повестка дня. </a:t>
            </a:r>
          </a:p>
          <a:p>
            <a:r>
              <a:rPr lang="ru-RU" dirty="0"/>
              <a:t>Если количество присутствующих на заседании превышает 15 человек, </a:t>
            </a:r>
            <a:br>
              <a:rPr lang="ru-RU" dirty="0"/>
            </a:br>
            <a:r>
              <a:rPr lang="ru-RU" dirty="0"/>
              <a:t>‎в вводной части протокола делается ссылка на список, являющийся неотъемлемой частью протокола. Например: </a:t>
            </a:r>
          </a:p>
          <a:p>
            <a:r>
              <a:rPr lang="ru-RU" dirty="0"/>
              <a:t>Присутствовали: 25 чел. (список прилагается).</a:t>
            </a:r>
          </a:p>
          <a:p>
            <a:r>
              <a:rPr lang="ru-RU" dirty="0"/>
              <a:t>Вводная часть протокола заканчивается повесткой дня, содержащей перечень рассматриваемых вопросов, перечисленных в порядке их обсуждения с указанием докладчика по каждому рассматриваемому вопросу. Вопросы повестки дня формулируются с предлогом «о» («об»), печатаются от границы левого поля и нумеруются арабскими цифрами. </a:t>
            </a:r>
          </a:p>
          <a:p>
            <a:r>
              <a:rPr lang="ru-RU" dirty="0"/>
              <a:t>В основной части протокола фиксируется ход заседания.</a:t>
            </a:r>
          </a:p>
          <a:p>
            <a:endParaRPr lang="ru-RU" dirty="0"/>
          </a:p>
        </p:txBody>
      </p:sp>
    </p:spTree>
    <p:extLst>
      <p:ext uri="{BB962C8B-B14F-4D97-AF65-F5344CB8AC3E}">
        <p14:creationId xmlns:p14="http://schemas.microsoft.com/office/powerpoint/2010/main" val="40136386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B339AB1-BF29-40AA-9E87-1DBE02C75896}"/>
              </a:ext>
            </a:extLst>
          </p:cNvPr>
          <p:cNvSpPr/>
          <p:nvPr/>
        </p:nvSpPr>
        <p:spPr>
          <a:xfrm>
            <a:off x="822959" y="1845734"/>
            <a:ext cx="7543800" cy="1200329"/>
          </a:xfrm>
          <a:prstGeom prst="rect">
            <a:avLst/>
          </a:prstGeom>
        </p:spPr>
        <p:txBody>
          <a:bodyPr wrap="square">
            <a:spAutoFit/>
          </a:bodyPr>
          <a:lstStyle/>
          <a:p>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Различаются протоколы полные и краткие. Полный протокол содержит запись того, что происходило во время заседания, включая вопросы к докладчику, ответы на них, выступления в ходе обсуждения вопроса, результаты голосования по вопросу и принятые решения </a:t>
            </a:r>
            <a:endParaRPr lang="ru-RU" dirty="0"/>
          </a:p>
        </p:txBody>
      </p:sp>
      <p:sp>
        <p:nvSpPr>
          <p:cNvPr id="5" name="Заголовок 4">
            <a:extLst>
              <a:ext uri="{FF2B5EF4-FFF2-40B4-BE49-F238E27FC236}">
                <a16:creationId xmlns:a16="http://schemas.microsoft.com/office/drawing/2014/main" id="{1CD05A71-E2B5-4634-B6A5-2BBDFA226DA0}"/>
              </a:ext>
            </a:extLst>
          </p:cNvPr>
          <p:cNvSpPr>
            <a:spLocks noGrp="1"/>
          </p:cNvSpPr>
          <p:nvPr>
            <p:ph type="title"/>
          </p:nvPr>
        </p:nvSpPr>
        <p:spPr/>
        <p:txBody>
          <a:bodyPr/>
          <a:lstStyle/>
          <a:p>
            <a:r>
              <a:rPr lang="ru-RU" dirty="0"/>
              <a:t>Особенности оформления протоколов совещаний</a:t>
            </a:r>
          </a:p>
        </p:txBody>
      </p:sp>
      <p:sp>
        <p:nvSpPr>
          <p:cNvPr id="6" name="Объект 5">
            <a:extLst>
              <a:ext uri="{FF2B5EF4-FFF2-40B4-BE49-F238E27FC236}">
                <a16:creationId xmlns:a16="http://schemas.microsoft.com/office/drawing/2014/main" id="{096FB03B-9B51-4853-BEA2-AF20A15932C9}"/>
              </a:ext>
            </a:extLst>
          </p:cNvPr>
          <p:cNvSpPr>
            <a:spLocks noGrp="1"/>
          </p:cNvSpPr>
          <p:nvPr>
            <p:ph idx="1"/>
          </p:nvPr>
        </p:nvSpPr>
        <p:spPr>
          <a:xfrm>
            <a:off x="777241" y="1845734"/>
            <a:ext cx="7589519" cy="4433768"/>
          </a:xfrm>
        </p:spPr>
        <p:txBody>
          <a:bodyPr>
            <a:normAutofit fontScale="92500" lnSpcReduction="10000"/>
          </a:bodyPr>
          <a:lstStyle/>
          <a:p>
            <a:endParaRPr lang="ru-RU" dirty="0"/>
          </a:p>
          <a:p>
            <a:endParaRPr lang="ru-RU" dirty="0"/>
          </a:p>
          <a:p>
            <a:endParaRPr lang="ru-RU" dirty="0"/>
          </a:p>
          <a:p>
            <a:r>
              <a:rPr lang="ru-RU" dirty="0"/>
              <a:t>В кратком протоколе фиксируется тема обсуждения, фамилия докладчика по вопросу и принятые решения. Краткие протоколы ведутся при рассмотрении вопросов оперативного характера.</a:t>
            </a:r>
          </a:p>
          <a:p>
            <a:r>
              <a:rPr lang="ru-RU" dirty="0"/>
              <a:t>Основная часть полного протокола состоит из разделов, посвященных вопросам повестки дня. Ход рассмотрения каждого вопроса записывается в последовательности: СЛУШАЛИ – ВЫСТУПИЛИ – РЕШИЛИ.</a:t>
            </a:r>
          </a:p>
          <a:p>
            <a:r>
              <a:rPr lang="ru-RU" dirty="0"/>
              <a:t>Постановление (решение) в текст протокола вносится полностью в той формулировке, которая была принята на заседании; при необходимости приводятся итоги голосования: «За – …, против –…, воздержалось – …».</a:t>
            </a:r>
          </a:p>
          <a:p>
            <a:endParaRPr lang="ru-RU" dirty="0"/>
          </a:p>
        </p:txBody>
      </p:sp>
    </p:spTree>
    <p:extLst>
      <p:ext uri="{BB962C8B-B14F-4D97-AF65-F5344CB8AC3E}">
        <p14:creationId xmlns:p14="http://schemas.microsoft.com/office/powerpoint/2010/main" val="23851612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27F8E-416A-4C3F-8EF7-FC456431513D}"/>
              </a:ext>
            </a:extLst>
          </p:cNvPr>
          <p:cNvSpPr>
            <a:spLocks noGrp="1"/>
          </p:cNvSpPr>
          <p:nvPr>
            <p:ph type="title"/>
          </p:nvPr>
        </p:nvSpPr>
        <p:spPr/>
        <p:txBody>
          <a:bodyPr/>
          <a:lstStyle/>
          <a:p>
            <a:r>
              <a:rPr lang="ru-RU" dirty="0"/>
              <a:t>Особенности оформления протоколов совещаний</a:t>
            </a:r>
          </a:p>
        </p:txBody>
      </p:sp>
      <p:sp>
        <p:nvSpPr>
          <p:cNvPr id="3" name="Объект 2">
            <a:extLst>
              <a:ext uri="{FF2B5EF4-FFF2-40B4-BE49-F238E27FC236}">
                <a16:creationId xmlns:a16="http://schemas.microsoft.com/office/drawing/2014/main" id="{715C27A0-FD78-459B-92EE-A93ECA2FE061}"/>
              </a:ext>
            </a:extLst>
          </p:cNvPr>
          <p:cNvSpPr>
            <a:spLocks noGrp="1"/>
          </p:cNvSpPr>
          <p:nvPr>
            <p:ph idx="1"/>
          </p:nvPr>
        </p:nvSpPr>
        <p:spPr/>
        <p:txBody>
          <a:bodyPr>
            <a:normAutofit lnSpcReduction="10000"/>
          </a:bodyPr>
          <a:lstStyle/>
          <a:p>
            <a:r>
              <a:rPr lang="ru-RU" dirty="0"/>
              <a:t>Протокол заседания подписывается председателем (председательствующим) и секретарем заседания, если иное не установлено ЛНА.</a:t>
            </a:r>
          </a:p>
          <a:p>
            <a:r>
              <a:rPr lang="ru-RU" dirty="0"/>
              <a:t>При необходимости копии протоколов рассылаются заинтересованным лицам в электронном виде в соответствии с указателем рассылки; указатель рассылки составляет и подписывает ответственный исполнитель, готовивший рассмотрение вопроса. </a:t>
            </a:r>
          </a:p>
          <a:p>
            <a:r>
              <a:rPr lang="ru-RU" dirty="0"/>
              <a:t>Принятые решения могут доводиться до исполнителей и заинтересованных лиц в виде выписок из протоколов. Выписка – копия части протокола. В выписке воспроизводят все реквизиты заголовочной части протокола, вводную часть, вопрос повестки дня, по которому готовится выписка, и текст, отражающий обсуждение вопроса и принятое решение.</a:t>
            </a:r>
          </a:p>
          <a:p>
            <a:endParaRPr lang="ru-RU" dirty="0"/>
          </a:p>
        </p:txBody>
      </p:sp>
    </p:spTree>
    <p:extLst>
      <p:ext uri="{BB962C8B-B14F-4D97-AF65-F5344CB8AC3E}">
        <p14:creationId xmlns:p14="http://schemas.microsoft.com/office/powerpoint/2010/main" val="3241179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8A403-400C-40F6-B635-5B3D3D8AE60A}"/>
              </a:ext>
            </a:extLst>
          </p:cNvPr>
          <p:cNvSpPr>
            <a:spLocks noGrp="1"/>
          </p:cNvSpPr>
          <p:nvPr>
            <p:ph type="title"/>
          </p:nvPr>
        </p:nvSpPr>
        <p:spPr/>
        <p:txBody>
          <a:bodyPr/>
          <a:lstStyle/>
          <a:p>
            <a:r>
              <a:rPr lang="ru-RU" b="1" dirty="0"/>
              <a:t>Деловое (служебное) письмо</a:t>
            </a:r>
            <a:endParaRPr lang="ru-RU" dirty="0"/>
          </a:p>
        </p:txBody>
      </p:sp>
      <p:sp>
        <p:nvSpPr>
          <p:cNvPr id="3" name="Объект 2">
            <a:extLst>
              <a:ext uri="{FF2B5EF4-FFF2-40B4-BE49-F238E27FC236}">
                <a16:creationId xmlns:a16="http://schemas.microsoft.com/office/drawing/2014/main" id="{E4579BAF-006F-45B8-9CEE-EDEBC5326ED2}"/>
              </a:ext>
            </a:extLst>
          </p:cNvPr>
          <p:cNvSpPr>
            <a:spLocks noGrp="1"/>
          </p:cNvSpPr>
          <p:nvPr>
            <p:ph idx="1"/>
          </p:nvPr>
        </p:nvSpPr>
        <p:spPr/>
        <p:txBody>
          <a:bodyPr>
            <a:normAutofit fontScale="92500" lnSpcReduction="10000"/>
          </a:bodyPr>
          <a:lstStyle/>
          <a:p>
            <a:r>
              <a:rPr lang="ru-RU" dirty="0"/>
              <a:t>Деловое (служебное) письмо – документ, посредством которого осуществляется информационный обмен между организациями, должностными лицами, гражданами.</a:t>
            </a:r>
          </a:p>
          <a:p>
            <a:r>
              <a:rPr lang="ru-RU" dirty="0"/>
              <a:t>Различаются письма: запросы, уведомления, сообщения, сопроводительные, напоминания, подтверждения, предложения, требования, рекомендации, рекламные, гарантийные, приглашения, поздравления и др.</a:t>
            </a:r>
          </a:p>
          <a:p>
            <a:r>
              <a:rPr lang="ru-RU" dirty="0"/>
              <a:t>Деловое (служебное) письмо должно быть посвящено одному вопросу. Если необходимо обратиться в организацию одновременно по нескольким вопросам, рекомендуется составить отдельное письмо по каждому из них.</a:t>
            </a:r>
          </a:p>
          <a:p>
            <a:r>
              <a:rPr lang="ru-RU" dirty="0"/>
              <a:t>Письмо может касаться нескольких вопросов, если они взаимосвязаны и будут рассматриваться в одном структурном подразделении организации-адресата.</a:t>
            </a:r>
          </a:p>
          <a:p>
            <a:endParaRPr lang="ru-RU" dirty="0"/>
          </a:p>
        </p:txBody>
      </p:sp>
    </p:spTree>
    <p:extLst>
      <p:ext uri="{BB962C8B-B14F-4D97-AF65-F5344CB8AC3E}">
        <p14:creationId xmlns:p14="http://schemas.microsoft.com/office/powerpoint/2010/main" val="16417423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421EA7-BFF5-4685-96F3-F684CA9487CE}"/>
              </a:ext>
            </a:extLst>
          </p:cNvPr>
          <p:cNvSpPr>
            <a:spLocks noGrp="1"/>
          </p:cNvSpPr>
          <p:nvPr>
            <p:ph type="title"/>
          </p:nvPr>
        </p:nvSpPr>
        <p:spPr/>
        <p:txBody>
          <a:bodyPr/>
          <a:lstStyle/>
          <a:p>
            <a:r>
              <a:rPr lang="ru-RU" dirty="0"/>
              <a:t>Деловое (служебное) письмо</a:t>
            </a:r>
          </a:p>
        </p:txBody>
      </p:sp>
      <p:sp>
        <p:nvSpPr>
          <p:cNvPr id="3" name="Объект 2">
            <a:extLst>
              <a:ext uri="{FF2B5EF4-FFF2-40B4-BE49-F238E27FC236}">
                <a16:creationId xmlns:a16="http://schemas.microsoft.com/office/drawing/2014/main" id="{2ED7F26B-1074-4C6B-A2DD-36F42C21C548}"/>
              </a:ext>
            </a:extLst>
          </p:cNvPr>
          <p:cNvSpPr>
            <a:spLocks noGrp="1"/>
          </p:cNvSpPr>
          <p:nvPr>
            <p:ph idx="1"/>
          </p:nvPr>
        </p:nvSpPr>
        <p:spPr/>
        <p:txBody>
          <a:bodyPr>
            <a:normAutofit lnSpcReduction="10000"/>
          </a:bodyPr>
          <a:lstStyle/>
          <a:p>
            <a:r>
              <a:rPr lang="ru-RU" dirty="0"/>
              <a:t>Деловое (служебное) письмо готовится на бланке письма. При составлении писем оформляются реквизиты: адресат, заголовок к тексту, текст, подпись, отметка об исполнителе, в необходимых случаях – отметка о приложении, печать.</a:t>
            </a:r>
          </a:p>
          <a:p>
            <a:r>
              <a:rPr lang="ru-RU" dirty="0"/>
              <a:t>Если письмо является ответом на поступивший запрос или просьбу, заполняется отметка о дате и номере поступившего письма.</a:t>
            </a:r>
          </a:p>
          <a:p>
            <a:r>
              <a:rPr lang="ru-RU" dirty="0"/>
              <a:t>Наименование вида документа («письмо») и разновидность письма («просьба», «информационное», «сопроводительное», «запрос», «напоминание» и др.) в деловых (служебных) письмах не указываются.</a:t>
            </a:r>
          </a:p>
          <a:p>
            <a:r>
              <a:rPr lang="ru-RU" dirty="0"/>
              <a:t>В одном письме не должно быть более четырех адресатов, при этом основной адресат указывается первым, остальные адресаты – те, которым письмо направляется для сведения. </a:t>
            </a:r>
          </a:p>
          <a:p>
            <a:endParaRPr lang="ru-RU" dirty="0"/>
          </a:p>
        </p:txBody>
      </p:sp>
    </p:spTree>
    <p:extLst>
      <p:ext uri="{BB962C8B-B14F-4D97-AF65-F5344CB8AC3E}">
        <p14:creationId xmlns:p14="http://schemas.microsoft.com/office/powerpoint/2010/main" val="22607929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1EB2BF-57DC-4533-AB01-A4DEF75C3CA7}"/>
              </a:ext>
            </a:extLst>
          </p:cNvPr>
          <p:cNvSpPr>
            <a:spLocks noGrp="1"/>
          </p:cNvSpPr>
          <p:nvPr>
            <p:ph type="title"/>
          </p:nvPr>
        </p:nvSpPr>
        <p:spPr/>
        <p:txBody>
          <a:bodyPr/>
          <a:lstStyle/>
          <a:p>
            <a:r>
              <a:rPr lang="ru-RU" dirty="0"/>
              <a:t>Деловое служебное письма</a:t>
            </a:r>
          </a:p>
        </p:txBody>
      </p:sp>
      <p:sp>
        <p:nvSpPr>
          <p:cNvPr id="3" name="Объект 2">
            <a:extLst>
              <a:ext uri="{FF2B5EF4-FFF2-40B4-BE49-F238E27FC236}">
                <a16:creationId xmlns:a16="http://schemas.microsoft.com/office/drawing/2014/main" id="{085B33B5-1564-40EE-A515-1DFAB5DB266A}"/>
              </a:ext>
            </a:extLst>
          </p:cNvPr>
          <p:cNvSpPr>
            <a:spLocks noGrp="1"/>
          </p:cNvSpPr>
          <p:nvPr>
            <p:ph idx="1"/>
          </p:nvPr>
        </p:nvSpPr>
        <p:spPr/>
        <p:txBody>
          <a:bodyPr/>
          <a:lstStyle/>
          <a:p>
            <a:r>
              <a:rPr lang="ru-RU" dirty="0"/>
              <a:t>При составлении деловых писем используется вступительное обращение «Уважаемый …!», и заключительная этикетная фраза </a:t>
            </a:r>
            <a:br>
              <a:rPr lang="ru-RU" dirty="0"/>
            </a:br>
            <a:r>
              <a:rPr lang="ru-RU" dirty="0"/>
              <a:t>‎«С уважением, … ».</a:t>
            </a:r>
          </a:p>
          <a:p>
            <a:r>
              <a:rPr lang="ru-RU" dirty="0"/>
              <a:t>Кроме того, в заключительной части текста письма могут использоваться фразы:</a:t>
            </a:r>
          </a:p>
          <a:p>
            <a:r>
              <a:rPr lang="ru-RU" dirty="0"/>
              <a:t>Надеемся на дальнейшее развитие наших отношений;</a:t>
            </a:r>
          </a:p>
          <a:p>
            <a:r>
              <a:rPr lang="ru-RU" dirty="0"/>
              <a:t>Надеемся на длительное плодотворное сотрудничество и др.</a:t>
            </a:r>
          </a:p>
          <a:p>
            <a:endParaRPr lang="ru-RU" dirty="0"/>
          </a:p>
        </p:txBody>
      </p:sp>
    </p:spTree>
    <p:extLst>
      <p:ext uri="{BB962C8B-B14F-4D97-AF65-F5344CB8AC3E}">
        <p14:creationId xmlns:p14="http://schemas.microsoft.com/office/powerpoint/2010/main" val="58362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5389FA-14A8-4387-8C81-58EC97B04417}"/>
              </a:ext>
            </a:extLst>
          </p:cNvPr>
          <p:cNvSpPr>
            <a:spLocks noGrp="1"/>
          </p:cNvSpPr>
          <p:nvPr>
            <p:ph type="title"/>
          </p:nvPr>
        </p:nvSpPr>
        <p:spPr/>
        <p:txBody>
          <a:bodyPr/>
          <a:lstStyle/>
          <a:p>
            <a:r>
              <a:rPr lang="ru-RU" dirty="0"/>
              <a:t>Правила хранения документов</a:t>
            </a:r>
          </a:p>
        </p:txBody>
      </p:sp>
      <p:sp>
        <p:nvSpPr>
          <p:cNvPr id="3" name="Объект 2">
            <a:extLst>
              <a:ext uri="{FF2B5EF4-FFF2-40B4-BE49-F238E27FC236}">
                <a16:creationId xmlns:a16="http://schemas.microsoft.com/office/drawing/2014/main" id="{AD36B874-4C0D-4D55-9D43-A87798BFCD1A}"/>
              </a:ext>
            </a:extLst>
          </p:cNvPr>
          <p:cNvSpPr>
            <a:spLocks noGrp="1"/>
          </p:cNvSpPr>
          <p:nvPr>
            <p:ph idx="1"/>
          </p:nvPr>
        </p:nvSpPr>
        <p:spPr>
          <a:xfrm>
            <a:off x="395927" y="1845734"/>
            <a:ext cx="7970834" cy="4489078"/>
          </a:xfrm>
        </p:spPr>
        <p:txBody>
          <a:bodyPr>
            <a:normAutofit fontScale="62500" lnSpcReduction="20000"/>
          </a:bodyPr>
          <a:lstStyle/>
          <a:p>
            <a:pPr>
              <a:lnSpc>
                <a:spcPct val="120000"/>
              </a:lnSpc>
            </a:pPr>
            <a:r>
              <a:rPr lang="ru-RU" sz="2300" dirty="0"/>
              <a:t>Работник, ответственный за ведение кадрового делопроизводства и хранение информации, назначается приказом руководителя организации, его функциональные обязанности закрепляются в должностной инструкции.</a:t>
            </a:r>
          </a:p>
          <a:p>
            <a:pPr marL="0">
              <a:lnSpc>
                <a:spcPct val="120000"/>
              </a:lnSpc>
              <a:spcBef>
                <a:spcPts val="0"/>
              </a:spcBef>
              <a:spcAft>
                <a:spcPts val="0"/>
              </a:spcAft>
            </a:pPr>
            <a:r>
              <a:rPr lang="ru-RU" sz="2300" dirty="0"/>
              <a:t>Кадровая информация формируется в дела в соответствии с утвержденной </a:t>
            </a:r>
            <a:r>
              <a:rPr lang="ru-RU" sz="2300" dirty="0">
                <a:hlinkClick r:id="rId2"/>
              </a:rPr>
              <a:t>номенклатурой</a:t>
            </a:r>
            <a:r>
              <a:rPr lang="ru-RU" sz="2300" dirty="0"/>
              <a:t>.</a:t>
            </a:r>
          </a:p>
          <a:p>
            <a:pPr marL="0">
              <a:lnSpc>
                <a:spcPct val="120000"/>
              </a:lnSpc>
              <a:spcBef>
                <a:spcPts val="0"/>
              </a:spcBef>
              <a:spcAft>
                <a:spcPts val="0"/>
              </a:spcAft>
            </a:pPr>
            <a:r>
              <a:rPr lang="ru-RU" sz="2300" dirty="0"/>
              <a:t>Под формированием дел следует понимать группировку исполненных документов в дела (папки) в соответствии с номенклатурой дел.</a:t>
            </a:r>
          </a:p>
          <a:p>
            <a:pPr marL="0">
              <a:lnSpc>
                <a:spcPct val="120000"/>
              </a:lnSpc>
              <a:spcBef>
                <a:spcPts val="0"/>
              </a:spcBef>
              <a:spcAft>
                <a:spcPts val="0"/>
              </a:spcAft>
            </a:pPr>
            <a:endParaRPr lang="ru-RU" sz="2300" dirty="0"/>
          </a:p>
          <a:p>
            <a:pPr marL="0">
              <a:lnSpc>
                <a:spcPct val="120000"/>
              </a:lnSpc>
              <a:spcBef>
                <a:spcPts val="0"/>
              </a:spcBef>
              <a:spcAft>
                <a:spcPts val="0"/>
              </a:spcAft>
            </a:pPr>
            <a:r>
              <a:rPr lang="ru-RU" sz="2300" dirty="0"/>
              <a:t>Порядок формирования дел:</a:t>
            </a:r>
          </a:p>
          <a:p>
            <a:pPr marL="0">
              <a:lnSpc>
                <a:spcPct val="120000"/>
              </a:lnSpc>
              <a:spcBef>
                <a:spcPts val="0"/>
              </a:spcBef>
              <a:spcAft>
                <a:spcPts val="0"/>
              </a:spcAft>
            </a:pPr>
            <a:r>
              <a:rPr lang="ru-RU" sz="2300" dirty="0"/>
              <a:t>1. На обложке дела необходимо обозначить следующие реквизиты:</a:t>
            </a:r>
          </a:p>
          <a:p>
            <a:pPr marL="0">
              <a:lnSpc>
                <a:spcPct val="120000"/>
              </a:lnSpc>
              <a:spcBef>
                <a:spcPts val="0"/>
              </a:spcBef>
              <a:spcAft>
                <a:spcPts val="0"/>
              </a:spcAft>
            </a:pPr>
            <a:r>
              <a:rPr lang="ru-RU" sz="2300" dirty="0"/>
              <a:t>наименование организации (в полном виде)</a:t>
            </a:r>
          </a:p>
          <a:p>
            <a:pPr marL="0">
              <a:lnSpc>
                <a:spcPct val="120000"/>
              </a:lnSpc>
              <a:spcBef>
                <a:spcPts val="0"/>
              </a:spcBef>
              <a:spcAft>
                <a:spcPts val="0"/>
              </a:spcAft>
            </a:pPr>
            <a:r>
              <a:rPr lang="ru-RU" sz="2300" dirty="0"/>
              <a:t>номер дела (в соответствии с номенклатурой)</a:t>
            </a:r>
          </a:p>
          <a:p>
            <a:pPr marL="0">
              <a:lnSpc>
                <a:spcPct val="120000"/>
              </a:lnSpc>
              <a:spcBef>
                <a:spcPts val="0"/>
              </a:spcBef>
              <a:spcAft>
                <a:spcPts val="0"/>
              </a:spcAft>
            </a:pPr>
            <a:r>
              <a:rPr lang="ru-RU" sz="2300" dirty="0"/>
              <a:t>заголовок дела</a:t>
            </a:r>
          </a:p>
          <a:p>
            <a:pPr marL="0">
              <a:lnSpc>
                <a:spcPct val="120000"/>
              </a:lnSpc>
              <a:spcBef>
                <a:spcPts val="0"/>
              </a:spcBef>
              <a:spcAft>
                <a:spcPts val="0"/>
              </a:spcAft>
            </a:pPr>
            <a:r>
              <a:rPr lang="ru-RU" sz="2300" dirty="0"/>
              <a:t>срок хранения документов по номенклатуре</a:t>
            </a:r>
          </a:p>
          <a:p>
            <a:pPr marL="0">
              <a:lnSpc>
                <a:spcPct val="120000"/>
              </a:lnSpc>
              <a:spcBef>
                <a:spcPts val="0"/>
              </a:spcBef>
              <a:spcAft>
                <a:spcPts val="0"/>
              </a:spcAft>
            </a:pPr>
            <a:r>
              <a:rPr lang="ru-RU" sz="2300" dirty="0"/>
              <a:t>2. В дело подшиваются:</a:t>
            </a:r>
          </a:p>
          <a:p>
            <a:pPr marL="0">
              <a:lnSpc>
                <a:spcPct val="120000"/>
              </a:lnSpc>
              <a:spcBef>
                <a:spcPts val="0"/>
              </a:spcBef>
              <a:spcAft>
                <a:spcPts val="0"/>
              </a:spcAft>
            </a:pPr>
            <a:r>
              <a:rPr lang="ru-RU" sz="2300" dirty="0"/>
              <a:t>только оформленные и исполненные документы</a:t>
            </a:r>
          </a:p>
          <a:p>
            <a:pPr marL="0">
              <a:lnSpc>
                <a:spcPct val="120000"/>
              </a:lnSpc>
              <a:spcBef>
                <a:spcPts val="0"/>
              </a:spcBef>
              <a:spcAft>
                <a:spcPts val="0"/>
              </a:spcAft>
            </a:pPr>
            <a:r>
              <a:rPr lang="ru-RU" sz="2300" dirty="0"/>
              <a:t>один подлинный экземпляр, за исключением нескольких случаев</a:t>
            </a:r>
          </a:p>
          <a:p>
            <a:pPr marL="0">
              <a:lnSpc>
                <a:spcPct val="120000"/>
              </a:lnSpc>
              <a:spcBef>
                <a:spcPts val="0"/>
              </a:spcBef>
              <a:spcAft>
                <a:spcPts val="0"/>
              </a:spcAft>
            </a:pPr>
            <a:r>
              <a:rPr lang="ru-RU" sz="2300" dirty="0"/>
              <a:t>изданные в одном календарном году</a:t>
            </a:r>
          </a:p>
          <a:p>
            <a:pPr marL="0">
              <a:lnSpc>
                <a:spcPct val="120000"/>
              </a:lnSpc>
              <a:spcBef>
                <a:spcPts val="0"/>
              </a:spcBef>
              <a:spcAft>
                <a:spcPts val="0"/>
              </a:spcAft>
            </a:pPr>
            <a:r>
              <a:rPr lang="ru-RU" sz="2300" dirty="0"/>
              <a:t>Внутри дела бумаги подшиваются в порядке по номерам и датам, при превышении 250 листов или объема (4 см) документ делится на тома.</a:t>
            </a:r>
          </a:p>
          <a:p>
            <a:endParaRPr lang="ru-RU" dirty="0"/>
          </a:p>
        </p:txBody>
      </p:sp>
    </p:spTree>
    <p:extLst>
      <p:ext uri="{BB962C8B-B14F-4D97-AF65-F5344CB8AC3E}">
        <p14:creationId xmlns:p14="http://schemas.microsoft.com/office/powerpoint/2010/main" val="8600398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9956B9-FBB5-4F73-8077-A84CDED197E5}"/>
              </a:ext>
            </a:extLst>
          </p:cNvPr>
          <p:cNvSpPr>
            <a:spLocks noGrp="1"/>
          </p:cNvSpPr>
          <p:nvPr>
            <p:ph type="title"/>
          </p:nvPr>
        </p:nvSpPr>
        <p:spPr/>
        <p:txBody>
          <a:bodyPr/>
          <a:lstStyle/>
          <a:p>
            <a:r>
              <a:rPr lang="ru-RU" dirty="0"/>
              <a:t>Деловое служебное письмо</a:t>
            </a:r>
          </a:p>
        </p:txBody>
      </p:sp>
      <p:sp>
        <p:nvSpPr>
          <p:cNvPr id="3" name="Объект 2">
            <a:extLst>
              <a:ext uri="{FF2B5EF4-FFF2-40B4-BE49-F238E27FC236}">
                <a16:creationId xmlns:a16="http://schemas.microsoft.com/office/drawing/2014/main" id="{3487B62C-ABBC-483B-98BF-8E72C72ADBEF}"/>
              </a:ext>
            </a:extLst>
          </p:cNvPr>
          <p:cNvSpPr>
            <a:spLocks noGrp="1"/>
          </p:cNvSpPr>
          <p:nvPr>
            <p:ph idx="1"/>
          </p:nvPr>
        </p:nvSpPr>
        <p:spPr/>
        <p:txBody>
          <a:bodyPr>
            <a:normAutofit lnSpcReduction="10000"/>
          </a:bodyPr>
          <a:lstStyle/>
          <a:p>
            <a:pPr fontAlgn="base"/>
            <a:r>
              <a:rPr lang="ru-RU" dirty="0"/>
              <a:t>Текст письма излагается:</a:t>
            </a:r>
          </a:p>
          <a:p>
            <a:pPr fontAlgn="base"/>
            <a:r>
              <a:rPr lang="ru-RU" dirty="0"/>
              <a:t>от 1-го лица множественного числа («просим…», «предлагаем…», «напоминаем…»);</a:t>
            </a:r>
          </a:p>
          <a:p>
            <a:pPr fontAlgn="base"/>
            <a:r>
              <a:rPr lang="ru-RU" dirty="0"/>
              <a:t>от 3-го лица единственного числа («предприятие считает возможным ...», «институт не располагает возможностью ...»);</a:t>
            </a:r>
          </a:p>
          <a:p>
            <a:pPr fontAlgn="base"/>
            <a:r>
              <a:rPr lang="ru-RU" dirty="0"/>
              <a:t>от 1-го лица единственного числа («прошу …», «предлагаю …» и др.), если письмо оформляется на должностном бланке.</a:t>
            </a:r>
          </a:p>
          <a:p>
            <a:r>
              <a:rPr lang="ru-RU" dirty="0"/>
              <a:t>Деловое (служебное) письмо подписывается руководителем организации или иным уполномоченным им лицом. Подписанное деловое (служебное) письмо подлежит регистрации и отправке.</a:t>
            </a:r>
          </a:p>
          <a:p>
            <a:r>
              <a:rPr lang="ru-RU" dirty="0"/>
              <a:t>Не допускается отправлять адресатам письма, не имеющие даты и регистрационного номера. </a:t>
            </a:r>
          </a:p>
          <a:p>
            <a:endParaRPr lang="ru-RU" dirty="0"/>
          </a:p>
        </p:txBody>
      </p:sp>
    </p:spTree>
    <p:extLst>
      <p:ext uri="{BB962C8B-B14F-4D97-AF65-F5344CB8AC3E}">
        <p14:creationId xmlns:p14="http://schemas.microsoft.com/office/powerpoint/2010/main" val="40851390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680904-7230-47CC-8072-DE6AC90FD89B}"/>
              </a:ext>
            </a:extLst>
          </p:cNvPr>
          <p:cNvSpPr>
            <a:spLocks noGrp="1"/>
          </p:cNvSpPr>
          <p:nvPr>
            <p:ph type="title"/>
          </p:nvPr>
        </p:nvSpPr>
        <p:spPr/>
        <p:txBody>
          <a:bodyPr/>
          <a:lstStyle/>
          <a:p>
            <a:r>
              <a:rPr lang="ru-RU" dirty="0"/>
              <a:t>Акт</a:t>
            </a:r>
          </a:p>
        </p:txBody>
      </p:sp>
      <p:sp>
        <p:nvSpPr>
          <p:cNvPr id="3" name="Объект 2">
            <a:extLst>
              <a:ext uri="{FF2B5EF4-FFF2-40B4-BE49-F238E27FC236}">
                <a16:creationId xmlns:a16="http://schemas.microsoft.com/office/drawing/2014/main" id="{59E5E541-CB95-4667-9569-B76BFBCF3882}"/>
              </a:ext>
            </a:extLst>
          </p:cNvPr>
          <p:cNvSpPr>
            <a:spLocks noGrp="1"/>
          </p:cNvSpPr>
          <p:nvPr>
            <p:ph idx="1"/>
          </p:nvPr>
        </p:nvSpPr>
        <p:spPr/>
        <p:txBody>
          <a:bodyPr>
            <a:normAutofit fontScale="92500" lnSpcReduction="20000"/>
          </a:bodyPr>
          <a:lstStyle/>
          <a:p>
            <a:r>
              <a:rPr lang="ru-RU" dirty="0"/>
              <a:t>Акт – документ, составляемый для подтверждения установленных фактов и событий, связанных с деятельностью организации.</a:t>
            </a:r>
          </a:p>
          <a:p>
            <a:r>
              <a:rPr lang="ru-RU" dirty="0"/>
              <a:t>При составлении актов используются реквизиты: </a:t>
            </a:r>
          </a:p>
          <a:p>
            <a:r>
              <a:rPr lang="ru-RU" dirty="0"/>
              <a:t>наименование организации-автора документа; </a:t>
            </a:r>
          </a:p>
          <a:p>
            <a:r>
              <a:rPr lang="ru-RU" dirty="0"/>
              <a:t>наименование вида документа; </a:t>
            </a:r>
          </a:p>
          <a:p>
            <a:r>
              <a:rPr lang="ru-RU" dirty="0"/>
              <a:t>дата документа; </a:t>
            </a:r>
          </a:p>
          <a:p>
            <a:r>
              <a:rPr lang="ru-RU" dirty="0"/>
              <a:t>регистрационный номер документа; </a:t>
            </a:r>
          </a:p>
          <a:p>
            <a:r>
              <a:rPr lang="ru-RU" dirty="0"/>
              <a:t>место составления или издания документа; </a:t>
            </a:r>
          </a:p>
          <a:p>
            <a:r>
              <a:rPr lang="ru-RU" dirty="0"/>
              <a:t>заголовок к тексту; </a:t>
            </a:r>
          </a:p>
          <a:p>
            <a:r>
              <a:rPr lang="ru-RU" dirty="0"/>
              <a:t>подпись. </a:t>
            </a:r>
          </a:p>
          <a:p>
            <a:r>
              <a:rPr lang="ru-RU" dirty="0"/>
              <a:t>Реквизиты акта оформляются в соответствии с правилами.</a:t>
            </a:r>
          </a:p>
        </p:txBody>
      </p:sp>
    </p:spTree>
    <p:extLst>
      <p:ext uri="{BB962C8B-B14F-4D97-AF65-F5344CB8AC3E}">
        <p14:creationId xmlns:p14="http://schemas.microsoft.com/office/powerpoint/2010/main" val="24508674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613E8B-3223-4FF9-ABB2-F21831930A9B}"/>
              </a:ext>
            </a:extLst>
          </p:cNvPr>
          <p:cNvSpPr>
            <a:spLocks noGrp="1"/>
          </p:cNvSpPr>
          <p:nvPr>
            <p:ph type="title"/>
          </p:nvPr>
        </p:nvSpPr>
        <p:spPr/>
        <p:txBody>
          <a:bodyPr/>
          <a:lstStyle/>
          <a:p>
            <a:r>
              <a:rPr lang="ru-RU" dirty="0"/>
              <a:t>Акт</a:t>
            </a:r>
          </a:p>
        </p:txBody>
      </p:sp>
      <p:sp>
        <p:nvSpPr>
          <p:cNvPr id="3" name="Объект 2">
            <a:extLst>
              <a:ext uri="{FF2B5EF4-FFF2-40B4-BE49-F238E27FC236}">
                <a16:creationId xmlns:a16="http://schemas.microsoft.com/office/drawing/2014/main" id="{A85E0DC9-BF98-4E61-B5B6-ABDF016E2CA9}"/>
              </a:ext>
            </a:extLst>
          </p:cNvPr>
          <p:cNvSpPr>
            <a:spLocks noGrp="1"/>
          </p:cNvSpPr>
          <p:nvPr>
            <p:ph idx="1"/>
          </p:nvPr>
        </p:nvSpPr>
        <p:spPr/>
        <p:txBody>
          <a:bodyPr>
            <a:normAutofit fontScale="92500" lnSpcReduction="20000"/>
          </a:bodyPr>
          <a:lstStyle/>
          <a:p>
            <a:r>
              <a:rPr lang="ru-RU" dirty="0"/>
              <a:t>Датой акта является дата составления акта и подписания его составителями.</a:t>
            </a:r>
          </a:p>
          <a:p>
            <a:r>
              <a:rPr lang="ru-RU" dirty="0"/>
              <a:t>Отдельные разновидности актов утверждаются. При утверждении акта его датой является дата утверждения.</a:t>
            </a:r>
          </a:p>
          <a:p>
            <a:r>
              <a:rPr lang="ru-RU" dirty="0"/>
              <a:t>В вводной части акта в именительном падеже указывается:</a:t>
            </a:r>
          </a:p>
          <a:p>
            <a:r>
              <a:rPr lang="ru-RU" dirty="0"/>
              <a:t>основание составления акта (локальный нормативный акт; распорядительный документ организации (приказ, распоряжение); факт или событие, послужившее основанием для составления акта); </a:t>
            </a:r>
          </a:p>
          <a:p>
            <a:r>
              <a:rPr lang="ru-RU" dirty="0"/>
              <a:t>составители акта (перечисляются после слова «Составлен» с указанием должностей, наименований организаций, если составители являются представителями другой организации, фамилий и инициалов). </a:t>
            </a:r>
          </a:p>
          <a:p>
            <a:r>
              <a:rPr lang="ru-RU" dirty="0"/>
              <a:t>Если акт составлен комиссией, первой указывается фамилия председателя комиссии, затем членов комиссии в алфавитном порядке. </a:t>
            </a:r>
          </a:p>
          <a:p>
            <a:endParaRPr lang="ru-RU" dirty="0"/>
          </a:p>
        </p:txBody>
      </p:sp>
    </p:spTree>
    <p:extLst>
      <p:ext uri="{BB962C8B-B14F-4D97-AF65-F5344CB8AC3E}">
        <p14:creationId xmlns:p14="http://schemas.microsoft.com/office/powerpoint/2010/main" val="31826585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FC515-CAF3-4628-AE55-AEA8C17D315E}"/>
              </a:ext>
            </a:extLst>
          </p:cNvPr>
          <p:cNvSpPr>
            <a:spLocks noGrp="1"/>
          </p:cNvSpPr>
          <p:nvPr>
            <p:ph type="title"/>
          </p:nvPr>
        </p:nvSpPr>
        <p:spPr/>
        <p:txBody>
          <a:bodyPr/>
          <a:lstStyle/>
          <a:p>
            <a:r>
              <a:rPr lang="ru-RU" dirty="0"/>
              <a:t>Акт</a:t>
            </a:r>
          </a:p>
        </p:txBody>
      </p:sp>
      <p:sp>
        <p:nvSpPr>
          <p:cNvPr id="3" name="Объект 2">
            <a:extLst>
              <a:ext uri="{FF2B5EF4-FFF2-40B4-BE49-F238E27FC236}">
                <a16:creationId xmlns:a16="http://schemas.microsoft.com/office/drawing/2014/main" id="{A973A6AF-3584-41BC-A38F-2010199A2C80}"/>
              </a:ext>
            </a:extLst>
          </p:cNvPr>
          <p:cNvSpPr>
            <a:spLocks noGrp="1"/>
          </p:cNvSpPr>
          <p:nvPr>
            <p:ph idx="1"/>
          </p:nvPr>
        </p:nvSpPr>
        <p:spPr/>
        <p:txBody>
          <a:bodyPr>
            <a:normAutofit fontScale="92500" lnSpcReduction="10000"/>
          </a:bodyPr>
          <a:lstStyle/>
          <a:p>
            <a:r>
              <a:rPr lang="ru-RU" dirty="0"/>
              <a:t>В тексте акта излагаются цели и задачи составления акта, сущность, характер, методы и сроки проделанной работы, ее результаты.</a:t>
            </a:r>
          </a:p>
          <a:p>
            <a:r>
              <a:rPr lang="ru-RU" dirty="0"/>
              <a:t>При необходимости акт может содержать выводы, заключения, рекомендации, предложения составителей. </a:t>
            </a:r>
          </a:p>
          <a:p>
            <a:r>
              <a:rPr lang="ru-RU" dirty="0"/>
              <a:t>Текст акта излагается от третьего лица единственного или множественного числа («комиссия установила …», «проверка показала …» </a:t>
            </a:r>
            <a:br>
              <a:rPr lang="ru-RU" dirty="0"/>
            </a:br>
            <a:r>
              <a:rPr lang="ru-RU" dirty="0"/>
              <a:t>‎и др.). </a:t>
            </a:r>
          </a:p>
          <a:p>
            <a:r>
              <a:rPr lang="ru-RU" dirty="0"/>
              <a:t>В заключительной части акта указывается количество подготовленных экземпляров акта и местонахождение каждого экземпляра. Количество экземпляров акта определяется количеством сторон, заинтересованных в его составлении, или нормативными требованиями, регламентирующими составление акта конкретной разновидности.</a:t>
            </a:r>
          </a:p>
          <a:p>
            <a:endParaRPr lang="ru-RU" dirty="0"/>
          </a:p>
        </p:txBody>
      </p:sp>
    </p:spTree>
    <p:extLst>
      <p:ext uri="{BB962C8B-B14F-4D97-AF65-F5344CB8AC3E}">
        <p14:creationId xmlns:p14="http://schemas.microsoft.com/office/powerpoint/2010/main" val="40866540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B69C1-7318-4F3B-8185-D80532B0CA83}"/>
              </a:ext>
            </a:extLst>
          </p:cNvPr>
          <p:cNvSpPr>
            <a:spLocks noGrp="1"/>
          </p:cNvSpPr>
          <p:nvPr>
            <p:ph type="title"/>
          </p:nvPr>
        </p:nvSpPr>
        <p:spPr/>
        <p:txBody>
          <a:bodyPr/>
          <a:lstStyle/>
          <a:p>
            <a:r>
              <a:rPr lang="ru-RU" dirty="0"/>
              <a:t>Акт</a:t>
            </a:r>
          </a:p>
        </p:txBody>
      </p:sp>
      <p:sp>
        <p:nvSpPr>
          <p:cNvPr id="3" name="Объект 2">
            <a:extLst>
              <a:ext uri="{FF2B5EF4-FFF2-40B4-BE49-F238E27FC236}">
                <a16:creationId xmlns:a16="http://schemas.microsoft.com/office/drawing/2014/main" id="{6331B09C-C3F7-4B3B-B24C-057FC964594F}"/>
              </a:ext>
            </a:extLst>
          </p:cNvPr>
          <p:cNvSpPr>
            <a:spLocks noGrp="1"/>
          </p:cNvSpPr>
          <p:nvPr>
            <p:ph idx="1"/>
          </p:nvPr>
        </p:nvSpPr>
        <p:spPr/>
        <p:txBody>
          <a:bodyPr>
            <a:normAutofit fontScale="92500" lnSpcReduction="10000"/>
          </a:bodyPr>
          <a:lstStyle/>
          <a:p>
            <a:r>
              <a:rPr lang="ru-RU" dirty="0"/>
              <a:t>.  Акт может иметь приложения. При наличии приложений, в тексте акта в соответствующем месте в скобках дается ссылка на приложение (приложение 1), на самом приложении в верхнем правом углу печатается слово «приложение», номер приложения, если приложений несколько), наименование акта, его дата.</a:t>
            </a:r>
          </a:p>
          <a:p>
            <a:r>
              <a:rPr lang="ru-RU" dirty="0"/>
              <a:t>Экземпляры акта подписываются всеми членами комиссии (если акт составлялся комиссией) или составителями и, при необходимости, присутствовавшими лицами.</a:t>
            </a:r>
          </a:p>
          <a:p>
            <a:r>
              <a:rPr lang="ru-RU" dirty="0"/>
              <a:t>При подписании акта председателем и членами комиссии наименования их должностей не указываются.</a:t>
            </a:r>
          </a:p>
          <a:p>
            <a:r>
              <a:rPr lang="ru-RU" dirty="0"/>
              <a:t>Если кто-либо из составителей или присутствовавших лиц не согласен с актом, он подписывает его с указанием о наличии особого мнения. Особое мнение излагается на отдельном листе, подписывается и прилагается к акту. </a:t>
            </a:r>
          </a:p>
          <a:p>
            <a:endParaRPr lang="ru-RU" dirty="0"/>
          </a:p>
        </p:txBody>
      </p:sp>
    </p:spTree>
    <p:extLst>
      <p:ext uri="{BB962C8B-B14F-4D97-AF65-F5344CB8AC3E}">
        <p14:creationId xmlns:p14="http://schemas.microsoft.com/office/powerpoint/2010/main" val="27035332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DACE0-2A59-4289-B0E7-8E36D9DE38CF}"/>
              </a:ext>
            </a:extLst>
          </p:cNvPr>
          <p:cNvSpPr>
            <a:spLocks noGrp="1"/>
          </p:cNvSpPr>
          <p:nvPr>
            <p:ph type="title"/>
          </p:nvPr>
        </p:nvSpPr>
        <p:spPr/>
        <p:txBody>
          <a:bodyPr/>
          <a:lstStyle/>
          <a:p>
            <a:r>
              <a:rPr lang="ru-RU" dirty="0"/>
              <a:t>Акт</a:t>
            </a:r>
          </a:p>
        </p:txBody>
      </p:sp>
      <p:sp>
        <p:nvSpPr>
          <p:cNvPr id="3" name="Объект 2">
            <a:extLst>
              <a:ext uri="{FF2B5EF4-FFF2-40B4-BE49-F238E27FC236}">
                <a16:creationId xmlns:a16="http://schemas.microsoft.com/office/drawing/2014/main" id="{CF8FDB1C-3BAB-4431-BB88-7CB2C46ADE57}"/>
              </a:ext>
            </a:extLst>
          </p:cNvPr>
          <p:cNvSpPr>
            <a:spLocks noGrp="1"/>
          </p:cNvSpPr>
          <p:nvPr>
            <p:ph idx="1"/>
          </p:nvPr>
        </p:nvSpPr>
        <p:spPr/>
        <p:txBody>
          <a:bodyPr/>
          <a:lstStyle/>
          <a:p>
            <a:r>
              <a:rPr lang="ru-RU" dirty="0"/>
              <a:t>В необходимых случаях после составления акта комиссия должна ознакомить с его содержанием лиц, упомянутых в акте, под подпись. При этом проставляется ознакомительная виза «С актом ознакомлен(ы)», указываются наименования должностей, личные подписи, расшифровки подписей, даты ознакомления. Лица, которые знакомятся с содержанием акта, имеют право не согласиться с содержанием акта в целом или его отдельными положениями, что должно быть зафиксировано при ознакомлении акта.</a:t>
            </a:r>
          </a:p>
        </p:txBody>
      </p:sp>
    </p:spTree>
    <p:extLst>
      <p:ext uri="{BB962C8B-B14F-4D97-AF65-F5344CB8AC3E}">
        <p14:creationId xmlns:p14="http://schemas.microsoft.com/office/powerpoint/2010/main" val="7183567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81BC2-7300-4808-87A6-08E5646A029D}"/>
              </a:ext>
            </a:extLst>
          </p:cNvPr>
          <p:cNvSpPr>
            <a:spLocks noGrp="1"/>
          </p:cNvSpPr>
          <p:nvPr>
            <p:ph type="title"/>
          </p:nvPr>
        </p:nvSpPr>
        <p:spPr/>
        <p:txBody>
          <a:bodyPr>
            <a:normAutofit fontScale="90000"/>
          </a:bodyPr>
          <a:lstStyle/>
          <a:p>
            <a:r>
              <a:rPr lang="ru-RU" dirty="0"/>
              <a:t>Докладная (служебная) записка</a:t>
            </a:r>
            <a:br>
              <a:rPr lang="ru-RU" b="1" dirty="0"/>
            </a:br>
            <a:endParaRPr lang="ru-RU" dirty="0"/>
          </a:p>
        </p:txBody>
      </p:sp>
      <p:sp>
        <p:nvSpPr>
          <p:cNvPr id="3" name="Объект 2">
            <a:extLst>
              <a:ext uri="{FF2B5EF4-FFF2-40B4-BE49-F238E27FC236}">
                <a16:creationId xmlns:a16="http://schemas.microsoft.com/office/drawing/2014/main" id="{2B3E3D2E-E95C-4549-8BC4-22A7DFE0985B}"/>
              </a:ext>
            </a:extLst>
          </p:cNvPr>
          <p:cNvSpPr>
            <a:spLocks noGrp="1"/>
          </p:cNvSpPr>
          <p:nvPr>
            <p:ph idx="1"/>
          </p:nvPr>
        </p:nvSpPr>
        <p:spPr/>
        <p:txBody>
          <a:bodyPr/>
          <a:lstStyle/>
          <a:p>
            <a:r>
              <a:rPr lang="ru-RU" dirty="0"/>
              <a:t>Докладная записка – документ, адресованный вышестоящему руководителю и содержащий изложение вопроса, требующего решения, с выводами и предложениями составителя.</a:t>
            </a:r>
          </a:p>
          <a:p>
            <a:r>
              <a:rPr lang="ru-RU" dirty="0"/>
              <a:t>Служебная записка – документ, используемый для оперативного информационного обмена между структурными подразделениями или руководителями, не находящимися в прямом подчинении.</a:t>
            </a:r>
          </a:p>
          <a:p>
            <a:r>
              <a:rPr lang="ru-RU" dirty="0"/>
              <a:t>Обязательными реквизитами докладной (служебной) записки являются: наименование структурного подразделения – автора документа, наименование вида документа (докладная записка, служебная записка)</a:t>
            </a:r>
            <a:r>
              <a:rPr lang="ru-RU" i="1" dirty="0"/>
              <a:t>, </a:t>
            </a:r>
            <a:r>
              <a:rPr lang="ru-RU" dirty="0"/>
              <a:t>дата, заголовок к тексту, адресат, текст, подпись. </a:t>
            </a:r>
          </a:p>
        </p:txBody>
      </p:sp>
    </p:spTree>
    <p:extLst>
      <p:ext uri="{BB962C8B-B14F-4D97-AF65-F5344CB8AC3E}">
        <p14:creationId xmlns:p14="http://schemas.microsoft.com/office/powerpoint/2010/main" val="30210829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7B9696-6702-450B-8B6D-D78744DDF303}"/>
              </a:ext>
            </a:extLst>
          </p:cNvPr>
          <p:cNvSpPr>
            <a:spLocks noGrp="1"/>
          </p:cNvSpPr>
          <p:nvPr>
            <p:ph type="title"/>
          </p:nvPr>
        </p:nvSpPr>
        <p:spPr/>
        <p:txBody>
          <a:bodyPr/>
          <a:lstStyle/>
          <a:p>
            <a:r>
              <a:rPr lang="ru-RU" dirty="0"/>
              <a:t>Докладная (служебная) записка</a:t>
            </a:r>
          </a:p>
        </p:txBody>
      </p:sp>
      <p:sp>
        <p:nvSpPr>
          <p:cNvPr id="3" name="Объект 2">
            <a:extLst>
              <a:ext uri="{FF2B5EF4-FFF2-40B4-BE49-F238E27FC236}">
                <a16:creationId xmlns:a16="http://schemas.microsoft.com/office/drawing/2014/main" id="{EDB1F2E3-04D1-43A0-8865-48E81BA7FF99}"/>
              </a:ext>
            </a:extLst>
          </p:cNvPr>
          <p:cNvSpPr>
            <a:spLocks noGrp="1"/>
          </p:cNvSpPr>
          <p:nvPr>
            <p:ph idx="1"/>
          </p:nvPr>
        </p:nvSpPr>
        <p:spPr/>
        <p:txBody>
          <a:bodyPr>
            <a:normAutofit lnSpcReduction="10000"/>
          </a:bodyPr>
          <a:lstStyle/>
          <a:p>
            <a:r>
              <a:rPr lang="ru-RU" dirty="0"/>
              <a:t>.  Текст докладной (служебной) записки, в зависимости от сложности содержания и приводимой аргументации, состоит из одной, двух или трех частей. Если текст состоит из трех частей, то:</a:t>
            </a:r>
          </a:p>
          <a:p>
            <a:r>
              <a:rPr lang="ru-RU" dirty="0"/>
              <a:t>в первой части излагаются причины, факты или события, послужившие поводом для составления документа; </a:t>
            </a:r>
          </a:p>
          <a:p>
            <a:r>
              <a:rPr lang="ru-RU" dirty="0"/>
              <a:t>во второй части дается анализ сложившейся ситуации, возможные варианты ее решения; </a:t>
            </a:r>
          </a:p>
          <a:p>
            <a:r>
              <a:rPr lang="ru-RU" dirty="0"/>
              <a:t>в третьей части излагаются просьбы, предложения, рекомендации, которые, по мнению составителя, необходимо предпринять.</a:t>
            </a:r>
          </a:p>
          <a:p>
            <a:r>
              <a:rPr lang="ru-RU" dirty="0"/>
              <a:t>Регистрация докладных и служебных записок осуществляется </a:t>
            </a:r>
            <a:br>
              <a:rPr lang="ru-RU" dirty="0"/>
            </a:br>
            <a:r>
              <a:rPr lang="ru-RU" dirty="0"/>
              <a:t>‎в СЭД, при отсутствии СЭД регистрируются в подразделении – авторе документа.</a:t>
            </a:r>
          </a:p>
          <a:p>
            <a:endParaRPr lang="ru-RU" dirty="0"/>
          </a:p>
        </p:txBody>
      </p:sp>
    </p:spTree>
    <p:extLst>
      <p:ext uri="{BB962C8B-B14F-4D97-AF65-F5344CB8AC3E}">
        <p14:creationId xmlns:p14="http://schemas.microsoft.com/office/powerpoint/2010/main" val="9222657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1973A-01B1-42BD-B468-315126C21026}"/>
              </a:ext>
            </a:extLst>
          </p:cNvPr>
          <p:cNvSpPr>
            <a:spLocks noGrp="1"/>
          </p:cNvSpPr>
          <p:nvPr>
            <p:ph type="title"/>
          </p:nvPr>
        </p:nvSpPr>
        <p:spPr/>
        <p:txBody>
          <a:bodyPr>
            <a:noAutofit/>
          </a:bodyPr>
          <a:lstStyle/>
          <a:p>
            <a:r>
              <a:rPr lang="ru-RU" sz="3600" dirty="0"/>
              <a:t>Подписание (утверждение) проектов документов,</a:t>
            </a:r>
            <a:br>
              <a:rPr lang="ru-RU" sz="3600" dirty="0"/>
            </a:br>
            <a:r>
              <a:rPr lang="ru-RU" sz="3600" dirty="0"/>
              <a:t>‎заверение документов печатью </a:t>
            </a:r>
          </a:p>
        </p:txBody>
      </p:sp>
      <p:sp>
        <p:nvSpPr>
          <p:cNvPr id="3" name="Объект 2">
            <a:extLst>
              <a:ext uri="{FF2B5EF4-FFF2-40B4-BE49-F238E27FC236}">
                <a16:creationId xmlns:a16="http://schemas.microsoft.com/office/drawing/2014/main" id="{A195DAB0-AD5A-4879-8D22-350FA2FE926C}"/>
              </a:ext>
            </a:extLst>
          </p:cNvPr>
          <p:cNvSpPr>
            <a:spLocks noGrp="1"/>
          </p:cNvSpPr>
          <p:nvPr>
            <p:ph idx="1"/>
          </p:nvPr>
        </p:nvSpPr>
        <p:spPr/>
        <p:txBody>
          <a:bodyPr/>
          <a:lstStyle/>
          <a:p>
            <a:pPr algn="just"/>
            <a:r>
              <a:rPr lang="ru-RU" dirty="0"/>
              <a:t>Документы, издаваемые от имени организации, подписываются руководителем организации или иными уполномоченными им должностными лицами (заместителями руководителя организации, руководителями структурных подразделений, иными должностными лицами в соответствии с их компетенцией, определяемой доверенностями на выполнение определенных действий от имени организации, внутренними нормативными документами организации).</a:t>
            </a:r>
          </a:p>
          <a:p>
            <a:pPr algn="just"/>
            <a:r>
              <a:rPr lang="ru-RU" dirty="0"/>
              <a:t>Отдельные виды внутренних документов (служебные, объяснительные записки, справки и др.) на имя руководителя структурного подразделения подписываются исполнителем (составителем), если разрешаемые при этом вопросы не выходят за пределы его полномочий.</a:t>
            </a:r>
          </a:p>
          <a:p>
            <a:endParaRPr lang="ru-RU" dirty="0"/>
          </a:p>
        </p:txBody>
      </p:sp>
    </p:spTree>
    <p:extLst>
      <p:ext uri="{BB962C8B-B14F-4D97-AF65-F5344CB8AC3E}">
        <p14:creationId xmlns:p14="http://schemas.microsoft.com/office/powerpoint/2010/main" val="19603688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12403E-104D-436E-9CBB-7328596F59E2}"/>
              </a:ext>
            </a:extLst>
          </p:cNvPr>
          <p:cNvSpPr>
            <a:spLocks noGrp="1"/>
          </p:cNvSpPr>
          <p:nvPr>
            <p:ph type="title"/>
          </p:nvPr>
        </p:nvSpPr>
        <p:spPr/>
        <p:txBody>
          <a:bodyPr>
            <a:noAutofit/>
          </a:bodyPr>
          <a:lstStyle/>
          <a:p>
            <a:r>
              <a:rPr lang="ru-RU" sz="3600" dirty="0"/>
              <a:t>Подписание (утверждение) проектов документов,</a:t>
            </a:r>
            <a:br>
              <a:rPr lang="ru-RU" sz="3600" dirty="0"/>
            </a:br>
            <a:r>
              <a:rPr lang="ru-RU" sz="3600" dirty="0"/>
              <a:t>‎заверение документов печатью </a:t>
            </a:r>
          </a:p>
        </p:txBody>
      </p:sp>
      <p:sp>
        <p:nvSpPr>
          <p:cNvPr id="3" name="Объект 2">
            <a:extLst>
              <a:ext uri="{FF2B5EF4-FFF2-40B4-BE49-F238E27FC236}">
                <a16:creationId xmlns:a16="http://schemas.microsoft.com/office/drawing/2014/main" id="{43586122-6543-40EC-ADFE-EA5784683B12}"/>
              </a:ext>
            </a:extLst>
          </p:cNvPr>
          <p:cNvSpPr>
            <a:spLocks noGrp="1"/>
          </p:cNvSpPr>
          <p:nvPr>
            <p:ph idx="1"/>
          </p:nvPr>
        </p:nvSpPr>
        <p:spPr/>
        <p:txBody>
          <a:bodyPr>
            <a:normAutofit fontScale="92500" lnSpcReduction="20000"/>
          </a:bodyPr>
          <a:lstStyle/>
          <a:p>
            <a:r>
              <a:rPr lang="ru-RU" dirty="0"/>
              <a:t>Документы, направляемые в подведомственные и сторонние организации, подписываются заместителями руководителя организации, иными руководящими лицами организации и руководителями структурных подразделений в пределах их компетенции, если им предоставлено такое право.</a:t>
            </a:r>
          </a:p>
          <a:p>
            <a:r>
              <a:rPr lang="ru-RU" dirty="0"/>
              <a:t>Документ подписывается двумя или более лицами, если за содержание документа несут ответственность несколько работников (документы, подготовленные несколькими подразделениями или организациями, рабочей группой, комиссией).</a:t>
            </a:r>
          </a:p>
          <a:p>
            <a:r>
              <a:rPr lang="ru-RU" dirty="0"/>
              <a:t>Подписывается, как правило, один экземпляр документа. Совместный документ подписывается в количестве, соответствующем количеству сторон – авторов документа. </a:t>
            </a:r>
          </a:p>
          <a:p>
            <a:r>
              <a:rPr lang="ru-RU" dirty="0"/>
              <a:t>При направлении письма или внутреннего информационного документа нескольким адресатам (не более четырех) подписывается каждый отправляемый экземпляр документа.</a:t>
            </a:r>
          </a:p>
          <a:p>
            <a:endParaRPr lang="ru-RU" dirty="0"/>
          </a:p>
        </p:txBody>
      </p:sp>
    </p:spTree>
    <p:extLst>
      <p:ext uri="{BB962C8B-B14F-4D97-AF65-F5344CB8AC3E}">
        <p14:creationId xmlns:p14="http://schemas.microsoft.com/office/powerpoint/2010/main" val="364420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AD99F0-4E7D-480F-B4B4-23BA0615C3A3}"/>
              </a:ext>
            </a:extLst>
          </p:cNvPr>
          <p:cNvSpPr>
            <a:spLocks noGrp="1"/>
          </p:cNvSpPr>
          <p:nvPr>
            <p:ph type="title"/>
          </p:nvPr>
        </p:nvSpPr>
        <p:spPr/>
        <p:txBody>
          <a:bodyPr/>
          <a:lstStyle/>
          <a:p>
            <a:r>
              <a:rPr lang="ru-RU" dirty="0"/>
              <a:t>3 вида документопотока</a:t>
            </a:r>
          </a:p>
        </p:txBody>
      </p:sp>
      <p:graphicFrame>
        <p:nvGraphicFramePr>
          <p:cNvPr id="4" name="Объект 3">
            <a:extLst>
              <a:ext uri="{FF2B5EF4-FFF2-40B4-BE49-F238E27FC236}">
                <a16:creationId xmlns:a16="http://schemas.microsoft.com/office/drawing/2014/main" id="{9C5200DC-5AF6-4605-9F35-0415940B4093}"/>
              </a:ext>
            </a:extLst>
          </p:cNvPr>
          <p:cNvGraphicFramePr>
            <a:graphicFrameLocks noGrp="1"/>
          </p:cNvGraphicFramePr>
          <p:nvPr>
            <p:ph idx="1"/>
            <p:extLst>
              <p:ext uri="{D42A27DB-BD31-4B8C-83A1-F6EECF244321}">
                <p14:modId xmlns:p14="http://schemas.microsoft.com/office/powerpoint/2010/main" val="3501386664"/>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79859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FF2182-EFFE-4062-AA77-4E6738FF04E0}"/>
              </a:ext>
            </a:extLst>
          </p:cNvPr>
          <p:cNvSpPr>
            <a:spLocks noGrp="1"/>
          </p:cNvSpPr>
          <p:nvPr>
            <p:ph type="title"/>
          </p:nvPr>
        </p:nvSpPr>
        <p:spPr/>
        <p:txBody>
          <a:bodyPr/>
          <a:lstStyle/>
          <a:p>
            <a:r>
              <a:rPr lang="ru-RU" b="1" dirty="0"/>
              <a:t>Регистрация входящих документов</a:t>
            </a:r>
            <a:endParaRPr lang="ru-RU" dirty="0"/>
          </a:p>
        </p:txBody>
      </p:sp>
      <p:sp>
        <p:nvSpPr>
          <p:cNvPr id="3" name="Объект 2">
            <a:extLst>
              <a:ext uri="{FF2B5EF4-FFF2-40B4-BE49-F238E27FC236}">
                <a16:creationId xmlns:a16="http://schemas.microsoft.com/office/drawing/2014/main" id="{0C655A23-E6AB-4DC9-9167-64B9E8E45030}"/>
              </a:ext>
            </a:extLst>
          </p:cNvPr>
          <p:cNvSpPr>
            <a:spLocks noGrp="1"/>
          </p:cNvSpPr>
          <p:nvPr>
            <p:ph idx="1"/>
          </p:nvPr>
        </p:nvSpPr>
        <p:spPr/>
        <p:txBody>
          <a:bodyPr>
            <a:normAutofit fontScale="85000" lnSpcReduction="10000"/>
          </a:bodyPr>
          <a:lstStyle/>
          <a:p>
            <a:r>
              <a:rPr lang="ru-RU" dirty="0"/>
              <a:t>Регистрация входящих документов осуществляется независимо от способа их доставки один раз. Регистрация входящих документов осуществляется в день их поступления или на следующий рабочий день при поступлении документов в конце рабочего дня или в нерабочее время.</a:t>
            </a:r>
          </a:p>
          <a:p>
            <a:r>
              <a:rPr lang="ru-RU" dirty="0"/>
              <a:t>Регистрация обращений граждан осуществляется в течение трех дней с момента поступления обращения.</a:t>
            </a:r>
          </a:p>
          <a:p>
            <a:r>
              <a:rPr lang="ru-RU" dirty="0"/>
              <a:t>Сведения о поступившем документе вносятся в электронную регистрационную карточку (ЭРК) СЭД или регистрационно-учетную форму на бумажном носителе, а поступившему документу присваивается регистрационный номер. </a:t>
            </a:r>
          </a:p>
          <a:p>
            <a:r>
              <a:rPr lang="ru-RU" dirty="0"/>
              <a:t>Регистрационный номер входящего документа состоит из порядкового номера документа в пределах календарного года, который может быть дополнен цифровыми или буквенно-цифровыми кодами (индексами) по используемым классификаторам (номенклатуре дел, классификатору корреспондентов, видов документов, предметно-вопросному и др.). </a:t>
            </a:r>
          </a:p>
          <a:p>
            <a:endParaRPr lang="ru-RU" dirty="0"/>
          </a:p>
        </p:txBody>
      </p:sp>
    </p:spTree>
    <p:extLst>
      <p:ext uri="{BB962C8B-B14F-4D97-AF65-F5344CB8AC3E}">
        <p14:creationId xmlns:p14="http://schemas.microsoft.com/office/powerpoint/2010/main" val="37166827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8E20F-F846-420E-B8B8-8AC04A45690F}"/>
              </a:ext>
            </a:extLst>
          </p:cNvPr>
          <p:cNvSpPr>
            <a:spLocks noGrp="1"/>
          </p:cNvSpPr>
          <p:nvPr>
            <p:ph type="title"/>
          </p:nvPr>
        </p:nvSpPr>
        <p:spPr/>
        <p:txBody>
          <a:bodyPr/>
          <a:lstStyle/>
          <a:p>
            <a:r>
              <a:rPr lang="ru-RU" dirty="0"/>
              <a:t>Регистрация входящих документов</a:t>
            </a:r>
          </a:p>
        </p:txBody>
      </p:sp>
      <p:sp>
        <p:nvSpPr>
          <p:cNvPr id="3" name="Объект 2">
            <a:extLst>
              <a:ext uri="{FF2B5EF4-FFF2-40B4-BE49-F238E27FC236}">
                <a16:creationId xmlns:a16="http://schemas.microsoft.com/office/drawing/2014/main" id="{0FC7D569-1050-4CF3-AA58-B95E4BD333B9}"/>
              </a:ext>
            </a:extLst>
          </p:cNvPr>
          <p:cNvSpPr>
            <a:spLocks noGrp="1"/>
          </p:cNvSpPr>
          <p:nvPr>
            <p:ph idx="1"/>
          </p:nvPr>
        </p:nvSpPr>
        <p:spPr/>
        <p:txBody>
          <a:bodyPr/>
          <a:lstStyle/>
          <a:p>
            <a:r>
              <a:rPr lang="ru-RU" dirty="0"/>
              <a:t>На всех зарегистрированных документах, за исключением документов, поступивших в форме электронных документов, проставляется отметка о поступлении документа в организацию, в которой фиксируется дата поступления (при необходимости – время поступления в часах и минутах), ‎и регистрационный номер документа.</a:t>
            </a:r>
          </a:p>
          <a:p>
            <a:r>
              <a:rPr lang="ru-RU" dirty="0"/>
              <a:t>Документы, поступившие на бумажном носителе, сканируются, электронная копия документа включается в СЭД и присоединяется к ЭРК документа.</a:t>
            </a:r>
          </a:p>
          <a:p>
            <a:endParaRPr lang="ru-RU" dirty="0"/>
          </a:p>
        </p:txBody>
      </p:sp>
    </p:spTree>
    <p:extLst>
      <p:ext uri="{BB962C8B-B14F-4D97-AF65-F5344CB8AC3E}">
        <p14:creationId xmlns:p14="http://schemas.microsoft.com/office/powerpoint/2010/main" val="41823352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F208A7-DFC9-4C58-B335-82E5CA0DC7F4}"/>
              </a:ext>
            </a:extLst>
          </p:cNvPr>
          <p:cNvSpPr>
            <a:spLocks noGrp="1"/>
          </p:cNvSpPr>
          <p:nvPr>
            <p:ph type="title"/>
          </p:nvPr>
        </p:nvSpPr>
        <p:spPr/>
        <p:txBody>
          <a:bodyPr/>
          <a:lstStyle/>
          <a:p>
            <a:r>
              <a:rPr lang="ru-RU" dirty="0"/>
              <a:t>Рассмотрение документов руководителем</a:t>
            </a:r>
          </a:p>
        </p:txBody>
      </p:sp>
      <p:sp>
        <p:nvSpPr>
          <p:cNvPr id="3" name="Объект 2">
            <a:extLst>
              <a:ext uri="{FF2B5EF4-FFF2-40B4-BE49-F238E27FC236}">
                <a16:creationId xmlns:a16="http://schemas.microsoft.com/office/drawing/2014/main" id="{E4C9A566-8840-4B01-9CEE-462BB70BE967}"/>
              </a:ext>
            </a:extLst>
          </p:cNvPr>
          <p:cNvSpPr>
            <a:spLocks noGrp="1"/>
          </p:cNvSpPr>
          <p:nvPr>
            <p:ph idx="1"/>
          </p:nvPr>
        </p:nvSpPr>
        <p:spPr/>
        <p:txBody>
          <a:bodyPr>
            <a:normAutofit fontScale="92500" lnSpcReduction="10000"/>
          </a:bodyPr>
          <a:lstStyle/>
          <a:p>
            <a:r>
              <a:rPr lang="ru-RU" dirty="0"/>
              <a:t>Рассмотрение документов руководителем осуществляется в день передачи документов руководителю или на следующий рабочий день, если документы переданы руководству в конце рабочего дня.</a:t>
            </a:r>
          </a:p>
          <a:p>
            <a:r>
              <a:rPr lang="ru-RU" dirty="0"/>
              <a:t>Документы, требующие срочного рассмотрения, а также телеграммы и телефонограммы рассматриваются руководителем незамедлительно.</a:t>
            </a:r>
          </a:p>
          <a:p>
            <a:r>
              <a:rPr lang="ru-RU" dirty="0"/>
              <a:t>Результаты рассмотрения документа руководителем организации, его заместителями, руководителями подразделений оформляются в виде резолюции.</a:t>
            </a:r>
          </a:p>
          <a:p>
            <a:r>
              <a:rPr lang="ru-RU" dirty="0"/>
              <a:t>Сведения о резолюции (исполнитель, содержание поручения, срок исполнения) специалистом Службы делопроизводства вносятся в ЭРК СЭД, после чего исполнители получают доступ к электронному документу или электронной копии документа, если документ поступил на бумажном носителе.</a:t>
            </a:r>
          </a:p>
          <a:p>
            <a:endParaRPr lang="ru-RU" dirty="0"/>
          </a:p>
        </p:txBody>
      </p:sp>
    </p:spTree>
    <p:extLst>
      <p:ext uri="{BB962C8B-B14F-4D97-AF65-F5344CB8AC3E}">
        <p14:creationId xmlns:p14="http://schemas.microsoft.com/office/powerpoint/2010/main" val="24839039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C6C094-9815-4A9A-B8AC-51FAB08CB3EC}"/>
              </a:ext>
            </a:extLst>
          </p:cNvPr>
          <p:cNvSpPr>
            <a:spLocks noGrp="1"/>
          </p:cNvSpPr>
          <p:nvPr>
            <p:ph type="title"/>
          </p:nvPr>
        </p:nvSpPr>
        <p:spPr/>
        <p:txBody>
          <a:bodyPr/>
          <a:lstStyle/>
          <a:p>
            <a:r>
              <a:rPr lang="ru-RU" dirty="0"/>
              <a:t>Рассмотрение документов руководителем</a:t>
            </a:r>
          </a:p>
        </p:txBody>
      </p:sp>
      <p:sp>
        <p:nvSpPr>
          <p:cNvPr id="3" name="Объект 2">
            <a:extLst>
              <a:ext uri="{FF2B5EF4-FFF2-40B4-BE49-F238E27FC236}">
                <a16:creationId xmlns:a16="http://schemas.microsoft.com/office/drawing/2014/main" id="{76566275-CAEF-4A66-9133-040996475D5B}"/>
              </a:ext>
            </a:extLst>
          </p:cNvPr>
          <p:cNvSpPr>
            <a:spLocks noGrp="1"/>
          </p:cNvSpPr>
          <p:nvPr>
            <p:ph idx="1"/>
          </p:nvPr>
        </p:nvSpPr>
        <p:spPr/>
        <p:txBody>
          <a:bodyPr/>
          <a:lstStyle/>
          <a:p>
            <a:r>
              <a:rPr lang="ru-RU" dirty="0"/>
              <a:t>Документы, поступающие на бумажном носителе, после их регистрации, включения в СЭД в виде электронных копий и рассмотрения руководством передаются в соответствующие структурные подразделения на исполнение.</a:t>
            </a:r>
          </a:p>
          <a:p>
            <a:r>
              <a:rPr lang="ru-RU" dirty="0"/>
              <a:t>Для фиксации факта передачи входящих документов и их копий на бумажном носителе исполнителям в структурные подразделения могут использоваться журналы (реестры) передачи документов. </a:t>
            </a:r>
          </a:p>
          <a:p>
            <a:r>
              <a:rPr lang="ru-RU" dirty="0"/>
              <a:t>При бумажном документообороте подлинники входящих документов, в случае назначения нескольких исполнителей передаются ответственному исполнителю, остальным исполнителям Служба делопроизводства передает копии документа.</a:t>
            </a:r>
          </a:p>
          <a:p>
            <a:endParaRPr lang="ru-RU" dirty="0"/>
          </a:p>
        </p:txBody>
      </p:sp>
    </p:spTree>
    <p:extLst>
      <p:ext uri="{BB962C8B-B14F-4D97-AF65-F5344CB8AC3E}">
        <p14:creationId xmlns:p14="http://schemas.microsoft.com/office/powerpoint/2010/main" val="22505895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2A6909-03A4-41C7-8A51-AAACE33B031B}"/>
              </a:ext>
            </a:extLst>
          </p:cNvPr>
          <p:cNvSpPr>
            <a:spLocks noGrp="1"/>
          </p:cNvSpPr>
          <p:nvPr>
            <p:ph type="title"/>
          </p:nvPr>
        </p:nvSpPr>
        <p:spPr/>
        <p:txBody>
          <a:bodyPr/>
          <a:lstStyle/>
          <a:p>
            <a:r>
              <a:rPr lang="ru-RU" dirty="0"/>
              <a:t>Учет документооборота</a:t>
            </a:r>
          </a:p>
        </p:txBody>
      </p:sp>
      <p:sp>
        <p:nvSpPr>
          <p:cNvPr id="3" name="Объект 2">
            <a:extLst>
              <a:ext uri="{FF2B5EF4-FFF2-40B4-BE49-F238E27FC236}">
                <a16:creationId xmlns:a16="http://schemas.microsoft.com/office/drawing/2014/main" id="{25378481-003E-4AF6-8808-8AD1B48F1D29}"/>
              </a:ext>
            </a:extLst>
          </p:cNvPr>
          <p:cNvSpPr>
            <a:spLocks noGrp="1"/>
          </p:cNvSpPr>
          <p:nvPr>
            <p:ph idx="1"/>
          </p:nvPr>
        </p:nvSpPr>
        <p:spPr/>
        <p:txBody>
          <a:bodyPr>
            <a:normAutofit fontScale="92500" lnSpcReduction="10000"/>
          </a:bodyPr>
          <a:lstStyle/>
          <a:p>
            <a:r>
              <a:rPr lang="ru-RU" dirty="0"/>
              <a:t>Учет количества документов, поступивших, созданных, отправленных за определенный период времени, может проводиться по организации в целом, по отдельным структурным подразделениям, по группам документов, корреспондентам, действиям, произведенным с документами, и другим параметрам, необходимым для анализа работы с документами в целях ее совершенствования.</a:t>
            </a:r>
          </a:p>
          <a:p>
            <a:r>
              <a:rPr lang="ru-RU" dirty="0"/>
              <a:t>За единицу учета количества документов принимается единственный экземпляр документа (подлинник или копия, если копия – единственный экземпляр документа в организации, например, копия исходящего письма) без учета копий, создаваемых при печати и копировании (тиражировании). Копии документов при необходимости анализа учитываются отдельно.</a:t>
            </a:r>
          </a:p>
          <a:p>
            <a:r>
              <a:rPr lang="ru-RU" dirty="0"/>
              <a:t>Результаты учета объема документооборота в организации ежегодно обобщаются Службой делопроизводства и представляются руководству в виде отчета об объеме документооборота за год. </a:t>
            </a:r>
          </a:p>
          <a:p>
            <a:endParaRPr lang="ru-RU" dirty="0"/>
          </a:p>
        </p:txBody>
      </p:sp>
    </p:spTree>
    <p:extLst>
      <p:ext uri="{BB962C8B-B14F-4D97-AF65-F5344CB8AC3E}">
        <p14:creationId xmlns:p14="http://schemas.microsoft.com/office/powerpoint/2010/main" val="17714593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2BB959-119D-4D30-86C4-02C4C377CC7A}"/>
              </a:ext>
            </a:extLst>
          </p:cNvPr>
          <p:cNvSpPr>
            <a:spLocks noGrp="1"/>
          </p:cNvSpPr>
          <p:nvPr>
            <p:ph type="title"/>
          </p:nvPr>
        </p:nvSpPr>
        <p:spPr/>
        <p:txBody>
          <a:bodyPr/>
          <a:lstStyle/>
          <a:p>
            <a:r>
              <a:rPr lang="ru-RU" dirty="0"/>
              <a:t>Контроль</a:t>
            </a:r>
          </a:p>
        </p:txBody>
      </p:sp>
      <p:sp>
        <p:nvSpPr>
          <p:cNvPr id="3" name="Объект 2">
            <a:extLst>
              <a:ext uri="{FF2B5EF4-FFF2-40B4-BE49-F238E27FC236}">
                <a16:creationId xmlns:a16="http://schemas.microsoft.com/office/drawing/2014/main" id="{486CC32B-740E-4813-A2C4-6CF0943CC0D1}"/>
              </a:ext>
            </a:extLst>
          </p:cNvPr>
          <p:cNvSpPr>
            <a:spLocks noGrp="1"/>
          </p:cNvSpPr>
          <p:nvPr>
            <p:ph idx="1"/>
          </p:nvPr>
        </p:nvSpPr>
        <p:spPr/>
        <p:txBody>
          <a:bodyPr>
            <a:normAutofit fontScale="85000" lnSpcReduction="20000"/>
          </a:bodyPr>
          <a:lstStyle/>
          <a:p>
            <a:r>
              <a:rPr lang="ru-RU" dirty="0"/>
              <a:t>Контроль исполнения документов (поручений) ведется в целях их своевременного и качественного исполнения.</a:t>
            </a:r>
          </a:p>
          <a:p>
            <a:r>
              <a:rPr lang="ru-RU" dirty="0"/>
              <a:t>Контроль исполнения документов (поручений) ведется:</a:t>
            </a:r>
          </a:p>
          <a:p>
            <a:r>
              <a:rPr lang="ru-RU" dirty="0"/>
              <a:t>руководящими лицами организации </a:t>
            </a:r>
            <a:r>
              <a:rPr lang="ru-RU" dirty="0">
                <a:sym typeface="Symbol" panose="05050102010706020507" pitchFamily="18" charset="2"/>
              </a:rPr>
              <a:t></a:t>
            </a:r>
            <a:r>
              <a:rPr lang="ru-RU" dirty="0"/>
              <a:t> исполнения документов (поручений) по существу; </a:t>
            </a:r>
          </a:p>
          <a:p>
            <a:r>
              <a:rPr lang="ru-RU" dirty="0"/>
              <a:t>Службой делопроизводства организации и ответственными за делопроизводство в структурных подразделениях </a:t>
            </a:r>
            <a:r>
              <a:rPr lang="ru-RU" dirty="0">
                <a:sym typeface="Symbol" panose="05050102010706020507" pitchFamily="18" charset="2"/>
              </a:rPr>
              <a:t></a:t>
            </a:r>
            <a:r>
              <a:rPr lang="ru-RU" dirty="0"/>
              <a:t> сроков исполнения документов (поручений).</a:t>
            </a:r>
          </a:p>
          <a:p>
            <a:r>
              <a:rPr lang="ru-RU" dirty="0"/>
              <a:t>В Службе делопроизводства централизованному контролю подлежат зарегистрированные документы с отметкой о контроле («Контроль»), </a:t>
            </a:r>
            <a:br>
              <a:rPr lang="ru-RU" dirty="0"/>
            </a:br>
            <a:r>
              <a:rPr lang="ru-RU" dirty="0"/>
              <a:t>‎а в структурных подразделениях организации </a:t>
            </a:r>
            <a:r>
              <a:rPr lang="ru-RU" dirty="0">
                <a:sym typeface="Symbol" panose="05050102010706020507" pitchFamily="18" charset="2"/>
              </a:rPr>
              <a:t></a:t>
            </a:r>
            <a:r>
              <a:rPr lang="ru-RU" dirty="0"/>
              <a:t> все зарегистрированные документы, требующие исполнения. </a:t>
            </a:r>
          </a:p>
          <a:p>
            <a:r>
              <a:rPr lang="ru-RU" dirty="0"/>
              <a:t>Распорядительные документы, протоколы заседаний (совещаний), содержащие поручения с конкретными сроками исполнения, ставятся на контроль по каждому поручению отдельно</a:t>
            </a:r>
          </a:p>
        </p:txBody>
      </p:sp>
    </p:spTree>
    <p:extLst>
      <p:ext uri="{BB962C8B-B14F-4D97-AF65-F5344CB8AC3E}">
        <p14:creationId xmlns:p14="http://schemas.microsoft.com/office/powerpoint/2010/main" val="14326492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DF252E-8A98-43E0-8060-46A0817AD2DB}"/>
              </a:ext>
            </a:extLst>
          </p:cNvPr>
          <p:cNvSpPr>
            <a:spLocks noGrp="1"/>
          </p:cNvSpPr>
          <p:nvPr>
            <p:ph type="title"/>
          </p:nvPr>
        </p:nvSpPr>
        <p:spPr/>
        <p:txBody>
          <a:bodyPr/>
          <a:lstStyle/>
          <a:p>
            <a:r>
              <a:rPr lang="ru-RU" dirty="0"/>
              <a:t>Контроль</a:t>
            </a:r>
          </a:p>
        </p:txBody>
      </p:sp>
      <p:sp>
        <p:nvSpPr>
          <p:cNvPr id="3" name="Объект 2">
            <a:extLst>
              <a:ext uri="{FF2B5EF4-FFF2-40B4-BE49-F238E27FC236}">
                <a16:creationId xmlns:a16="http://schemas.microsoft.com/office/drawing/2014/main" id="{18FF7B58-4B1B-440F-B4C1-0C14C4552AEE}"/>
              </a:ext>
            </a:extLst>
          </p:cNvPr>
          <p:cNvSpPr>
            <a:spLocks noGrp="1"/>
          </p:cNvSpPr>
          <p:nvPr>
            <p:ph idx="1"/>
          </p:nvPr>
        </p:nvSpPr>
        <p:spPr/>
        <p:txBody>
          <a:bodyPr>
            <a:normAutofit fontScale="92500" lnSpcReduction="10000"/>
          </a:bodyPr>
          <a:lstStyle/>
          <a:p>
            <a:r>
              <a:rPr lang="ru-RU" dirty="0"/>
              <a:t>Контроль сроков исполнения документов (поручений) включает в себя:</a:t>
            </a:r>
          </a:p>
          <a:p>
            <a:r>
              <a:rPr lang="ru-RU" dirty="0"/>
              <a:t>постановку документов (поручений) на контроль;</a:t>
            </a:r>
          </a:p>
          <a:p>
            <a:r>
              <a:rPr lang="ru-RU" dirty="0"/>
              <a:t>проверку своевременности доведения документов (поручений) до исполнителей;</a:t>
            </a:r>
          </a:p>
          <a:p>
            <a:r>
              <a:rPr lang="ru-RU" dirty="0"/>
              <a:t>предварительную проверку и регулирование хода исполнения документов (поручений);</a:t>
            </a:r>
          </a:p>
          <a:p>
            <a:r>
              <a:rPr lang="ru-RU" dirty="0"/>
              <a:t>снятие с контроля документов (поручений);</a:t>
            </a:r>
          </a:p>
          <a:p>
            <a:r>
              <a:rPr lang="ru-RU" dirty="0"/>
              <a:t>учет, обобщение и анализ результатов хода исполнения документов (поручений);</a:t>
            </a:r>
          </a:p>
          <a:p>
            <a:r>
              <a:rPr lang="ru-RU" dirty="0"/>
              <a:t>информирование руководителей о ходе исполнения документов (поручений) и состоянии исполнительской дисциплины.</a:t>
            </a:r>
          </a:p>
        </p:txBody>
      </p:sp>
    </p:spTree>
    <p:extLst>
      <p:ext uri="{BB962C8B-B14F-4D97-AF65-F5344CB8AC3E}">
        <p14:creationId xmlns:p14="http://schemas.microsoft.com/office/powerpoint/2010/main" val="4045397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379954-8349-443C-8AE3-ABFFF5750575}"/>
              </a:ext>
            </a:extLst>
          </p:cNvPr>
          <p:cNvSpPr>
            <a:spLocks noGrp="1"/>
          </p:cNvSpPr>
          <p:nvPr>
            <p:ph type="title"/>
          </p:nvPr>
        </p:nvSpPr>
        <p:spPr/>
        <p:txBody>
          <a:bodyPr/>
          <a:lstStyle/>
          <a:p>
            <a:r>
              <a:rPr lang="ru-RU" dirty="0"/>
              <a:t>Контроль</a:t>
            </a:r>
          </a:p>
        </p:txBody>
      </p:sp>
      <p:sp>
        <p:nvSpPr>
          <p:cNvPr id="3" name="Объект 2">
            <a:extLst>
              <a:ext uri="{FF2B5EF4-FFF2-40B4-BE49-F238E27FC236}">
                <a16:creationId xmlns:a16="http://schemas.microsoft.com/office/drawing/2014/main" id="{078EC814-AE47-42BF-92B2-5939C7AE5D81}"/>
              </a:ext>
            </a:extLst>
          </p:cNvPr>
          <p:cNvSpPr>
            <a:spLocks noGrp="1"/>
          </p:cNvSpPr>
          <p:nvPr>
            <p:ph idx="1"/>
          </p:nvPr>
        </p:nvSpPr>
        <p:spPr/>
        <p:txBody>
          <a:bodyPr/>
          <a:lstStyle/>
          <a:p>
            <a:r>
              <a:rPr lang="ru-RU" dirty="0"/>
              <a:t>Сроки исполнения документов (поручений) исчисляются в календарных днях.</a:t>
            </a:r>
          </a:p>
          <a:p>
            <a:r>
              <a:rPr lang="ru-RU" dirty="0"/>
              <a:t>Если последний день срока исполнения документа (поручения) приходится на нерабочий день, то документ подлежит исполнению в ближайший следующий за ним рабочий день.</a:t>
            </a:r>
          </a:p>
          <a:p>
            <a:r>
              <a:rPr lang="ru-RU" dirty="0"/>
              <a:t>Дата исполнения документа (поручения) фиксируется в ЭРК СЭД или иной регистрационно-учетной форме, используемой для отслеживания сроков исполнения документа (поручения).</a:t>
            </a:r>
          </a:p>
          <a:p>
            <a:r>
              <a:rPr lang="ru-RU" dirty="0"/>
              <a:t>Сроки исполнения документов (поручений) устанавливаются руководителем, исходя из срока, установленного организацией, направившей документ, или сроков, установленных законодательством Российской Федерации.</a:t>
            </a:r>
          </a:p>
          <a:p>
            <a:endParaRPr lang="ru-RU" dirty="0"/>
          </a:p>
        </p:txBody>
      </p:sp>
    </p:spTree>
    <p:extLst>
      <p:ext uri="{BB962C8B-B14F-4D97-AF65-F5344CB8AC3E}">
        <p14:creationId xmlns:p14="http://schemas.microsoft.com/office/powerpoint/2010/main" val="26377487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CD177C-6A77-4EB1-B5B5-6CF94854B094}"/>
              </a:ext>
            </a:extLst>
          </p:cNvPr>
          <p:cNvSpPr>
            <a:spLocks noGrp="1"/>
          </p:cNvSpPr>
          <p:nvPr>
            <p:ph type="title"/>
          </p:nvPr>
        </p:nvSpPr>
        <p:spPr/>
        <p:txBody>
          <a:bodyPr/>
          <a:lstStyle/>
          <a:p>
            <a:r>
              <a:rPr lang="ru-RU" dirty="0"/>
              <a:t>Контроль</a:t>
            </a:r>
          </a:p>
        </p:txBody>
      </p:sp>
      <p:sp>
        <p:nvSpPr>
          <p:cNvPr id="3" name="Объект 2">
            <a:extLst>
              <a:ext uri="{FF2B5EF4-FFF2-40B4-BE49-F238E27FC236}">
                <a16:creationId xmlns:a16="http://schemas.microsoft.com/office/drawing/2014/main" id="{E89FC32B-B778-44DE-A785-92329A0A3874}"/>
              </a:ext>
            </a:extLst>
          </p:cNvPr>
          <p:cNvSpPr>
            <a:spLocks noGrp="1"/>
          </p:cNvSpPr>
          <p:nvPr>
            <p:ph idx="1"/>
          </p:nvPr>
        </p:nvSpPr>
        <p:spPr/>
        <p:txBody>
          <a:bodyPr/>
          <a:lstStyle/>
          <a:p>
            <a:r>
              <a:rPr lang="ru-RU" dirty="0"/>
              <a:t>Документы (поручения) подлежат исполнению в следующие сроки:</a:t>
            </a:r>
          </a:p>
          <a:p>
            <a:r>
              <a:rPr lang="ru-RU" dirty="0"/>
              <a:t>с конкретной датой исполнения – в указанный срок;</a:t>
            </a:r>
          </a:p>
          <a:p>
            <a:r>
              <a:rPr lang="ru-RU" dirty="0"/>
              <a:t>без указания конкретной даты исполнения, имеющие в тексте пометку «весьма срочно» </a:t>
            </a:r>
            <a:r>
              <a:rPr lang="ru-RU" dirty="0">
                <a:sym typeface="Symbol" panose="05050102010706020507" pitchFamily="18" charset="2"/>
              </a:rPr>
              <a:t></a:t>
            </a:r>
            <a:r>
              <a:rPr lang="ru-RU" dirty="0"/>
              <a:t> в течение одного дня, «срочно» – в 3-дневный срок; «оперативно» – в 10-дневный срок; остальные – в срок не более 30 дней;</a:t>
            </a:r>
          </a:p>
          <a:p>
            <a:r>
              <a:rPr lang="ru-RU" dirty="0"/>
              <a:t>по обращениям граждан </a:t>
            </a:r>
            <a:r>
              <a:rPr lang="ru-RU" dirty="0">
                <a:sym typeface="Symbol" panose="05050102010706020507" pitchFamily="18" charset="2"/>
              </a:rPr>
              <a:t></a:t>
            </a:r>
            <a:r>
              <a:rPr lang="ru-RU" dirty="0"/>
              <a:t> 30 дней со дня регистрации.</a:t>
            </a:r>
          </a:p>
          <a:p>
            <a:r>
              <a:rPr lang="ru-RU" dirty="0"/>
              <a:t>Приостановить исполнение контрольного документа (поручения), а также отменить его может руководитель, подписавший документ или автор поручения (указания).</a:t>
            </a:r>
          </a:p>
          <a:p>
            <a:endParaRPr lang="ru-RU" dirty="0"/>
          </a:p>
        </p:txBody>
      </p:sp>
    </p:spTree>
    <p:extLst>
      <p:ext uri="{BB962C8B-B14F-4D97-AF65-F5344CB8AC3E}">
        <p14:creationId xmlns:p14="http://schemas.microsoft.com/office/powerpoint/2010/main" val="29175301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6AB33D-571D-4161-BC1E-E493598FCACE}"/>
              </a:ext>
            </a:extLst>
          </p:cNvPr>
          <p:cNvSpPr>
            <a:spLocks noGrp="1"/>
          </p:cNvSpPr>
          <p:nvPr>
            <p:ph type="title"/>
          </p:nvPr>
        </p:nvSpPr>
        <p:spPr/>
        <p:txBody>
          <a:bodyPr/>
          <a:lstStyle/>
          <a:p>
            <a:r>
              <a:rPr lang="ru-RU" dirty="0"/>
              <a:t>Контроль</a:t>
            </a:r>
          </a:p>
        </p:txBody>
      </p:sp>
      <p:sp>
        <p:nvSpPr>
          <p:cNvPr id="3" name="Объект 2">
            <a:extLst>
              <a:ext uri="{FF2B5EF4-FFF2-40B4-BE49-F238E27FC236}">
                <a16:creationId xmlns:a16="http://schemas.microsoft.com/office/drawing/2014/main" id="{E657E62D-4591-4025-B861-FDBA2107F4B2}"/>
              </a:ext>
            </a:extLst>
          </p:cNvPr>
          <p:cNvSpPr>
            <a:spLocks noGrp="1"/>
          </p:cNvSpPr>
          <p:nvPr>
            <p:ph idx="1"/>
          </p:nvPr>
        </p:nvSpPr>
        <p:spPr/>
        <p:txBody>
          <a:bodyPr/>
          <a:lstStyle/>
          <a:p>
            <a:r>
              <a:rPr lang="ru-RU" dirty="0"/>
              <a:t>При необходимости изменения срока исполнения документа (поручения) ответственный исполнитель обязан представить на имя руководителя, давшего поручение, обоснование (служебную записку) о продлении срока с указанием причин продления и даты исполнения.</a:t>
            </a:r>
          </a:p>
          <a:p>
            <a:r>
              <a:rPr lang="ru-RU" dirty="0"/>
              <a:t>Обоснование продления срока исполнения документа (поручения) должно быть направлено соответствующему руководителю не позднее чем по истечении двух третьих срока исполнения документа (поручения).</a:t>
            </a:r>
          </a:p>
        </p:txBody>
      </p:sp>
    </p:spTree>
    <p:extLst>
      <p:ext uri="{BB962C8B-B14F-4D97-AF65-F5344CB8AC3E}">
        <p14:creationId xmlns:p14="http://schemas.microsoft.com/office/powerpoint/2010/main" val="795967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8912C7-8E47-40B5-8BEC-91CA5EDC1ADC}"/>
              </a:ext>
            </a:extLst>
          </p:cNvPr>
          <p:cNvSpPr>
            <a:spLocks noGrp="1"/>
          </p:cNvSpPr>
          <p:nvPr>
            <p:ph type="title"/>
          </p:nvPr>
        </p:nvSpPr>
        <p:spPr/>
        <p:txBody>
          <a:bodyPr/>
          <a:lstStyle/>
          <a:p>
            <a:r>
              <a:rPr lang="ru-RU" dirty="0"/>
              <a:t>Входящие документы – этапы обработки</a:t>
            </a:r>
          </a:p>
        </p:txBody>
      </p:sp>
      <p:sp>
        <p:nvSpPr>
          <p:cNvPr id="3" name="Объект 2">
            <a:extLst>
              <a:ext uri="{FF2B5EF4-FFF2-40B4-BE49-F238E27FC236}">
                <a16:creationId xmlns:a16="http://schemas.microsoft.com/office/drawing/2014/main" id="{8A87F5CD-BA89-47C0-9F80-9E27F7CA9CCA}"/>
              </a:ext>
            </a:extLst>
          </p:cNvPr>
          <p:cNvSpPr>
            <a:spLocks noGrp="1"/>
          </p:cNvSpPr>
          <p:nvPr>
            <p:ph idx="1"/>
          </p:nvPr>
        </p:nvSpPr>
        <p:spPr/>
        <p:txBody>
          <a:bodyPr/>
          <a:lstStyle/>
          <a:p>
            <a:r>
              <a:rPr lang="ru-RU" dirty="0"/>
              <a:t>для входящих:</a:t>
            </a:r>
          </a:p>
          <a:p>
            <a:r>
              <a:rPr lang="ru-RU" dirty="0"/>
              <a:t>- прием и первичная обработка</a:t>
            </a:r>
          </a:p>
          <a:p>
            <a:r>
              <a:rPr lang="ru-RU" dirty="0"/>
              <a:t>- предварительное рассмотрение делопроизводителем</a:t>
            </a:r>
          </a:p>
          <a:p>
            <a:r>
              <a:rPr lang="ru-RU" dirty="0"/>
              <a:t>- регистрация рассмотрение руководством организации и направление на исполнение</a:t>
            </a:r>
          </a:p>
          <a:p>
            <a:r>
              <a:rPr lang="ru-RU" dirty="0"/>
              <a:t>- обработка, исполнение, подготовка ответов</a:t>
            </a:r>
          </a:p>
          <a:p>
            <a:r>
              <a:rPr lang="ru-RU" dirty="0"/>
              <a:t>- контроль исполнения</a:t>
            </a:r>
          </a:p>
        </p:txBody>
      </p:sp>
    </p:spTree>
    <p:extLst>
      <p:ext uri="{BB962C8B-B14F-4D97-AF65-F5344CB8AC3E}">
        <p14:creationId xmlns:p14="http://schemas.microsoft.com/office/powerpoint/2010/main" val="3597333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C97A81-46F1-4316-AD0E-B1B9F990FB6D}"/>
              </a:ext>
            </a:extLst>
          </p:cNvPr>
          <p:cNvSpPr>
            <a:spLocks noGrp="1"/>
          </p:cNvSpPr>
          <p:nvPr>
            <p:ph type="title"/>
          </p:nvPr>
        </p:nvSpPr>
        <p:spPr/>
        <p:txBody>
          <a:bodyPr/>
          <a:lstStyle/>
          <a:p>
            <a:r>
              <a:rPr lang="ru-RU" dirty="0"/>
              <a:t>Контроль</a:t>
            </a:r>
          </a:p>
        </p:txBody>
      </p:sp>
      <p:sp>
        <p:nvSpPr>
          <p:cNvPr id="3" name="Объект 2">
            <a:extLst>
              <a:ext uri="{FF2B5EF4-FFF2-40B4-BE49-F238E27FC236}">
                <a16:creationId xmlns:a16="http://schemas.microsoft.com/office/drawing/2014/main" id="{36C1DD8C-867F-42F9-AA7B-AB2E9D97DBA1}"/>
              </a:ext>
            </a:extLst>
          </p:cNvPr>
          <p:cNvSpPr>
            <a:spLocks noGrp="1"/>
          </p:cNvSpPr>
          <p:nvPr>
            <p:ph idx="1"/>
          </p:nvPr>
        </p:nvSpPr>
        <p:spPr/>
        <p:txBody>
          <a:bodyPr/>
          <a:lstStyle/>
          <a:p>
            <a:r>
              <a:rPr lang="ru-RU" dirty="0"/>
              <a:t>Документ (поручение) считается исполненным, если приняты решения по поставленным вопросам, подготовлены соответствующие документы, направлена справка об исполнении в соответствующие органы власти (организации) или дан ответ по существу заинтересованным лицам.</a:t>
            </a:r>
          </a:p>
          <a:p>
            <a:r>
              <a:rPr lang="ru-RU" dirty="0"/>
              <a:t>Решение об исполнении документа (поручения) принимает руководитель, поставивший документ (поручение) на контроль.</a:t>
            </a:r>
          </a:p>
          <a:p>
            <a:r>
              <a:rPr lang="ru-RU" dirty="0"/>
              <a:t>На исполненном документе проставляется отметка о направлении документа в дело.</a:t>
            </a:r>
          </a:p>
          <a:p>
            <a:r>
              <a:rPr lang="ru-RU" dirty="0"/>
              <a:t>Сведения об исполнении документа (поручения) вносятся в ЭРК СЭД или иную регистрационно-учетную форму, используемую для контроля исполнения.</a:t>
            </a:r>
          </a:p>
          <a:p>
            <a:endParaRPr lang="ru-RU" dirty="0"/>
          </a:p>
        </p:txBody>
      </p:sp>
    </p:spTree>
    <p:extLst>
      <p:ext uri="{BB962C8B-B14F-4D97-AF65-F5344CB8AC3E}">
        <p14:creationId xmlns:p14="http://schemas.microsoft.com/office/powerpoint/2010/main" val="357723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1A1EBA-B871-4794-AB05-76B3CC4318AE}"/>
              </a:ext>
            </a:extLst>
          </p:cNvPr>
          <p:cNvSpPr>
            <a:spLocks noGrp="1"/>
          </p:cNvSpPr>
          <p:nvPr>
            <p:ph type="title"/>
          </p:nvPr>
        </p:nvSpPr>
        <p:spPr/>
        <p:txBody>
          <a:bodyPr/>
          <a:lstStyle/>
          <a:p>
            <a:r>
              <a:rPr lang="ru-RU" dirty="0"/>
              <a:t>Исходящие и внутренние – этапы обработки</a:t>
            </a:r>
          </a:p>
        </p:txBody>
      </p:sp>
      <p:sp>
        <p:nvSpPr>
          <p:cNvPr id="3" name="Объект 2">
            <a:extLst>
              <a:ext uri="{FF2B5EF4-FFF2-40B4-BE49-F238E27FC236}">
                <a16:creationId xmlns:a16="http://schemas.microsoft.com/office/drawing/2014/main" id="{92C6F6C2-54D0-44A7-B7CC-2527DEC5E523}"/>
              </a:ext>
            </a:extLst>
          </p:cNvPr>
          <p:cNvSpPr>
            <a:spLocks noGrp="1"/>
          </p:cNvSpPr>
          <p:nvPr>
            <p:ph idx="1"/>
          </p:nvPr>
        </p:nvSpPr>
        <p:spPr>
          <a:xfrm>
            <a:off x="214605" y="1845734"/>
            <a:ext cx="8152156" cy="4527074"/>
          </a:xfrm>
        </p:spPr>
        <p:txBody>
          <a:bodyPr>
            <a:normAutofit fontScale="92500" lnSpcReduction="10000"/>
          </a:bodyPr>
          <a:lstStyle/>
          <a:p>
            <a:r>
              <a:rPr lang="ru-RU" dirty="0"/>
              <a:t>для исходящих: </a:t>
            </a:r>
          </a:p>
          <a:p>
            <a:r>
              <a:rPr lang="ru-RU" dirty="0"/>
              <a:t>-разработка, </a:t>
            </a:r>
          </a:p>
          <a:p>
            <a:r>
              <a:rPr lang="ru-RU" dirty="0"/>
              <a:t>- оформление</a:t>
            </a:r>
          </a:p>
          <a:p>
            <a:r>
              <a:rPr lang="ru-RU" dirty="0"/>
              <a:t>- регистрация </a:t>
            </a:r>
          </a:p>
          <a:p>
            <a:r>
              <a:rPr lang="ru-RU" dirty="0"/>
              <a:t>- отправка </a:t>
            </a:r>
          </a:p>
          <a:p>
            <a:r>
              <a:rPr lang="ru-RU" dirty="0"/>
              <a:t>для внутренних:</a:t>
            </a:r>
          </a:p>
          <a:p>
            <a:r>
              <a:rPr lang="ru-RU" dirty="0"/>
              <a:t>- разработка,</a:t>
            </a:r>
          </a:p>
          <a:p>
            <a:r>
              <a:rPr lang="ru-RU" dirty="0"/>
              <a:t>- оформление</a:t>
            </a:r>
          </a:p>
          <a:p>
            <a:r>
              <a:rPr lang="ru-RU" dirty="0"/>
              <a:t>- регистрация</a:t>
            </a:r>
          </a:p>
          <a:p>
            <a:r>
              <a:rPr lang="ru-RU" dirty="0"/>
              <a:t>- обработка, исполнение, подготовка ответов </a:t>
            </a:r>
          </a:p>
          <a:p>
            <a:r>
              <a:rPr lang="ru-RU" dirty="0"/>
              <a:t>- контроль исполнения</a:t>
            </a:r>
          </a:p>
        </p:txBody>
      </p:sp>
    </p:spTree>
    <p:extLst>
      <p:ext uri="{BB962C8B-B14F-4D97-AF65-F5344CB8AC3E}">
        <p14:creationId xmlns:p14="http://schemas.microsoft.com/office/powerpoint/2010/main" val="344590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BD26CA-5C62-489F-9DF6-E32E97E58C3E}"/>
              </a:ext>
            </a:extLst>
          </p:cNvPr>
          <p:cNvSpPr>
            <a:spLocks noGrp="1"/>
          </p:cNvSpPr>
          <p:nvPr>
            <p:ph type="title"/>
          </p:nvPr>
        </p:nvSpPr>
        <p:spPr/>
        <p:txBody>
          <a:bodyPr/>
          <a:lstStyle/>
          <a:p>
            <a:r>
              <a:rPr lang="ru-RU" dirty="0"/>
              <a:t>Нормативно-правовые основы делопроизводства</a:t>
            </a:r>
          </a:p>
        </p:txBody>
      </p:sp>
      <p:sp>
        <p:nvSpPr>
          <p:cNvPr id="3" name="Объект 2">
            <a:extLst>
              <a:ext uri="{FF2B5EF4-FFF2-40B4-BE49-F238E27FC236}">
                <a16:creationId xmlns:a16="http://schemas.microsoft.com/office/drawing/2014/main" id="{88BE054B-AFA2-4635-A384-7C8992D3C0DA}"/>
              </a:ext>
            </a:extLst>
          </p:cNvPr>
          <p:cNvSpPr>
            <a:spLocks noGrp="1"/>
          </p:cNvSpPr>
          <p:nvPr>
            <p:ph idx="1"/>
          </p:nvPr>
        </p:nvSpPr>
        <p:spPr/>
        <p:txBody>
          <a:bodyPr>
            <a:normAutofit fontScale="92500" lnSpcReduction="10000"/>
          </a:bodyPr>
          <a:lstStyle/>
          <a:p>
            <a:pPr algn="just"/>
            <a:r>
              <a:rPr lang="ru-RU" dirty="0"/>
              <a:t>Требования, предъявляемые к оформлению официальных документов в настоящее время, сформулированы в государственном стандарте Российской Федерации ГОСТ Р 6.30-2003 в 2003 году. </a:t>
            </a:r>
          </a:p>
          <a:p>
            <a:pPr algn="just"/>
            <a:r>
              <a:rPr lang="ru-RU" dirty="0"/>
              <a:t>1 июля 2018 года на смену ГОСТ Р 6.30-2003 должен был вступить в силу национальный стандарт Российской Федерации ГОСТ Р 7.0.97-2016 "Система стандартов по информации, библиотечному и издательскому делу. Организационно-распорядительная документация. Требования к оформлению документов". </a:t>
            </a:r>
            <a:endParaRPr lang="en-US" dirty="0"/>
          </a:p>
          <a:p>
            <a:r>
              <a:rPr lang="ru-RU" b="1" dirty="0"/>
              <a:t>Примерная инструкция по делопроизводству</a:t>
            </a:r>
            <a:r>
              <a:rPr lang="en-US" b="1" dirty="0"/>
              <a:t> </a:t>
            </a:r>
            <a:r>
              <a:rPr lang="ru-RU" b="1" dirty="0"/>
              <a:t>в государственных организациях</a:t>
            </a:r>
            <a:r>
              <a:rPr lang="en-US" b="1" dirty="0"/>
              <a:t> (</a:t>
            </a:r>
            <a:r>
              <a:rPr lang="ru-RU" dirty="0"/>
              <a:t>подпунктом 5 пункта 6 Положения о Федеральном архивном агентстве, утвержденного Указом Президента Российской Федерации от 22 июня 2016 г. № 293 «Вопросы Федерального архивного агентства» (Собрание законодательства Российской Федерации, 2016, № 26, ст. 4034)</a:t>
            </a:r>
            <a:r>
              <a:rPr lang="en-US" dirty="0"/>
              <a:t>)</a:t>
            </a:r>
            <a:endParaRPr lang="ru-RU" dirty="0"/>
          </a:p>
          <a:p>
            <a:pPr algn="just"/>
            <a:endParaRPr lang="ru-RU" dirty="0"/>
          </a:p>
          <a:p>
            <a:pPr algn="just"/>
            <a:endParaRPr lang="ru-RU" dirty="0"/>
          </a:p>
        </p:txBody>
      </p:sp>
    </p:spTree>
    <p:extLst>
      <p:ext uri="{BB962C8B-B14F-4D97-AF65-F5344CB8AC3E}">
        <p14:creationId xmlns:p14="http://schemas.microsoft.com/office/powerpoint/2010/main" val="1600924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6162A0-CE68-4E59-B2F7-67D5CA2F86B1}"/>
              </a:ext>
            </a:extLst>
          </p:cNvPr>
          <p:cNvSpPr>
            <a:spLocks noGrp="1"/>
          </p:cNvSpPr>
          <p:nvPr>
            <p:ph type="title"/>
          </p:nvPr>
        </p:nvSpPr>
        <p:spPr/>
        <p:txBody>
          <a:bodyPr/>
          <a:lstStyle/>
          <a:p>
            <a:r>
              <a:rPr lang="ru-RU" dirty="0"/>
              <a:t>Инструкция по делопроизводству</a:t>
            </a:r>
          </a:p>
        </p:txBody>
      </p:sp>
      <p:sp>
        <p:nvSpPr>
          <p:cNvPr id="3" name="Объект 2">
            <a:extLst>
              <a:ext uri="{FF2B5EF4-FFF2-40B4-BE49-F238E27FC236}">
                <a16:creationId xmlns:a16="http://schemas.microsoft.com/office/drawing/2014/main" id="{8C875E27-6849-487B-81CF-FE32A0969AF7}"/>
              </a:ext>
            </a:extLst>
          </p:cNvPr>
          <p:cNvSpPr>
            <a:spLocks noGrp="1"/>
          </p:cNvSpPr>
          <p:nvPr>
            <p:ph idx="1"/>
          </p:nvPr>
        </p:nvSpPr>
        <p:spPr/>
        <p:txBody>
          <a:bodyPr/>
          <a:lstStyle/>
          <a:p>
            <a:r>
              <a:rPr lang="ru-RU" dirty="0"/>
              <a:t>Цель: регламентировать организацию работы с организационно-распорядительными документами независимо от вида носителя, включая подготовку, регистрацию, учет и контроль исполнения документов, организацию их текущего хранения, осуществляемые с помощью информационно-коммуникационных технологий. </a:t>
            </a:r>
          </a:p>
          <a:p>
            <a:endParaRPr lang="ru-RU" dirty="0"/>
          </a:p>
        </p:txBody>
      </p:sp>
    </p:spTree>
    <p:extLst>
      <p:ext uri="{BB962C8B-B14F-4D97-AF65-F5344CB8AC3E}">
        <p14:creationId xmlns:p14="http://schemas.microsoft.com/office/powerpoint/2010/main" val="302997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1EBEF-94C4-4DCA-B9C2-74962633604E}"/>
              </a:ext>
            </a:extLst>
          </p:cNvPr>
          <p:cNvSpPr>
            <a:spLocks noGrp="1"/>
          </p:cNvSpPr>
          <p:nvPr>
            <p:ph type="title"/>
          </p:nvPr>
        </p:nvSpPr>
        <p:spPr/>
        <p:txBody>
          <a:bodyPr>
            <a:normAutofit/>
          </a:bodyPr>
          <a:lstStyle/>
          <a:p>
            <a:r>
              <a:rPr lang="ru-RU" dirty="0"/>
              <a:t>Кто занимается делопроизводством в ОО?</a:t>
            </a:r>
          </a:p>
        </p:txBody>
      </p:sp>
      <p:graphicFrame>
        <p:nvGraphicFramePr>
          <p:cNvPr id="4" name="Объект 3">
            <a:extLst>
              <a:ext uri="{FF2B5EF4-FFF2-40B4-BE49-F238E27FC236}">
                <a16:creationId xmlns:a16="http://schemas.microsoft.com/office/drawing/2014/main" id="{406237BF-387E-47C9-91B7-3BFE8F051751}"/>
              </a:ext>
            </a:extLst>
          </p:cNvPr>
          <p:cNvGraphicFramePr>
            <a:graphicFrameLocks noGrp="1"/>
          </p:cNvGraphicFramePr>
          <p:nvPr>
            <p:ph idx="1"/>
            <p:extLst>
              <p:ext uri="{D42A27DB-BD31-4B8C-83A1-F6EECF244321}">
                <p14:modId xmlns:p14="http://schemas.microsoft.com/office/powerpoint/2010/main" val="762407117"/>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5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D4971F-E238-4DC4-8B0F-583816CE726A}"/>
              </a:ext>
            </a:extLst>
          </p:cNvPr>
          <p:cNvSpPr>
            <a:spLocks noGrp="1"/>
          </p:cNvSpPr>
          <p:nvPr>
            <p:ph type="title"/>
          </p:nvPr>
        </p:nvSpPr>
        <p:spPr/>
        <p:txBody>
          <a:bodyPr/>
          <a:lstStyle/>
          <a:p>
            <a:r>
              <a:rPr lang="ru-RU" dirty="0"/>
              <a:t>Служба делопроизводства</a:t>
            </a:r>
          </a:p>
        </p:txBody>
      </p:sp>
      <p:sp>
        <p:nvSpPr>
          <p:cNvPr id="3" name="Объект 2">
            <a:extLst>
              <a:ext uri="{FF2B5EF4-FFF2-40B4-BE49-F238E27FC236}">
                <a16:creationId xmlns:a16="http://schemas.microsoft.com/office/drawing/2014/main" id="{65640F74-A7E1-4CA7-95E4-17D06801F3C0}"/>
              </a:ext>
            </a:extLst>
          </p:cNvPr>
          <p:cNvSpPr>
            <a:spLocks noGrp="1"/>
          </p:cNvSpPr>
          <p:nvPr>
            <p:ph idx="1"/>
          </p:nvPr>
        </p:nvSpPr>
        <p:spPr/>
        <p:txBody>
          <a:bodyPr>
            <a:normAutofit fontScale="92500" lnSpcReduction="10000"/>
          </a:bodyPr>
          <a:lstStyle/>
          <a:p>
            <a:pPr algn="just"/>
            <a:r>
              <a:rPr lang="ru-RU" dirty="0"/>
              <a:t>Служба делопроизводства организации действует на основании положения о ней, утверждаемого руководителем организации и определяющего задачи и функции подразделения, его права и ответственность.</a:t>
            </a:r>
          </a:p>
          <a:p>
            <a:pPr algn="just"/>
            <a:r>
              <a:rPr lang="ru-RU" dirty="0"/>
              <a:t>Ответственность за организацию работы с документами в подразделениях организации возлагается на руководителей этих подразделений. Непосредственное ведение делопроизводства в подразделениях организации осуществляется делопроизводителем или иным работником подразделения, на которого возложены обязанности по ведению делопроизводства.</a:t>
            </a:r>
          </a:p>
          <a:p>
            <a:pPr algn="just"/>
            <a:r>
              <a:rPr lang="ru-RU" dirty="0"/>
              <a:t>Должностные обязанности, права и ответственность работников Службы делопроизводства, делопроизводителей подразделений и иных работников, ответственных за организацию работы с документами, определяются должностными инструкциями, в соответствии с </a:t>
            </a:r>
            <a:r>
              <a:rPr lang="ru-RU" dirty="0" err="1"/>
              <a:t>Профстандартом</a:t>
            </a:r>
            <a:r>
              <a:rPr lang="ru-RU" dirty="0"/>
              <a:t>.</a:t>
            </a:r>
          </a:p>
          <a:p>
            <a:pPr algn="just"/>
            <a:endParaRPr lang="ru-RU" dirty="0"/>
          </a:p>
        </p:txBody>
      </p:sp>
    </p:spTree>
    <p:extLst>
      <p:ext uri="{BB962C8B-B14F-4D97-AF65-F5344CB8AC3E}">
        <p14:creationId xmlns:p14="http://schemas.microsoft.com/office/powerpoint/2010/main" val="280503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BE488A-B44C-40D1-88BA-A27635149E12}"/>
              </a:ext>
            </a:extLst>
          </p:cNvPr>
          <p:cNvSpPr>
            <a:spLocks noGrp="1"/>
          </p:cNvSpPr>
          <p:nvPr>
            <p:ph type="title"/>
          </p:nvPr>
        </p:nvSpPr>
        <p:spPr/>
        <p:txBody>
          <a:bodyPr/>
          <a:lstStyle/>
          <a:p>
            <a:r>
              <a:rPr lang="ru-RU" dirty="0"/>
              <a:t>Служба делопроизводства</a:t>
            </a:r>
          </a:p>
        </p:txBody>
      </p:sp>
      <p:sp>
        <p:nvSpPr>
          <p:cNvPr id="3" name="Объект 2">
            <a:extLst>
              <a:ext uri="{FF2B5EF4-FFF2-40B4-BE49-F238E27FC236}">
                <a16:creationId xmlns:a16="http://schemas.microsoft.com/office/drawing/2014/main" id="{39AB2E74-1C8A-446D-8CFA-595171D85273}"/>
              </a:ext>
            </a:extLst>
          </p:cNvPr>
          <p:cNvSpPr>
            <a:spLocks noGrp="1"/>
          </p:cNvSpPr>
          <p:nvPr>
            <p:ph idx="1"/>
          </p:nvPr>
        </p:nvSpPr>
        <p:spPr>
          <a:xfrm>
            <a:off x="251927" y="1845734"/>
            <a:ext cx="8761444" cy="1858519"/>
          </a:xfrm>
        </p:spPr>
        <p:txBody>
          <a:bodyPr>
            <a:normAutofit lnSpcReduction="10000"/>
          </a:bodyPr>
          <a:lstStyle/>
          <a:p>
            <a:r>
              <a:rPr lang="ru-RU" dirty="0"/>
              <a:t>На период отпуска, командировки, болезни или в случае увольнения работники структурных подразделений организации обязаны передавать все находящиеся на исполнении документы делопроизводителю подразделения или другому работнику по указанию руководителя подразделения. </a:t>
            </a:r>
          </a:p>
          <a:p>
            <a:r>
              <a:rPr lang="ru-RU" dirty="0"/>
              <a:t>При смене делопроизводителя подразделения составляется </a:t>
            </a:r>
            <a:r>
              <a:rPr lang="ru-RU" dirty="0">
                <a:solidFill>
                  <a:srgbClr val="FF0000"/>
                </a:solidFill>
              </a:rPr>
              <a:t>акт приема-передачи документов и дел</a:t>
            </a:r>
            <a:r>
              <a:rPr lang="ru-RU" dirty="0"/>
              <a:t>.</a:t>
            </a:r>
          </a:p>
          <a:p>
            <a:endParaRPr lang="ru-RU" dirty="0"/>
          </a:p>
          <a:p>
            <a:endParaRPr lang="ru-RU" dirty="0"/>
          </a:p>
        </p:txBody>
      </p:sp>
      <p:pic>
        <p:nvPicPr>
          <p:cNvPr id="4" name="Рисунок 3">
            <a:extLst>
              <a:ext uri="{FF2B5EF4-FFF2-40B4-BE49-F238E27FC236}">
                <a16:creationId xmlns:a16="http://schemas.microsoft.com/office/drawing/2014/main" id="{5FFC5B87-3618-4396-AE4F-1DF0DAEE13A6}"/>
              </a:ext>
            </a:extLst>
          </p:cNvPr>
          <p:cNvPicPr>
            <a:picLocks noChangeAspect="1"/>
          </p:cNvPicPr>
          <p:nvPr/>
        </p:nvPicPr>
        <p:blipFill>
          <a:blip r:embed="rId2"/>
          <a:stretch>
            <a:fillRect/>
          </a:stretch>
        </p:blipFill>
        <p:spPr>
          <a:xfrm>
            <a:off x="2267339" y="3553415"/>
            <a:ext cx="4232890" cy="3031415"/>
          </a:xfrm>
          <a:prstGeom prst="rect">
            <a:avLst/>
          </a:prstGeom>
        </p:spPr>
      </p:pic>
    </p:spTree>
    <p:extLst>
      <p:ext uri="{BB962C8B-B14F-4D97-AF65-F5344CB8AC3E}">
        <p14:creationId xmlns:p14="http://schemas.microsoft.com/office/powerpoint/2010/main" val="53245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2616D2-5358-4854-9C43-EB5C08765590}"/>
              </a:ext>
            </a:extLst>
          </p:cNvPr>
          <p:cNvSpPr>
            <a:spLocks noGrp="1"/>
          </p:cNvSpPr>
          <p:nvPr>
            <p:ph type="title"/>
          </p:nvPr>
        </p:nvSpPr>
        <p:spPr/>
        <p:txBody>
          <a:bodyPr/>
          <a:lstStyle/>
          <a:p>
            <a:r>
              <a:rPr lang="ru-RU" dirty="0"/>
              <a:t>Номенклатура дел ДОО</a:t>
            </a:r>
          </a:p>
        </p:txBody>
      </p:sp>
      <p:sp>
        <p:nvSpPr>
          <p:cNvPr id="3" name="Объект 2">
            <a:extLst>
              <a:ext uri="{FF2B5EF4-FFF2-40B4-BE49-F238E27FC236}">
                <a16:creationId xmlns:a16="http://schemas.microsoft.com/office/drawing/2014/main" id="{510DE5C2-F85F-4DB5-9264-B9A5E953E26E}"/>
              </a:ext>
            </a:extLst>
          </p:cNvPr>
          <p:cNvSpPr>
            <a:spLocks noGrp="1"/>
          </p:cNvSpPr>
          <p:nvPr>
            <p:ph idx="1"/>
          </p:nvPr>
        </p:nvSpPr>
        <p:spPr/>
        <p:txBody>
          <a:bodyPr/>
          <a:lstStyle/>
          <a:p>
            <a:r>
              <a:rPr lang="ru-RU" b="1" dirty="0"/>
              <a:t>Это </a:t>
            </a:r>
            <a:r>
              <a:rPr lang="ru-RU" dirty="0"/>
              <a:t>систематизированный перечень </a:t>
            </a:r>
            <a:r>
              <a:rPr lang="ru-RU" b="1" dirty="0"/>
              <a:t>дел</a:t>
            </a:r>
            <a:r>
              <a:rPr lang="ru-RU" dirty="0"/>
              <a:t>, образующихся в деятельности организации, с указанием сроков их хранения, и оформленный в установленном порядке.</a:t>
            </a:r>
          </a:p>
          <a:p>
            <a:r>
              <a:rPr lang="ru-RU" dirty="0"/>
              <a:t>Номенклатура дел утверждается ежегодно в последний день предыдущего календарного года на новый календарный год.</a:t>
            </a:r>
          </a:p>
        </p:txBody>
      </p:sp>
      <p:pic>
        <p:nvPicPr>
          <p:cNvPr id="7170" name="Picture 2" descr="http://www.shkolageo.ru/mpakard/%D0%9F%D1%80%D0%BE%D0%B1%D0%BB%D0%B5%D0%BC%D1%8B+%D0%B0%D1%80%D1%85%D0%B8%D0%B2%D0%BD%D0%BE%D0%B3%D0%BE+%D1%85%D1%80%D0%B0%D0%BD%D0%B5%D0%BD%D0%B8%D1%8F+%D0%B4%D0%BE%D0%BA%D1%83%D0%BC%D0%B5%D0%BD%D1%82%D0%BE%D0%B2+%D0%BD%D0%B0+%D0%B1%D1%83%D0%BC%D0%B0%D0%B6%D0%BD%D1%8B%D1%85+%D0%B8+%D1%8D%D0%BB%D0%B5%D0%BA%D1%82%D1%80%D0%BE%D0%BD%D0%BD%D1%8B%D1%85+%D0%BD%D0%BE%D1%81%D0%B8%D1%82%D0%B5%D0%BB%D1%8F%D1%85+%D0%A2%D1%80%D0%B0%D0%B4%D0%B8%D1%86%D0%B8%D0%BE%D0%BD%D0%BD%D0%B0%D1%8F+%D1%80%D0%BE%D0%BB%D1%8C+%D0%B0%D1%80%D1%85%D0%B8%D0%B2%D0%B0+%D0%B2+%D0%B4%D0%B5%D0%BB%D0%BE%D0%B2%D0%BE%D0%B9+%D0%B4%D0%B5%D1%8F%D1%82%D0%B5%D0%BB%D1%8C%D0%BD%D0%BE%D1%81%D1%82%D0%B8+%D0%BE%D1%80%D0%B3%D0%B0%D0%BD%D0%B8%D0%B7%D0%B0%D1%86%D0%B8%D0%B8d/img67.jpg">
            <a:extLst>
              <a:ext uri="{FF2B5EF4-FFF2-40B4-BE49-F238E27FC236}">
                <a16:creationId xmlns:a16="http://schemas.microsoft.com/office/drawing/2014/main" id="{D7B5DE4B-6018-4490-8AB5-7CA356D3D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8" t="18148" r="2111" b="30445"/>
          <a:stretch/>
        </p:blipFill>
        <p:spPr bwMode="auto">
          <a:xfrm>
            <a:off x="905933" y="3512279"/>
            <a:ext cx="6749626" cy="273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37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049212-571C-4D43-A64B-175F19EC4CAC}"/>
              </a:ext>
            </a:extLst>
          </p:cNvPr>
          <p:cNvSpPr>
            <a:spLocks noGrp="1"/>
          </p:cNvSpPr>
          <p:nvPr>
            <p:ph type="title"/>
          </p:nvPr>
        </p:nvSpPr>
        <p:spPr/>
        <p:txBody>
          <a:bodyPr/>
          <a:lstStyle/>
          <a:p>
            <a:r>
              <a:rPr lang="ru-RU" dirty="0"/>
              <a:t>Неразглашение информации</a:t>
            </a:r>
          </a:p>
        </p:txBody>
      </p:sp>
      <p:sp>
        <p:nvSpPr>
          <p:cNvPr id="3" name="Объект 2">
            <a:extLst>
              <a:ext uri="{FF2B5EF4-FFF2-40B4-BE49-F238E27FC236}">
                <a16:creationId xmlns:a16="http://schemas.microsoft.com/office/drawing/2014/main" id="{397BA087-010A-48E4-AA77-D71797E26A9A}"/>
              </a:ext>
            </a:extLst>
          </p:cNvPr>
          <p:cNvSpPr>
            <a:spLocks noGrp="1"/>
          </p:cNvSpPr>
          <p:nvPr>
            <p:ph idx="1"/>
          </p:nvPr>
        </p:nvSpPr>
        <p:spPr>
          <a:xfrm>
            <a:off x="822959" y="1845734"/>
            <a:ext cx="7434633" cy="1583266"/>
          </a:xfrm>
        </p:spPr>
        <p:txBody>
          <a:bodyPr/>
          <a:lstStyle/>
          <a:p>
            <a:r>
              <a:rPr lang="ru-RU" dirty="0"/>
              <a:t>Содержание служебных документов не подлежит разглашению. Взаимодействие со средствами массовой информации, передача им какой-либо информации или документов и их копий допускается только с разрешения руководителя организации или иного уполномоченного им должностного лица. </a:t>
            </a:r>
          </a:p>
        </p:txBody>
      </p:sp>
      <p:pic>
        <p:nvPicPr>
          <p:cNvPr id="4" name="Рисунок 3">
            <a:extLst>
              <a:ext uri="{FF2B5EF4-FFF2-40B4-BE49-F238E27FC236}">
                <a16:creationId xmlns:a16="http://schemas.microsoft.com/office/drawing/2014/main" id="{5BBD2E39-0D02-4552-B94A-C1A68F2C7CE5}"/>
              </a:ext>
            </a:extLst>
          </p:cNvPr>
          <p:cNvPicPr>
            <a:picLocks noChangeAspect="1"/>
          </p:cNvPicPr>
          <p:nvPr/>
        </p:nvPicPr>
        <p:blipFill>
          <a:blip r:embed="rId2"/>
          <a:stretch>
            <a:fillRect/>
          </a:stretch>
        </p:blipFill>
        <p:spPr>
          <a:xfrm>
            <a:off x="4749981" y="3312366"/>
            <a:ext cx="3616779" cy="2893423"/>
          </a:xfrm>
          <a:prstGeom prst="rect">
            <a:avLst/>
          </a:prstGeom>
        </p:spPr>
      </p:pic>
    </p:spTree>
    <p:extLst>
      <p:ext uri="{BB962C8B-B14F-4D97-AF65-F5344CB8AC3E}">
        <p14:creationId xmlns:p14="http://schemas.microsoft.com/office/powerpoint/2010/main" val="197202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432A61-EF94-4358-99B7-E0BD5B4AFDCD}"/>
              </a:ext>
            </a:extLst>
          </p:cNvPr>
          <p:cNvSpPr>
            <a:spLocks noGrp="1"/>
          </p:cNvSpPr>
          <p:nvPr>
            <p:ph type="title"/>
          </p:nvPr>
        </p:nvSpPr>
        <p:spPr/>
        <p:txBody>
          <a:bodyPr/>
          <a:lstStyle/>
          <a:p>
            <a:r>
              <a:rPr lang="ru-RU" dirty="0"/>
              <a:t>Действия при утрате документа</a:t>
            </a:r>
          </a:p>
        </p:txBody>
      </p:sp>
      <p:sp>
        <p:nvSpPr>
          <p:cNvPr id="3" name="Объект 2">
            <a:extLst>
              <a:ext uri="{FF2B5EF4-FFF2-40B4-BE49-F238E27FC236}">
                <a16:creationId xmlns:a16="http://schemas.microsoft.com/office/drawing/2014/main" id="{648A4AEF-90F0-440E-B156-BF7277F8033D}"/>
              </a:ext>
            </a:extLst>
          </p:cNvPr>
          <p:cNvSpPr>
            <a:spLocks noGrp="1"/>
          </p:cNvSpPr>
          <p:nvPr>
            <p:ph idx="1"/>
          </p:nvPr>
        </p:nvSpPr>
        <p:spPr/>
        <p:txBody>
          <a:bodyPr/>
          <a:lstStyle/>
          <a:p>
            <a:r>
              <a:rPr lang="ru-RU" dirty="0"/>
              <a:t>При утрате документов делопроизводитель подразделения информирует руководителя структурного подразделения и Службу делопроизводства организации и организуется розыск документов.</a:t>
            </a:r>
          </a:p>
          <a:p>
            <a:r>
              <a:rPr lang="ru-RU" dirty="0"/>
              <a:t>Если розыск документов не дает результата составляется акт, в котором указываются данные утраченного документа, а также обстоятельства, при которых произошла утрата, после чего предпринимаются меры по замещению данного документа заверенной копией документа. </a:t>
            </a:r>
          </a:p>
          <a:p>
            <a:endParaRPr lang="ru-RU" dirty="0"/>
          </a:p>
        </p:txBody>
      </p:sp>
    </p:spTree>
    <p:extLst>
      <p:ext uri="{BB962C8B-B14F-4D97-AF65-F5344CB8AC3E}">
        <p14:creationId xmlns:p14="http://schemas.microsoft.com/office/powerpoint/2010/main" val="883144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EABA91-25CB-4394-B7B5-D26A764EC91F}"/>
              </a:ext>
            </a:extLst>
          </p:cNvPr>
          <p:cNvSpPr>
            <a:spLocks noGrp="1"/>
          </p:cNvSpPr>
          <p:nvPr>
            <p:ph type="title"/>
          </p:nvPr>
        </p:nvSpPr>
        <p:spPr/>
        <p:txBody>
          <a:bodyPr>
            <a:normAutofit fontScale="90000"/>
          </a:bodyPr>
          <a:lstStyle/>
          <a:p>
            <a:r>
              <a:rPr lang="ru-RU" dirty="0"/>
              <a:t>Индивидуальная инструкция по делопроизводству в организации</a:t>
            </a:r>
          </a:p>
        </p:txBody>
      </p:sp>
      <p:sp>
        <p:nvSpPr>
          <p:cNvPr id="3" name="Объект 2">
            <a:extLst>
              <a:ext uri="{FF2B5EF4-FFF2-40B4-BE49-F238E27FC236}">
                <a16:creationId xmlns:a16="http://schemas.microsoft.com/office/drawing/2014/main" id="{118D8E7C-C228-4934-B917-434F5FD58CB9}"/>
              </a:ext>
            </a:extLst>
          </p:cNvPr>
          <p:cNvSpPr>
            <a:spLocks noGrp="1"/>
          </p:cNvSpPr>
          <p:nvPr>
            <p:ph idx="1"/>
          </p:nvPr>
        </p:nvSpPr>
        <p:spPr>
          <a:xfrm>
            <a:off x="466531" y="1845733"/>
            <a:ext cx="7900229" cy="4415107"/>
          </a:xfrm>
        </p:spPr>
        <p:txBody>
          <a:bodyPr>
            <a:normAutofit fontScale="92500" lnSpcReduction="20000"/>
          </a:bodyPr>
          <a:lstStyle/>
          <a:p>
            <a:r>
              <a:rPr lang="ru-RU" dirty="0"/>
              <a:t>На основе Примерной инструкции в организации разрабатывается индивидуальная инструкция по делопроизводству, утверждаемая руководителем организации.</a:t>
            </a:r>
          </a:p>
          <a:p>
            <a:r>
              <a:rPr lang="ru-RU" dirty="0"/>
              <a:t>Государственные организации – источники комплектования государственных и муниципальных архивов согласовывают инструкцию по делопроизводству с соответствующим федеральным архивом, уполномоченным органом исполнительной власти в сфере архивного дела или государственным (муниципальным) архивом в соответствии с предоставленными ему полномочиями.</a:t>
            </a:r>
          </a:p>
          <a:p>
            <a:r>
              <a:rPr lang="ru-RU" dirty="0"/>
              <a:t>Индивидуальная инструкция по делопроизводству организации является обязательной для исполнения всеми работниками организации при выполнении ими возложенных на них обязанностей.</a:t>
            </a:r>
          </a:p>
          <a:p>
            <a:r>
              <a:rPr lang="ru-RU" dirty="0"/>
              <a:t>В целях организации работы с документами в филиалах организации и обособленных структурных подразделениях могут быть введены инструкции по организации работы с документами, дополняющие индивидуальную инструкцию по делопроизводству организации, но не противоречащие ей.</a:t>
            </a:r>
          </a:p>
          <a:p>
            <a:endParaRPr lang="ru-RU" dirty="0"/>
          </a:p>
          <a:p>
            <a:endParaRPr lang="ru-RU" dirty="0"/>
          </a:p>
        </p:txBody>
      </p:sp>
    </p:spTree>
    <p:extLst>
      <p:ext uri="{BB962C8B-B14F-4D97-AF65-F5344CB8AC3E}">
        <p14:creationId xmlns:p14="http://schemas.microsoft.com/office/powerpoint/2010/main" val="708521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A8FD54-CB2D-4C63-83B1-585409B3A686}"/>
              </a:ext>
            </a:extLst>
          </p:cNvPr>
          <p:cNvSpPr>
            <a:spLocks noGrp="1"/>
          </p:cNvSpPr>
          <p:nvPr>
            <p:ph type="title"/>
          </p:nvPr>
        </p:nvSpPr>
        <p:spPr/>
        <p:txBody>
          <a:bodyPr/>
          <a:lstStyle/>
          <a:p>
            <a:r>
              <a:rPr lang="ru-RU" dirty="0"/>
              <a:t>Основные понятия</a:t>
            </a:r>
          </a:p>
        </p:txBody>
      </p:sp>
      <p:sp>
        <p:nvSpPr>
          <p:cNvPr id="3" name="Объект 2">
            <a:extLst>
              <a:ext uri="{FF2B5EF4-FFF2-40B4-BE49-F238E27FC236}">
                <a16:creationId xmlns:a16="http://schemas.microsoft.com/office/drawing/2014/main" id="{B3C0C1E8-9B92-406D-B99F-92B907FC8FA5}"/>
              </a:ext>
            </a:extLst>
          </p:cNvPr>
          <p:cNvSpPr>
            <a:spLocks noGrp="1"/>
          </p:cNvSpPr>
          <p:nvPr>
            <p:ph idx="1"/>
          </p:nvPr>
        </p:nvSpPr>
        <p:spPr>
          <a:xfrm>
            <a:off x="345233" y="1845733"/>
            <a:ext cx="8649477" cy="4349793"/>
          </a:xfrm>
        </p:spPr>
        <p:txBody>
          <a:bodyPr>
            <a:normAutofit fontScale="25000" lnSpcReduction="20000"/>
          </a:bodyPr>
          <a:lstStyle/>
          <a:p>
            <a:r>
              <a:rPr lang="ru-RU" sz="6400" dirty="0"/>
              <a:t>СЭД - система электронного документооборота организации.</a:t>
            </a:r>
          </a:p>
          <a:p>
            <a:r>
              <a:rPr lang="ru-RU" sz="6400" dirty="0"/>
              <a:t>Бланк документа – лист бумаги или электронный </a:t>
            </a:r>
            <a:r>
              <a:rPr lang="ru-RU" sz="6400" dirty="0">
                <a:solidFill>
                  <a:srgbClr val="FF0000"/>
                </a:solidFill>
              </a:rPr>
              <a:t>шаблон с реквизитами, идентифицирующими автора </a:t>
            </a:r>
            <a:r>
              <a:rPr lang="ru-RU" sz="6400" dirty="0"/>
              <a:t>официального документа.</a:t>
            </a:r>
          </a:p>
          <a:p>
            <a:r>
              <a:rPr lang="ru-RU" sz="6400" dirty="0"/>
              <a:t>Виза – реквизит, выражающий согласие (несогласие) должностного лица с содержанием документа.</a:t>
            </a:r>
          </a:p>
          <a:p>
            <a:r>
              <a:rPr lang="ru-RU" sz="6400" dirty="0"/>
              <a:t>Дело – документ или совокупность документов, относящихся к одному вопросу или участку деятельности, помещенных в отдельную обложку.</a:t>
            </a:r>
          </a:p>
          <a:p>
            <a:r>
              <a:rPr lang="ru-RU" sz="6400" dirty="0"/>
              <a:t>Заверенная копия документа – копия документа, на которой в установленном порядке проставлены реквизиты, обеспечивающие ее юридическую значимость.</a:t>
            </a:r>
          </a:p>
          <a:p>
            <a:r>
              <a:rPr lang="ru-RU" sz="6400" dirty="0"/>
              <a:t>Контейнер электронного документа – электронная папка в виде ZIP-архива, включающая электронный документ, включая его метаданные, и обеспечивающая целостность электронного документа при его передаче на хранение.</a:t>
            </a:r>
          </a:p>
          <a:p>
            <a:r>
              <a:rPr lang="ru-RU" sz="6400" dirty="0"/>
              <a:t>Локальный нормативный акт, ЛНА – нормативный акт, изданный руководителем организации или иным уполномоченным им лицом, устанавливающий (изменяющий, отменяющий) правила, нормы, требования, направленные на регламентацию управленческой, финансовой, коммерческой, производственно-хозяйственной и иной деятельности организации.</a:t>
            </a:r>
          </a:p>
          <a:p>
            <a:endParaRPr lang="ru-RU" sz="6400" dirty="0"/>
          </a:p>
          <a:p>
            <a:endParaRPr lang="ru-RU" dirty="0"/>
          </a:p>
          <a:p>
            <a:endParaRPr lang="ru-RU" dirty="0"/>
          </a:p>
          <a:p>
            <a:r>
              <a:rPr lang="ru-RU" dirty="0"/>
              <a:t> </a:t>
            </a:r>
          </a:p>
        </p:txBody>
      </p:sp>
    </p:spTree>
    <p:extLst>
      <p:ext uri="{BB962C8B-B14F-4D97-AF65-F5344CB8AC3E}">
        <p14:creationId xmlns:p14="http://schemas.microsoft.com/office/powerpoint/2010/main" val="70322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FFA42AD-D183-4723-977A-D817709E4C29}"/>
              </a:ext>
            </a:extLst>
          </p:cNvPr>
          <p:cNvPicPr>
            <a:picLocks noChangeAspect="1"/>
          </p:cNvPicPr>
          <p:nvPr/>
        </p:nvPicPr>
        <p:blipFill rotWithShape="1">
          <a:blip r:embed="rId2"/>
          <a:srcRect t="14898" r="50000" b="21972"/>
          <a:stretch/>
        </p:blipFill>
        <p:spPr>
          <a:xfrm>
            <a:off x="186613" y="181946"/>
            <a:ext cx="4572000" cy="3247054"/>
          </a:xfrm>
          <a:prstGeom prst="rect">
            <a:avLst/>
          </a:prstGeom>
        </p:spPr>
      </p:pic>
      <p:pic>
        <p:nvPicPr>
          <p:cNvPr id="3" name="Рисунок 2">
            <a:extLst>
              <a:ext uri="{FF2B5EF4-FFF2-40B4-BE49-F238E27FC236}">
                <a16:creationId xmlns:a16="http://schemas.microsoft.com/office/drawing/2014/main" id="{18C70DE9-AB7A-4A87-8D16-B2F58C3E4471}"/>
              </a:ext>
            </a:extLst>
          </p:cNvPr>
          <p:cNvPicPr>
            <a:picLocks noChangeAspect="1"/>
          </p:cNvPicPr>
          <p:nvPr/>
        </p:nvPicPr>
        <p:blipFill rotWithShape="1">
          <a:blip r:embed="rId3"/>
          <a:srcRect l="15612" t="11270" r="46327" b="26870"/>
          <a:stretch/>
        </p:blipFill>
        <p:spPr>
          <a:xfrm>
            <a:off x="5051062" y="181947"/>
            <a:ext cx="3551762" cy="3247054"/>
          </a:xfrm>
          <a:prstGeom prst="rect">
            <a:avLst/>
          </a:prstGeom>
        </p:spPr>
      </p:pic>
      <p:pic>
        <p:nvPicPr>
          <p:cNvPr id="4" name="Рисунок 3">
            <a:extLst>
              <a:ext uri="{FF2B5EF4-FFF2-40B4-BE49-F238E27FC236}">
                <a16:creationId xmlns:a16="http://schemas.microsoft.com/office/drawing/2014/main" id="{E875163F-56D2-4EB8-8FAB-554D1019C4A5}"/>
              </a:ext>
            </a:extLst>
          </p:cNvPr>
          <p:cNvPicPr>
            <a:picLocks noChangeAspect="1"/>
          </p:cNvPicPr>
          <p:nvPr/>
        </p:nvPicPr>
        <p:blipFill rotWithShape="1">
          <a:blip r:embed="rId4"/>
          <a:srcRect l="16837" t="19433" r="20204" b="10544"/>
          <a:stretch/>
        </p:blipFill>
        <p:spPr>
          <a:xfrm>
            <a:off x="4668072" y="3429000"/>
            <a:ext cx="4317742" cy="2701212"/>
          </a:xfrm>
          <a:prstGeom prst="rect">
            <a:avLst/>
          </a:prstGeom>
        </p:spPr>
      </p:pic>
      <p:pic>
        <p:nvPicPr>
          <p:cNvPr id="5" name="Рисунок 4">
            <a:extLst>
              <a:ext uri="{FF2B5EF4-FFF2-40B4-BE49-F238E27FC236}">
                <a16:creationId xmlns:a16="http://schemas.microsoft.com/office/drawing/2014/main" id="{EC6355C4-6ECC-4035-B722-A2A59643295F}"/>
              </a:ext>
            </a:extLst>
          </p:cNvPr>
          <p:cNvPicPr>
            <a:picLocks noChangeAspect="1"/>
          </p:cNvPicPr>
          <p:nvPr/>
        </p:nvPicPr>
        <p:blipFill rotWithShape="1">
          <a:blip r:embed="rId5"/>
          <a:srcRect l="5917" t="12177" r="10714" b="7642"/>
          <a:stretch/>
        </p:blipFill>
        <p:spPr>
          <a:xfrm>
            <a:off x="162328" y="3536302"/>
            <a:ext cx="4596285" cy="2486608"/>
          </a:xfrm>
          <a:prstGeom prst="rect">
            <a:avLst/>
          </a:prstGeom>
        </p:spPr>
      </p:pic>
    </p:spTree>
    <p:extLst>
      <p:ext uri="{BB962C8B-B14F-4D97-AF65-F5344CB8AC3E}">
        <p14:creationId xmlns:p14="http://schemas.microsoft.com/office/powerpoint/2010/main" val="12390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BDAE81E-5309-4AD3-B87B-C89D5106E86B}"/>
              </a:ext>
            </a:extLst>
          </p:cNvPr>
          <p:cNvPicPr>
            <a:picLocks noChangeAspect="1"/>
          </p:cNvPicPr>
          <p:nvPr/>
        </p:nvPicPr>
        <p:blipFill>
          <a:blip r:embed="rId2"/>
          <a:stretch>
            <a:fillRect/>
          </a:stretch>
        </p:blipFill>
        <p:spPr>
          <a:xfrm>
            <a:off x="443042" y="366674"/>
            <a:ext cx="4057243" cy="5719666"/>
          </a:xfrm>
          <a:prstGeom prst="rect">
            <a:avLst/>
          </a:prstGeom>
        </p:spPr>
      </p:pic>
      <p:pic>
        <p:nvPicPr>
          <p:cNvPr id="3078" name="Picture 6" descr="https://m.kdelo.ru/images/art/kopiya_1_271117.png">
            <a:extLst>
              <a:ext uri="{FF2B5EF4-FFF2-40B4-BE49-F238E27FC236}">
                <a16:creationId xmlns:a16="http://schemas.microsoft.com/office/drawing/2014/main" id="{237CDDE7-44DA-4AE4-A06D-0F426831D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951" y="2677108"/>
            <a:ext cx="42862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E6ED8D-DD29-4D72-873E-F4B077E99650}"/>
              </a:ext>
            </a:extLst>
          </p:cNvPr>
          <p:cNvSpPr>
            <a:spLocks noGrp="1"/>
          </p:cNvSpPr>
          <p:nvPr>
            <p:ph type="title"/>
          </p:nvPr>
        </p:nvSpPr>
        <p:spPr/>
        <p:txBody>
          <a:bodyPr/>
          <a:lstStyle/>
          <a:p>
            <a:r>
              <a:rPr lang="ru-RU" dirty="0"/>
              <a:t>Основные понятия</a:t>
            </a:r>
          </a:p>
        </p:txBody>
      </p:sp>
      <p:sp>
        <p:nvSpPr>
          <p:cNvPr id="3" name="Объект 2">
            <a:extLst>
              <a:ext uri="{FF2B5EF4-FFF2-40B4-BE49-F238E27FC236}">
                <a16:creationId xmlns:a16="http://schemas.microsoft.com/office/drawing/2014/main" id="{6A20ABF0-405D-4540-9B3D-489619A94781}"/>
              </a:ext>
            </a:extLst>
          </p:cNvPr>
          <p:cNvSpPr>
            <a:spLocks noGrp="1"/>
          </p:cNvSpPr>
          <p:nvPr>
            <p:ph idx="1"/>
          </p:nvPr>
        </p:nvSpPr>
        <p:spPr/>
        <p:txBody>
          <a:bodyPr>
            <a:normAutofit lnSpcReduction="10000"/>
          </a:bodyPr>
          <a:lstStyle/>
          <a:p>
            <a:r>
              <a:rPr lang="ru-RU" dirty="0">
                <a:solidFill>
                  <a:srgbClr val="FF0000"/>
                </a:solidFill>
              </a:rPr>
              <a:t>Номенклатура дел </a:t>
            </a:r>
            <a:r>
              <a:rPr lang="ru-RU" dirty="0"/>
              <a:t>– систематизированный перечень заголовков дел, создаваемых в организации, с указанием сроков их хранения.</a:t>
            </a:r>
          </a:p>
          <a:p>
            <a:r>
              <a:rPr lang="ru-RU" dirty="0"/>
              <a:t>Объем документооборота – количество документов, включенных в документооборот за определенный период времени (месяц, полугодие, год).</a:t>
            </a:r>
          </a:p>
          <a:p>
            <a:r>
              <a:rPr lang="ru-RU" dirty="0">
                <a:solidFill>
                  <a:srgbClr val="FF0000"/>
                </a:solidFill>
              </a:rPr>
              <a:t>Оперативное хранение документов </a:t>
            </a:r>
            <a:r>
              <a:rPr lang="ru-RU" dirty="0"/>
              <a:t>– хранение документов в структурном подразделении до их передачи в архив организации или уничтожения.</a:t>
            </a:r>
          </a:p>
          <a:p>
            <a:r>
              <a:rPr lang="ru-RU" dirty="0"/>
              <a:t>Оформление дела – подготовка дела к передаче на архивное хранение.</a:t>
            </a:r>
          </a:p>
          <a:p>
            <a:r>
              <a:rPr lang="ru-RU" dirty="0"/>
              <a:t>Оформление документа – проставление на документе необходимых реквизитов.</a:t>
            </a:r>
          </a:p>
        </p:txBody>
      </p:sp>
    </p:spTree>
    <p:extLst>
      <p:ext uri="{BB962C8B-B14F-4D97-AF65-F5344CB8AC3E}">
        <p14:creationId xmlns:p14="http://schemas.microsoft.com/office/powerpoint/2010/main" val="181603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9E39EE-A3BE-49AE-BA09-E57A7E4001ED}"/>
              </a:ext>
            </a:extLst>
          </p:cNvPr>
          <p:cNvSpPr>
            <a:spLocks noGrp="1"/>
          </p:cNvSpPr>
          <p:nvPr>
            <p:ph type="title"/>
          </p:nvPr>
        </p:nvSpPr>
        <p:spPr/>
        <p:txBody>
          <a:bodyPr/>
          <a:lstStyle/>
          <a:p>
            <a:r>
              <a:rPr lang="ru-RU" dirty="0"/>
              <a:t>Основные понятия</a:t>
            </a:r>
          </a:p>
        </p:txBody>
      </p:sp>
      <p:sp>
        <p:nvSpPr>
          <p:cNvPr id="3" name="Объект 2">
            <a:extLst>
              <a:ext uri="{FF2B5EF4-FFF2-40B4-BE49-F238E27FC236}">
                <a16:creationId xmlns:a16="http://schemas.microsoft.com/office/drawing/2014/main" id="{DB36208C-EF2D-4D52-9E3F-5FB53892254E}"/>
              </a:ext>
            </a:extLst>
          </p:cNvPr>
          <p:cNvSpPr>
            <a:spLocks noGrp="1"/>
          </p:cNvSpPr>
          <p:nvPr>
            <p:ph idx="1"/>
          </p:nvPr>
        </p:nvSpPr>
        <p:spPr/>
        <p:txBody>
          <a:bodyPr/>
          <a:lstStyle/>
          <a:p>
            <a:r>
              <a:rPr lang="ru-RU" dirty="0"/>
              <a:t>Регистрационный номер документа (регистрационный индекс ‎документа) – цифровое или буквенно-цифровое обозначение, присваиваемое документу в целях его идентификации и учета.</a:t>
            </a:r>
          </a:p>
          <a:p>
            <a:r>
              <a:rPr lang="ru-RU" dirty="0"/>
              <a:t>Регистрация документа – присвоение документу регистрационного номера и запись сведений о документе в регистрационно-учетную форму.</a:t>
            </a:r>
          </a:p>
          <a:p>
            <a:r>
              <a:rPr lang="ru-RU" dirty="0"/>
              <a:t>Резолюция – реквизит, содержащий указания должностного лица по исполнению документа.</a:t>
            </a:r>
          </a:p>
          <a:p>
            <a:r>
              <a:rPr lang="ru-RU" dirty="0"/>
              <a:t>Реквизит документа – элемент документа, необходимый для его оформления и организации работы с ним.</a:t>
            </a:r>
          </a:p>
          <a:p>
            <a:endParaRPr lang="ru-RU" dirty="0"/>
          </a:p>
        </p:txBody>
      </p:sp>
    </p:spTree>
    <p:extLst>
      <p:ext uri="{BB962C8B-B14F-4D97-AF65-F5344CB8AC3E}">
        <p14:creationId xmlns:p14="http://schemas.microsoft.com/office/powerpoint/2010/main" val="293276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E83FB-D1A3-423D-A62E-133DC613060F}"/>
              </a:ext>
            </a:extLst>
          </p:cNvPr>
          <p:cNvSpPr>
            <a:spLocks noGrp="1"/>
          </p:cNvSpPr>
          <p:nvPr>
            <p:ph type="title"/>
          </p:nvPr>
        </p:nvSpPr>
        <p:spPr/>
        <p:txBody>
          <a:bodyPr/>
          <a:lstStyle/>
          <a:p>
            <a:r>
              <a:rPr lang="ru-RU" dirty="0"/>
              <a:t>Основные понятия</a:t>
            </a:r>
          </a:p>
        </p:txBody>
      </p:sp>
      <p:sp>
        <p:nvSpPr>
          <p:cNvPr id="3" name="Объект 2">
            <a:extLst>
              <a:ext uri="{FF2B5EF4-FFF2-40B4-BE49-F238E27FC236}">
                <a16:creationId xmlns:a16="http://schemas.microsoft.com/office/drawing/2014/main" id="{78142167-4B65-4542-A0C0-B0B06AB6820E}"/>
              </a:ext>
            </a:extLst>
          </p:cNvPr>
          <p:cNvSpPr>
            <a:spLocks noGrp="1"/>
          </p:cNvSpPr>
          <p:nvPr>
            <p:ph idx="1"/>
          </p:nvPr>
        </p:nvSpPr>
        <p:spPr>
          <a:xfrm>
            <a:off x="335903" y="1845733"/>
            <a:ext cx="8030858" cy="4443099"/>
          </a:xfrm>
        </p:spPr>
        <p:txBody>
          <a:bodyPr>
            <a:normAutofit fontScale="85000" lnSpcReduction="20000"/>
          </a:bodyPr>
          <a:lstStyle/>
          <a:p>
            <a:r>
              <a:rPr lang="ru-RU" dirty="0"/>
              <a:t>Согласование проекта документа (визирование) – анализ проекта документа заинтересованными организациями, должностными лицами, специалистами в целях оценки целесообразности издания документа и соответствия проекта документа действующему законодательству и локальным нормативным актам. </a:t>
            </a:r>
          </a:p>
          <a:p>
            <a:r>
              <a:rPr lang="ru-RU" dirty="0"/>
              <a:t>Срок хранения документов – период времени, в течение которого должно обеспечиваться хранение документа в составе документального или архивного фонда.</a:t>
            </a:r>
          </a:p>
          <a:p>
            <a:r>
              <a:rPr lang="ru-RU" dirty="0"/>
              <a:t>Уничтожение документов – исключение документов из документального или архивного фонда по истечении срока их хранения с последующим уничтожением (утилизацией).</a:t>
            </a:r>
          </a:p>
          <a:p>
            <a:pPr fontAlgn="base"/>
            <a:r>
              <a:rPr lang="ru-RU" dirty="0"/>
              <a:t>Экспертиза ценности документов – изучение документов на основании критериев их ценности в целях определения сроков хранения документов и отбора их для включения в состав Архивного фонда Российской Федерации.</a:t>
            </a:r>
          </a:p>
          <a:p>
            <a:r>
              <a:rPr lang="ru-RU" dirty="0"/>
              <a:t>Электронная копия документа – копия документа, созданная в цифровой форме.</a:t>
            </a:r>
          </a:p>
          <a:p>
            <a:r>
              <a:rPr lang="ru-RU" dirty="0"/>
              <a:t>Электронная подпись – информация в электронной форме, которая присоединена к другой информации в электронной форме (подписываемой информации) или иным образом связана с такой информацией и которая используется для определения лица, подписывающего информацию.</a:t>
            </a:r>
          </a:p>
          <a:p>
            <a:endParaRPr lang="ru-RU" dirty="0"/>
          </a:p>
        </p:txBody>
      </p:sp>
    </p:spTree>
    <p:extLst>
      <p:ext uri="{BB962C8B-B14F-4D97-AF65-F5344CB8AC3E}">
        <p14:creationId xmlns:p14="http://schemas.microsoft.com/office/powerpoint/2010/main" val="63642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FBFF9F-66E4-4896-A69F-3D285354B7C9}"/>
              </a:ext>
            </a:extLst>
          </p:cNvPr>
          <p:cNvSpPr>
            <a:spLocks noGrp="1"/>
          </p:cNvSpPr>
          <p:nvPr>
            <p:ph type="title"/>
          </p:nvPr>
        </p:nvSpPr>
        <p:spPr/>
        <p:txBody>
          <a:bodyPr/>
          <a:lstStyle/>
          <a:p>
            <a:r>
              <a:rPr lang="ru-RU" b="1" dirty="0"/>
              <a:t>Состав документов организации</a:t>
            </a:r>
            <a:endParaRPr lang="ru-RU" dirty="0"/>
          </a:p>
        </p:txBody>
      </p:sp>
      <p:sp>
        <p:nvSpPr>
          <p:cNvPr id="3" name="Объект 2">
            <a:extLst>
              <a:ext uri="{FF2B5EF4-FFF2-40B4-BE49-F238E27FC236}">
                <a16:creationId xmlns:a16="http://schemas.microsoft.com/office/drawing/2014/main" id="{763F4181-C961-4C7B-B8A6-7CCD21352DCD}"/>
              </a:ext>
            </a:extLst>
          </p:cNvPr>
          <p:cNvSpPr>
            <a:spLocks noGrp="1"/>
          </p:cNvSpPr>
          <p:nvPr>
            <p:ph idx="1"/>
          </p:nvPr>
        </p:nvSpPr>
        <p:spPr/>
        <p:txBody>
          <a:bodyPr/>
          <a:lstStyle/>
          <a:p>
            <a:pPr algn="just"/>
            <a:r>
              <a:rPr lang="ru-RU" dirty="0"/>
              <a:t>Локальными нормативными актами в организации издаются организационно-распорядительные документы: правила, положения, инструкции, регламенты, приказы, распоряжения, деловые письма, акты, справки, служебные записки, докладные записки, списки, перечни, протоколы и др. </a:t>
            </a:r>
          </a:p>
          <a:p>
            <a:r>
              <a:rPr lang="ru-RU" dirty="0"/>
              <a:t>Организационно-распорядительные документы, создаваемые в деятельности организации, должны быть оформлены по правилам, установленным индивидуальной инструкцией по делопроизводству организации. </a:t>
            </a:r>
          </a:p>
          <a:p>
            <a:r>
              <a:rPr lang="ru-RU" dirty="0"/>
              <a:t>Вносить какие-либо исправления или добавления в подписанные (утвержденные) документы не допускается.</a:t>
            </a:r>
          </a:p>
          <a:p>
            <a:endParaRPr lang="ru-RU" dirty="0"/>
          </a:p>
        </p:txBody>
      </p:sp>
    </p:spTree>
    <p:extLst>
      <p:ext uri="{BB962C8B-B14F-4D97-AF65-F5344CB8AC3E}">
        <p14:creationId xmlns:p14="http://schemas.microsoft.com/office/powerpoint/2010/main" val="182867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375DC-A57F-4E80-BAA8-438CA6288EBF}"/>
              </a:ext>
            </a:extLst>
          </p:cNvPr>
          <p:cNvSpPr>
            <a:spLocks noGrp="1"/>
          </p:cNvSpPr>
          <p:nvPr>
            <p:ph type="title"/>
          </p:nvPr>
        </p:nvSpPr>
        <p:spPr/>
        <p:txBody>
          <a:bodyPr/>
          <a:lstStyle/>
          <a:p>
            <a:r>
              <a:rPr lang="ru-RU" dirty="0"/>
              <a:t>Нормативная база номенклатуры дел</a:t>
            </a:r>
          </a:p>
        </p:txBody>
      </p:sp>
      <p:sp>
        <p:nvSpPr>
          <p:cNvPr id="3" name="Объект 2">
            <a:extLst>
              <a:ext uri="{FF2B5EF4-FFF2-40B4-BE49-F238E27FC236}">
                <a16:creationId xmlns:a16="http://schemas.microsoft.com/office/drawing/2014/main" id="{476F93C1-C11E-42CF-BCEB-C50E3A465A3B}"/>
              </a:ext>
            </a:extLst>
          </p:cNvPr>
          <p:cNvSpPr>
            <a:spLocks noGrp="1"/>
          </p:cNvSpPr>
          <p:nvPr>
            <p:ph idx="1"/>
          </p:nvPr>
        </p:nvSpPr>
        <p:spPr/>
        <p:txBody>
          <a:bodyPr>
            <a:normAutofit fontScale="92500" lnSpcReduction="10000"/>
          </a:bodyPr>
          <a:lstStyle/>
          <a:p>
            <a:r>
              <a:rPr lang="ru-RU" dirty="0"/>
              <a:t>Трудовой кодекс РФ, статьи </a:t>
            </a:r>
            <a:r>
              <a:rPr lang="ru-RU" dirty="0">
                <a:hlinkClick r:id="rId2"/>
              </a:rPr>
              <a:t>230</a:t>
            </a:r>
            <a:r>
              <a:rPr lang="ru-RU" dirty="0"/>
              <a:t>, </a:t>
            </a:r>
            <a:r>
              <a:rPr lang="ru-RU" dirty="0">
                <a:hlinkClick r:id="rId3"/>
              </a:rPr>
              <a:t>230.1</a:t>
            </a:r>
            <a:endParaRPr lang="ru-RU" dirty="0"/>
          </a:p>
          <a:p>
            <a:r>
              <a:rPr lang="ru-RU" dirty="0">
                <a:hlinkClick r:id="rId4"/>
              </a:rPr>
              <a:t>Закон «Об архивном деле в РФ» от 22.10.2004 № 125-ФЗ</a:t>
            </a:r>
            <a:r>
              <a:rPr lang="ru-RU" dirty="0"/>
              <a:t>, который обязывает сохранять определенную документацию в течение сроков, установленных в нормативных актах.</a:t>
            </a:r>
          </a:p>
          <a:p>
            <a:r>
              <a:rPr lang="ru-RU" dirty="0">
                <a:hlinkClick r:id="rId5"/>
              </a:rPr>
              <a:t>Приказ Минкультуры «Об утверждении перечня типовых управленческих архивных документов, образующихся в процессе деятельности государственных органов, органов местного самоуправления и организаций, с указанием сроков хранения» от 25.08.2010 № 558</a:t>
            </a:r>
            <a:r>
              <a:rPr lang="ru-RU" dirty="0"/>
              <a:t>(далее — Перечень), определяющий обязательства для всех организаций по срокам хранения документации, включая бухгалтерскую, налоговую и кадровую.</a:t>
            </a:r>
          </a:p>
          <a:p>
            <a:r>
              <a:rPr lang="ru-RU" dirty="0"/>
              <a:t>«Основные Правила работы архивов организаций», одобренные решением Коллегии </a:t>
            </a:r>
            <a:r>
              <a:rPr lang="ru-RU" dirty="0" err="1"/>
              <a:t>Росархива</a:t>
            </a:r>
            <a:r>
              <a:rPr lang="ru-RU" dirty="0"/>
              <a:t> от 06.02.2002 (носят методический и информативный характер).</a:t>
            </a:r>
          </a:p>
          <a:p>
            <a:endParaRPr lang="ru-RU" dirty="0"/>
          </a:p>
        </p:txBody>
      </p:sp>
    </p:spTree>
    <p:extLst>
      <p:ext uri="{BB962C8B-B14F-4D97-AF65-F5344CB8AC3E}">
        <p14:creationId xmlns:p14="http://schemas.microsoft.com/office/powerpoint/2010/main" val="874274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FF7708-D2A2-4573-85F2-5A5A3C8ED712}"/>
              </a:ext>
            </a:extLst>
          </p:cNvPr>
          <p:cNvSpPr>
            <a:spLocks noGrp="1"/>
          </p:cNvSpPr>
          <p:nvPr>
            <p:ph type="title"/>
          </p:nvPr>
        </p:nvSpPr>
        <p:spPr/>
        <p:txBody>
          <a:bodyPr>
            <a:noAutofit/>
          </a:bodyPr>
          <a:lstStyle/>
          <a:p>
            <a:r>
              <a:rPr lang="ru-RU" sz="3600" dirty="0"/>
              <a:t>Реквизиты, обеспечивающие юридическую значимость документов</a:t>
            </a:r>
          </a:p>
        </p:txBody>
      </p:sp>
      <p:sp>
        <p:nvSpPr>
          <p:cNvPr id="3" name="Объект 2">
            <a:extLst>
              <a:ext uri="{FF2B5EF4-FFF2-40B4-BE49-F238E27FC236}">
                <a16:creationId xmlns:a16="http://schemas.microsoft.com/office/drawing/2014/main" id="{8F06E686-11A5-42B7-9BC8-622DEFB01A73}"/>
              </a:ext>
            </a:extLst>
          </p:cNvPr>
          <p:cNvSpPr>
            <a:spLocks noGrp="1"/>
          </p:cNvSpPr>
          <p:nvPr>
            <p:ph idx="1"/>
          </p:nvPr>
        </p:nvSpPr>
        <p:spPr/>
        <p:txBody>
          <a:bodyPr>
            <a:normAutofit lnSpcReduction="10000"/>
          </a:bodyPr>
          <a:lstStyle/>
          <a:p>
            <a:r>
              <a:rPr lang="ru-RU" dirty="0"/>
              <a:t>Наименование организации – автора документа, </a:t>
            </a:r>
          </a:p>
          <a:p>
            <a:r>
              <a:rPr lang="ru-RU" dirty="0"/>
              <a:t>дата документа, </a:t>
            </a:r>
          </a:p>
          <a:p>
            <a:r>
              <a:rPr lang="ru-RU" dirty="0"/>
              <a:t>гриф утверждения, </a:t>
            </a:r>
          </a:p>
          <a:p>
            <a:r>
              <a:rPr lang="ru-RU" dirty="0"/>
              <a:t>подпись, </a:t>
            </a:r>
          </a:p>
          <a:p>
            <a:r>
              <a:rPr lang="ru-RU" dirty="0"/>
              <a:t>гриф согласования документа, </a:t>
            </a:r>
          </a:p>
          <a:p>
            <a:r>
              <a:rPr lang="ru-RU" dirty="0"/>
              <a:t>виза, </a:t>
            </a:r>
          </a:p>
          <a:p>
            <a:r>
              <a:rPr lang="ru-RU" dirty="0"/>
              <a:t>печать,</a:t>
            </a:r>
          </a:p>
          <a:p>
            <a:r>
              <a:rPr lang="ru-RU" dirty="0"/>
              <a:t>отметка о заверении копии документа,</a:t>
            </a:r>
          </a:p>
          <a:p>
            <a:r>
              <a:rPr lang="ru-RU" dirty="0"/>
              <a:t>реквизита, устанавливающего ограничение на доступ к документу, </a:t>
            </a:r>
            <a:r>
              <a:rPr lang="ru-RU" dirty="0">
                <a:sym typeface="Symbol" panose="05050102010706020507" pitchFamily="18" charset="2"/>
              </a:rPr>
              <a:t></a:t>
            </a:r>
            <a:r>
              <a:rPr lang="ru-RU" dirty="0"/>
              <a:t> гриф ограничения доступа к документу.</a:t>
            </a:r>
          </a:p>
          <a:p>
            <a:endParaRPr lang="ru-RU" dirty="0"/>
          </a:p>
        </p:txBody>
      </p:sp>
    </p:spTree>
    <p:extLst>
      <p:ext uri="{BB962C8B-B14F-4D97-AF65-F5344CB8AC3E}">
        <p14:creationId xmlns:p14="http://schemas.microsoft.com/office/powerpoint/2010/main" val="219456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FC3DCD-1C43-4765-8439-0FE84D4F54B2}"/>
              </a:ext>
            </a:extLst>
          </p:cNvPr>
          <p:cNvPicPr>
            <a:picLocks noChangeAspect="1"/>
          </p:cNvPicPr>
          <p:nvPr/>
        </p:nvPicPr>
        <p:blipFill>
          <a:blip r:embed="rId2"/>
          <a:stretch>
            <a:fillRect/>
          </a:stretch>
        </p:blipFill>
        <p:spPr>
          <a:xfrm>
            <a:off x="242597" y="333449"/>
            <a:ext cx="3771213" cy="5843416"/>
          </a:xfrm>
          <a:prstGeom prst="rect">
            <a:avLst/>
          </a:prstGeom>
        </p:spPr>
      </p:pic>
      <p:pic>
        <p:nvPicPr>
          <p:cNvPr id="5122" name="Picture 2" descr="http://fb.ru/misc/i/gallery/20380/1694152.jpg">
            <a:extLst>
              <a:ext uri="{FF2B5EF4-FFF2-40B4-BE49-F238E27FC236}">
                <a16:creationId xmlns:a16="http://schemas.microsoft.com/office/drawing/2014/main" id="{E8DC4184-C08E-4582-A617-161AFAC2E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810" y="333449"/>
            <a:ext cx="4978270" cy="26806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vrn-buh.ru/zametki/184-2.gif">
            <a:extLst>
              <a:ext uri="{FF2B5EF4-FFF2-40B4-BE49-F238E27FC236}">
                <a16:creationId xmlns:a16="http://schemas.microsoft.com/office/drawing/2014/main" id="{9FAA4B1F-C9F0-4D59-A5CF-1EE95D809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586" y="3089210"/>
            <a:ext cx="4919472" cy="14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87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86C9AA-6335-438D-9C25-EE7C8C459423}"/>
              </a:ext>
            </a:extLst>
          </p:cNvPr>
          <p:cNvSpPr>
            <a:spLocks noGrp="1"/>
          </p:cNvSpPr>
          <p:nvPr>
            <p:ph type="title"/>
          </p:nvPr>
        </p:nvSpPr>
        <p:spPr/>
        <p:txBody>
          <a:bodyPr/>
          <a:lstStyle/>
          <a:p>
            <a:r>
              <a:rPr lang="ru-RU" b="1" dirty="0"/>
              <a:t>Бланки документов</a:t>
            </a:r>
            <a:endParaRPr lang="ru-RU" dirty="0"/>
          </a:p>
        </p:txBody>
      </p:sp>
      <p:sp>
        <p:nvSpPr>
          <p:cNvPr id="3" name="Объект 2">
            <a:extLst>
              <a:ext uri="{FF2B5EF4-FFF2-40B4-BE49-F238E27FC236}">
                <a16:creationId xmlns:a16="http://schemas.microsoft.com/office/drawing/2014/main" id="{CD542DA4-304A-4B58-A05B-042B0FAF4474}"/>
              </a:ext>
            </a:extLst>
          </p:cNvPr>
          <p:cNvSpPr>
            <a:spLocks noGrp="1"/>
          </p:cNvSpPr>
          <p:nvPr>
            <p:ph idx="1"/>
          </p:nvPr>
        </p:nvSpPr>
        <p:spPr>
          <a:xfrm>
            <a:off x="289249" y="1845734"/>
            <a:ext cx="8612155" cy="4499082"/>
          </a:xfrm>
        </p:spPr>
        <p:txBody>
          <a:bodyPr>
            <a:normAutofit fontScale="92500" lnSpcReduction="20000"/>
          </a:bodyPr>
          <a:lstStyle/>
          <a:p>
            <a:r>
              <a:rPr lang="ru-RU" dirty="0"/>
              <a:t>Документы организации оформляются на бланках или стандартных листах бумаги формата А4. </a:t>
            </a:r>
          </a:p>
          <a:p>
            <a:r>
              <a:rPr lang="ru-RU" dirty="0"/>
              <a:t>Для изготовления документов в организации используются:</a:t>
            </a:r>
          </a:p>
          <a:p>
            <a:r>
              <a:rPr lang="ru-RU" dirty="0"/>
              <a:t>бланк приказа;</a:t>
            </a:r>
          </a:p>
          <a:p>
            <a:r>
              <a:rPr lang="ru-RU" dirty="0"/>
              <a:t>бланк распоряжения;</a:t>
            </a:r>
          </a:p>
          <a:p>
            <a:r>
              <a:rPr lang="ru-RU" dirty="0"/>
              <a:t>бланк письма с реквизитами на русском языке для ведения переписки с организациями и гражданами, находящимися на территории Российской Федерации;</a:t>
            </a:r>
          </a:p>
          <a:p>
            <a:r>
              <a:rPr lang="ru-RU" dirty="0"/>
              <a:t>бланк письма с реквизитами на русском и одном из иностранных языков для ведения переписки с зарубежными корреспондентами.</a:t>
            </a:r>
          </a:p>
          <a:p>
            <a:r>
              <a:rPr lang="ru-RU" dirty="0"/>
              <a:t>По решению руководителя в организации могут использоваться другие бланки: бланк письма руководителя организации или иного уполномоченного им лица, бланк протокола и т.д.</a:t>
            </a:r>
          </a:p>
          <a:p>
            <a:r>
              <a:rPr lang="ru-RU" dirty="0"/>
              <a:t>Для оформления резолюций на документе в организации могут использоваться бланки резолюций.</a:t>
            </a:r>
          </a:p>
          <a:p>
            <a:endParaRPr lang="ru-RU" dirty="0"/>
          </a:p>
        </p:txBody>
      </p:sp>
    </p:spTree>
    <p:extLst>
      <p:ext uri="{BB962C8B-B14F-4D97-AF65-F5344CB8AC3E}">
        <p14:creationId xmlns:p14="http://schemas.microsoft.com/office/powerpoint/2010/main" val="212454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elo-press.ru/old-images/images/772.gif">
            <a:extLst>
              <a:ext uri="{FF2B5EF4-FFF2-40B4-BE49-F238E27FC236}">
                <a16:creationId xmlns:a16="http://schemas.microsoft.com/office/drawing/2014/main" id="{693777D1-0356-4C64-A4B0-F10BF089D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96" y="-1"/>
            <a:ext cx="4375981" cy="628883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C383D308-A666-48E4-A891-25671551E73C}"/>
              </a:ext>
            </a:extLst>
          </p:cNvPr>
          <p:cNvPicPr>
            <a:picLocks noChangeAspect="1"/>
          </p:cNvPicPr>
          <p:nvPr/>
        </p:nvPicPr>
        <p:blipFill>
          <a:blip r:embed="rId3"/>
          <a:stretch>
            <a:fillRect/>
          </a:stretch>
        </p:blipFill>
        <p:spPr>
          <a:xfrm>
            <a:off x="4572000" y="0"/>
            <a:ext cx="4549073" cy="2846420"/>
          </a:xfrm>
          <a:prstGeom prst="rect">
            <a:avLst/>
          </a:prstGeom>
        </p:spPr>
      </p:pic>
    </p:spTree>
    <p:extLst>
      <p:ext uri="{BB962C8B-B14F-4D97-AF65-F5344CB8AC3E}">
        <p14:creationId xmlns:p14="http://schemas.microsoft.com/office/powerpoint/2010/main" val="1395059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91B062-BBFE-4454-8BA0-7043C97EC422}"/>
              </a:ext>
            </a:extLst>
          </p:cNvPr>
          <p:cNvSpPr>
            <a:spLocks noGrp="1"/>
          </p:cNvSpPr>
          <p:nvPr>
            <p:ph type="title"/>
          </p:nvPr>
        </p:nvSpPr>
        <p:spPr/>
        <p:txBody>
          <a:bodyPr/>
          <a:lstStyle/>
          <a:p>
            <a:r>
              <a:rPr lang="ru-RU" b="1" dirty="0"/>
              <a:t>Общие требования к изготовлению документов</a:t>
            </a:r>
            <a:endParaRPr lang="ru-RU" dirty="0"/>
          </a:p>
        </p:txBody>
      </p:sp>
      <p:sp>
        <p:nvSpPr>
          <p:cNvPr id="3" name="Объект 2">
            <a:extLst>
              <a:ext uri="{FF2B5EF4-FFF2-40B4-BE49-F238E27FC236}">
                <a16:creationId xmlns:a16="http://schemas.microsoft.com/office/drawing/2014/main" id="{FDD2AB74-3033-402E-8E03-8438AE376BF7}"/>
              </a:ext>
            </a:extLst>
          </p:cNvPr>
          <p:cNvSpPr>
            <a:spLocks noGrp="1"/>
          </p:cNvSpPr>
          <p:nvPr>
            <p:ph idx="1"/>
          </p:nvPr>
        </p:nvSpPr>
        <p:spPr/>
        <p:txBody>
          <a:bodyPr>
            <a:normAutofit lnSpcReduction="10000"/>
          </a:bodyPr>
          <a:lstStyle/>
          <a:p>
            <a:r>
              <a:rPr lang="ru-RU" dirty="0"/>
              <a:t>Документы могут создаваться на бумажном носителе и в электронной форме с соблюдением установленных правил оформления документов.</a:t>
            </a:r>
          </a:p>
          <a:p>
            <a:r>
              <a:rPr lang="ru-RU" dirty="0"/>
              <a:t>Документы организации, оформленные как на бланке, так и без него, должны иметь поля не менее:</a:t>
            </a:r>
          </a:p>
          <a:p>
            <a:r>
              <a:rPr lang="ru-RU" dirty="0"/>
              <a:t>20 мм – левое;</a:t>
            </a:r>
          </a:p>
          <a:p>
            <a:r>
              <a:rPr lang="ru-RU" dirty="0"/>
              <a:t>10 мм – правое;</a:t>
            </a:r>
          </a:p>
          <a:p>
            <a:r>
              <a:rPr lang="ru-RU" dirty="0"/>
              <a:t>20 мм – верхнее;</a:t>
            </a:r>
          </a:p>
          <a:p>
            <a:r>
              <a:rPr lang="ru-RU" dirty="0"/>
              <a:t>20 мм – нижнее.</a:t>
            </a:r>
          </a:p>
          <a:p>
            <a:r>
              <a:rPr lang="ru-RU" dirty="0">
                <a:solidFill>
                  <a:srgbClr val="FF0000"/>
                </a:solidFill>
              </a:rPr>
              <a:t>Документы длительных (свыше 10 лет) сроков хранения должны иметь левое поле не менее 30 мм.</a:t>
            </a:r>
          </a:p>
          <a:p>
            <a:endParaRPr lang="ru-RU" dirty="0"/>
          </a:p>
        </p:txBody>
      </p:sp>
    </p:spTree>
    <p:extLst>
      <p:ext uri="{BB962C8B-B14F-4D97-AF65-F5344CB8AC3E}">
        <p14:creationId xmlns:p14="http://schemas.microsoft.com/office/powerpoint/2010/main" val="2545486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66D65-6A67-4483-A458-7AF64832E196}"/>
              </a:ext>
            </a:extLst>
          </p:cNvPr>
          <p:cNvSpPr>
            <a:spLocks noGrp="1"/>
          </p:cNvSpPr>
          <p:nvPr>
            <p:ph type="title"/>
          </p:nvPr>
        </p:nvSpPr>
        <p:spPr/>
        <p:txBody>
          <a:bodyPr/>
          <a:lstStyle/>
          <a:p>
            <a:r>
              <a:rPr lang="ru-RU" b="1" dirty="0"/>
              <a:t>Общие требования к изготовлению документов</a:t>
            </a:r>
            <a:endParaRPr lang="ru-RU" dirty="0"/>
          </a:p>
        </p:txBody>
      </p:sp>
      <p:sp>
        <p:nvSpPr>
          <p:cNvPr id="3" name="Объект 2">
            <a:extLst>
              <a:ext uri="{FF2B5EF4-FFF2-40B4-BE49-F238E27FC236}">
                <a16:creationId xmlns:a16="http://schemas.microsoft.com/office/drawing/2014/main" id="{68F2EAF8-5ACA-412E-9E67-1BD4BE942A67}"/>
              </a:ext>
            </a:extLst>
          </p:cNvPr>
          <p:cNvSpPr>
            <a:spLocks noGrp="1"/>
          </p:cNvSpPr>
          <p:nvPr>
            <p:ph idx="1"/>
          </p:nvPr>
        </p:nvSpPr>
        <p:spPr/>
        <p:txBody>
          <a:bodyPr>
            <a:normAutofit fontScale="92500" lnSpcReduction="10000"/>
          </a:bodyPr>
          <a:lstStyle/>
          <a:p>
            <a:pPr algn="just"/>
            <a:r>
              <a:rPr lang="ru-RU" dirty="0"/>
              <a:t>При подготовке документов допускается использование лицевой и оборотной стороны листа. При двустороннем создании документов ширина левого поля на лицевой стороне листа и правого поля на оборотной стороне листа должны быть равны.</a:t>
            </a:r>
          </a:p>
          <a:p>
            <a:pPr algn="just"/>
            <a:r>
              <a:rPr lang="ru-RU" dirty="0"/>
              <a:t>При создании документа на двух и более страницах вторую и последующие страницы нумеруют. </a:t>
            </a:r>
            <a:r>
              <a:rPr lang="ru-RU" dirty="0">
                <a:solidFill>
                  <a:srgbClr val="FF0000"/>
                </a:solidFill>
              </a:rPr>
              <a:t>Номера страниц проставляются по середине верхнего поля документа на расстоянии 10 мм от верхнего края листа.</a:t>
            </a:r>
          </a:p>
          <a:p>
            <a:r>
              <a:rPr lang="ru-RU" dirty="0"/>
              <a:t>Для изготовления документов используется гарнитура шрифта по выбору организации, входящая в стандартный пакет офисного программного обеспечения, используемого организацией. Размер шрифта – № 12–14 пт.</a:t>
            </a:r>
          </a:p>
          <a:p>
            <a:r>
              <a:rPr lang="ru-RU" dirty="0"/>
              <a:t>При составлении таблиц допускается использование шрифтов меньших размеров </a:t>
            </a:r>
            <a:r>
              <a:rPr lang="ru-RU" dirty="0">
                <a:sym typeface="Symbol" panose="05050102010706020507" pitchFamily="18" charset="2"/>
              </a:rPr>
              <a:t></a:t>
            </a:r>
            <a:r>
              <a:rPr lang="ru-RU" dirty="0"/>
              <a:t> № 10, 11 пт.</a:t>
            </a:r>
          </a:p>
          <a:p>
            <a:endParaRPr lang="ru-RU" dirty="0"/>
          </a:p>
        </p:txBody>
      </p:sp>
    </p:spTree>
    <p:extLst>
      <p:ext uri="{BB962C8B-B14F-4D97-AF65-F5344CB8AC3E}">
        <p14:creationId xmlns:p14="http://schemas.microsoft.com/office/powerpoint/2010/main" val="100926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9ECAA3-14D0-40AE-9C95-A1058FE8F157}"/>
              </a:ext>
            </a:extLst>
          </p:cNvPr>
          <p:cNvSpPr>
            <a:spLocks noGrp="1"/>
          </p:cNvSpPr>
          <p:nvPr>
            <p:ph type="title"/>
          </p:nvPr>
        </p:nvSpPr>
        <p:spPr/>
        <p:txBody>
          <a:bodyPr/>
          <a:lstStyle/>
          <a:p>
            <a:r>
              <a:rPr lang="ru-RU" b="1" dirty="0"/>
              <a:t>Общие требования к изготовлению документов</a:t>
            </a:r>
            <a:endParaRPr lang="ru-RU" dirty="0"/>
          </a:p>
        </p:txBody>
      </p:sp>
      <p:sp>
        <p:nvSpPr>
          <p:cNvPr id="3" name="Объект 2">
            <a:extLst>
              <a:ext uri="{FF2B5EF4-FFF2-40B4-BE49-F238E27FC236}">
                <a16:creationId xmlns:a16="http://schemas.microsoft.com/office/drawing/2014/main" id="{67ACB792-C6C8-4198-A735-9AE9C85099B0}"/>
              </a:ext>
            </a:extLst>
          </p:cNvPr>
          <p:cNvSpPr>
            <a:spLocks noGrp="1"/>
          </p:cNvSpPr>
          <p:nvPr>
            <p:ph idx="1"/>
          </p:nvPr>
        </p:nvSpPr>
        <p:spPr/>
        <p:txBody>
          <a:bodyPr>
            <a:normAutofit fontScale="92500" lnSpcReduction="20000"/>
          </a:bodyPr>
          <a:lstStyle/>
          <a:p>
            <a:r>
              <a:rPr lang="ru-RU" dirty="0"/>
              <a:t>Абзацный отступ в тексте документа – 1,25 см.</a:t>
            </a:r>
          </a:p>
          <a:p>
            <a:r>
              <a:rPr lang="ru-RU" dirty="0"/>
              <a:t>Заголовки разделов и подразделов печатаются с абзацным отступом или центрируются по ширине текста. </a:t>
            </a:r>
          </a:p>
          <a:p>
            <a:r>
              <a:rPr lang="ru-RU" dirty="0"/>
              <a:t>Текст документа печатается через 1–1,5 межстрочных интервала. Многострочные реквизиты печатаются через один межстрочный интервал, составные части реквизитов могут разделяться дополнительным интервалом.</a:t>
            </a:r>
          </a:p>
          <a:p>
            <a:r>
              <a:rPr lang="ru-RU" dirty="0"/>
              <a:t>Если документ готовится для издания с уменьшением масштаба, текст печатается через два интервала. </a:t>
            </a:r>
          </a:p>
          <a:p>
            <a:r>
              <a:rPr lang="ru-RU" dirty="0"/>
              <a:t>Интервал между буквами в словах – обычный. Интервал между словами – один пробел.</a:t>
            </a:r>
          </a:p>
          <a:p>
            <a:r>
              <a:rPr lang="ru-RU" dirty="0"/>
              <a:t>Строки реквизитов выравниваются по левой границе зоны расположения реквизита или </a:t>
            </a:r>
            <a:r>
              <a:rPr lang="ru-RU" dirty="0" err="1"/>
              <a:t>центруются</a:t>
            </a:r>
            <a:r>
              <a:rPr lang="ru-RU" dirty="0"/>
              <a:t> относительно самой длинной строки.</a:t>
            </a:r>
          </a:p>
          <a:p>
            <a:endParaRPr lang="ru-RU" dirty="0"/>
          </a:p>
        </p:txBody>
      </p:sp>
    </p:spTree>
    <p:extLst>
      <p:ext uri="{BB962C8B-B14F-4D97-AF65-F5344CB8AC3E}">
        <p14:creationId xmlns:p14="http://schemas.microsoft.com/office/powerpoint/2010/main" val="3632170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6B8AB7-6E1F-4F53-86A2-6E8140DBCB3C}"/>
              </a:ext>
            </a:extLst>
          </p:cNvPr>
          <p:cNvSpPr>
            <a:spLocks noGrp="1"/>
          </p:cNvSpPr>
          <p:nvPr>
            <p:ph type="title"/>
          </p:nvPr>
        </p:nvSpPr>
        <p:spPr/>
        <p:txBody>
          <a:bodyPr/>
          <a:lstStyle/>
          <a:p>
            <a:r>
              <a:rPr lang="ru-RU" b="1" dirty="0"/>
              <a:t>Общие требования к изготовлению документов</a:t>
            </a:r>
            <a:endParaRPr lang="ru-RU" dirty="0"/>
          </a:p>
        </p:txBody>
      </p:sp>
      <p:sp>
        <p:nvSpPr>
          <p:cNvPr id="3" name="Объект 2">
            <a:extLst>
              <a:ext uri="{FF2B5EF4-FFF2-40B4-BE49-F238E27FC236}">
                <a16:creationId xmlns:a16="http://schemas.microsoft.com/office/drawing/2014/main" id="{817892C3-1908-4CD3-9401-20F33CB84F94}"/>
              </a:ext>
            </a:extLst>
          </p:cNvPr>
          <p:cNvSpPr>
            <a:spLocks noGrp="1"/>
          </p:cNvSpPr>
          <p:nvPr>
            <p:ph idx="1"/>
          </p:nvPr>
        </p:nvSpPr>
        <p:spPr/>
        <p:txBody>
          <a:bodyPr>
            <a:normAutofit lnSpcReduction="10000"/>
          </a:bodyPr>
          <a:lstStyle/>
          <a:p>
            <a:r>
              <a:rPr lang="ru-RU" dirty="0"/>
              <a:t>Текст документа выравнивается по ширине листа (по границам левого и правого полей документа).</a:t>
            </a:r>
          </a:p>
          <a:p>
            <a:r>
              <a:rPr lang="ru-RU" dirty="0"/>
              <a:t>Длина самой длинной строки реквизита при угловом расположении реквизитов не более 7,5 см.</a:t>
            </a:r>
          </a:p>
          <a:p>
            <a:r>
              <a:rPr lang="ru-RU" dirty="0"/>
              <a:t>Длина самой длинной строки реквизита при продольном расположении реквизитов не более 12 см.</a:t>
            </a:r>
          </a:p>
          <a:p>
            <a:r>
              <a:rPr lang="ru-RU" dirty="0"/>
              <a:t>Допускается выделять полужирным шрифтом реквизиты «адресат», «заголовок к тексту» или «подпись», а также отдельные фрагменты текста. Использовать курсив при оформлении реквизитов документа не рекомендуется. </a:t>
            </a:r>
          </a:p>
          <a:p>
            <a:r>
              <a:rPr lang="ru-RU" dirty="0">
                <a:solidFill>
                  <a:srgbClr val="FF0000"/>
                </a:solidFill>
              </a:rPr>
              <a:t>При подготовке многостраничных документов (правила, положения, инструкции, регламенты, планы, программы, отчеты и др.) оформляется титульный лист</a:t>
            </a:r>
          </a:p>
          <a:p>
            <a:endParaRPr lang="ru-RU" dirty="0"/>
          </a:p>
        </p:txBody>
      </p:sp>
    </p:spTree>
    <p:extLst>
      <p:ext uri="{BB962C8B-B14F-4D97-AF65-F5344CB8AC3E}">
        <p14:creationId xmlns:p14="http://schemas.microsoft.com/office/powerpoint/2010/main" val="2335517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23EA8-D345-4E6A-AD3A-409B5D11DD62}"/>
              </a:ext>
            </a:extLst>
          </p:cNvPr>
          <p:cNvSpPr>
            <a:spLocks noGrp="1"/>
          </p:cNvSpPr>
          <p:nvPr>
            <p:ph type="title"/>
          </p:nvPr>
        </p:nvSpPr>
        <p:spPr/>
        <p:txBody>
          <a:bodyPr/>
          <a:lstStyle/>
          <a:p>
            <a:r>
              <a:rPr lang="ru-RU" b="1" dirty="0"/>
              <a:t>Состав реквизитов документов</a:t>
            </a:r>
            <a:endParaRPr lang="ru-RU" dirty="0"/>
          </a:p>
        </p:txBody>
      </p:sp>
      <p:sp>
        <p:nvSpPr>
          <p:cNvPr id="3" name="Объект 2">
            <a:extLst>
              <a:ext uri="{FF2B5EF4-FFF2-40B4-BE49-F238E27FC236}">
                <a16:creationId xmlns:a16="http://schemas.microsoft.com/office/drawing/2014/main" id="{F7CC7D75-426F-4700-833C-C89B0ECEB877}"/>
              </a:ext>
            </a:extLst>
          </p:cNvPr>
          <p:cNvSpPr>
            <a:spLocks noGrp="1"/>
          </p:cNvSpPr>
          <p:nvPr>
            <p:ph idx="1"/>
          </p:nvPr>
        </p:nvSpPr>
        <p:spPr/>
        <p:txBody>
          <a:bodyPr>
            <a:normAutofit fontScale="70000" lnSpcReduction="20000"/>
          </a:bodyPr>
          <a:lstStyle/>
          <a:p>
            <a:r>
              <a:rPr lang="ru-RU" dirty="0"/>
              <a:t>При подготовке документов организации используются реквизиты: </a:t>
            </a:r>
          </a:p>
          <a:p>
            <a:r>
              <a:rPr lang="ru-RU" dirty="0"/>
              <a:t>1)эмблема;  2)товарный знак (знак обслуживания); 3)код формы документа;</a:t>
            </a:r>
          </a:p>
          <a:p>
            <a:r>
              <a:rPr lang="ru-RU" dirty="0"/>
              <a:t>4)наименование организации – автора документа; 5)наименование структурного подразделения – автора документа; 6)наименование должности лица – автора документа;</a:t>
            </a:r>
          </a:p>
          <a:p>
            <a:r>
              <a:rPr lang="ru-RU" dirty="0"/>
              <a:t>7)справочные данные об организации; 8)наименование вида документа; 9)дата документа; 10)регистрационный номер документа; 11)ссылка на регистрационный номер и дату поступившего документа;</a:t>
            </a:r>
          </a:p>
          <a:p>
            <a:r>
              <a:rPr lang="ru-RU" dirty="0"/>
              <a:t>12)место составления (издания) документа; 13)гриф ограничения доступа к документу; 14)адресат;</a:t>
            </a:r>
          </a:p>
          <a:p>
            <a:r>
              <a:rPr lang="ru-RU" dirty="0"/>
              <a:t>15)гриф утверждения документа; 16)заголовок к тексту; 17)текст документа;</a:t>
            </a:r>
          </a:p>
          <a:p>
            <a:r>
              <a:rPr lang="ru-RU" dirty="0"/>
              <a:t>18)отметка о приложении; 19)гриф согласования документа; 20)виза;</a:t>
            </a:r>
          </a:p>
          <a:p>
            <a:r>
              <a:rPr lang="ru-RU" dirty="0"/>
              <a:t>21)подпись; 22)отметка об электронной подписи; 23)печать;</a:t>
            </a:r>
          </a:p>
          <a:p>
            <a:r>
              <a:rPr lang="ru-RU" dirty="0"/>
              <a:t>24)отметка об исполнителе; 25)отметка о заверении копии; 26)отметка о поступлении документа;</a:t>
            </a:r>
          </a:p>
          <a:p>
            <a:r>
              <a:rPr lang="ru-RU" dirty="0"/>
              <a:t>27)резолюция; 28)отметка о контроле; 29)отметка о направлении документа в дело.</a:t>
            </a:r>
          </a:p>
          <a:p>
            <a:endParaRPr lang="ru-RU" dirty="0"/>
          </a:p>
        </p:txBody>
      </p:sp>
    </p:spTree>
    <p:extLst>
      <p:ext uri="{BB962C8B-B14F-4D97-AF65-F5344CB8AC3E}">
        <p14:creationId xmlns:p14="http://schemas.microsoft.com/office/powerpoint/2010/main" val="3690413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389F3F-6C99-4091-90F6-211E70A095EE}"/>
              </a:ext>
            </a:extLst>
          </p:cNvPr>
          <p:cNvSpPr>
            <a:spLocks noGrp="1"/>
          </p:cNvSpPr>
          <p:nvPr>
            <p:ph type="title"/>
          </p:nvPr>
        </p:nvSpPr>
        <p:spPr/>
        <p:txBody>
          <a:bodyPr/>
          <a:lstStyle/>
          <a:p>
            <a:r>
              <a:rPr lang="ru-RU" b="1" dirty="0"/>
              <a:t>Состав реквизитов документов: приказ</a:t>
            </a:r>
            <a:endParaRPr lang="ru-RU" dirty="0"/>
          </a:p>
        </p:txBody>
      </p:sp>
      <p:sp>
        <p:nvSpPr>
          <p:cNvPr id="3" name="Объект 2">
            <a:extLst>
              <a:ext uri="{FF2B5EF4-FFF2-40B4-BE49-F238E27FC236}">
                <a16:creationId xmlns:a16="http://schemas.microsoft.com/office/drawing/2014/main" id="{5A8C201C-5B88-496A-90D4-5F4E000BC1C0}"/>
              </a:ext>
            </a:extLst>
          </p:cNvPr>
          <p:cNvSpPr>
            <a:spLocks noGrp="1"/>
          </p:cNvSpPr>
          <p:nvPr>
            <p:ph idx="1"/>
          </p:nvPr>
        </p:nvSpPr>
        <p:spPr/>
        <p:txBody>
          <a:bodyPr/>
          <a:lstStyle/>
          <a:p>
            <a:r>
              <a:rPr lang="ru-RU" dirty="0"/>
              <a:t>Бланк приказа (распоряжения) организации включает реквизиты:</a:t>
            </a:r>
          </a:p>
          <a:p>
            <a:r>
              <a:rPr lang="ru-RU" dirty="0"/>
              <a:t>эмблема  или товарный знак (знак обслуживания);</a:t>
            </a:r>
          </a:p>
          <a:p>
            <a:r>
              <a:rPr lang="ru-RU" dirty="0"/>
              <a:t>наименование организации;</a:t>
            </a:r>
          </a:p>
          <a:p>
            <a:r>
              <a:rPr lang="ru-RU" dirty="0"/>
              <a:t>наименование вида документа; </a:t>
            </a:r>
          </a:p>
          <a:p>
            <a:r>
              <a:rPr lang="ru-RU" dirty="0"/>
              <a:t>место составления или издания документа, </a:t>
            </a:r>
          </a:p>
          <a:p>
            <a:r>
              <a:rPr lang="ru-RU" dirty="0"/>
              <a:t>отметки для размещения реквизитов «дата документа», «регистрационный номер документа».</a:t>
            </a:r>
          </a:p>
          <a:p>
            <a:endParaRPr lang="ru-RU" dirty="0"/>
          </a:p>
        </p:txBody>
      </p:sp>
    </p:spTree>
    <p:extLst>
      <p:ext uri="{BB962C8B-B14F-4D97-AF65-F5344CB8AC3E}">
        <p14:creationId xmlns:p14="http://schemas.microsoft.com/office/powerpoint/2010/main" val="313044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7F8EB3-8FD6-4CAC-B932-A4CDDA1359B6}"/>
              </a:ext>
            </a:extLst>
          </p:cNvPr>
          <p:cNvSpPr>
            <a:spLocks noGrp="1"/>
          </p:cNvSpPr>
          <p:nvPr>
            <p:ph type="title"/>
          </p:nvPr>
        </p:nvSpPr>
        <p:spPr/>
        <p:txBody>
          <a:bodyPr/>
          <a:lstStyle/>
          <a:p>
            <a:r>
              <a:rPr lang="ru-RU" dirty="0"/>
              <a:t>Сроки хранения документов</a:t>
            </a:r>
          </a:p>
        </p:txBody>
      </p:sp>
      <p:sp>
        <p:nvSpPr>
          <p:cNvPr id="3" name="Объект 2">
            <a:extLst>
              <a:ext uri="{FF2B5EF4-FFF2-40B4-BE49-F238E27FC236}">
                <a16:creationId xmlns:a16="http://schemas.microsoft.com/office/drawing/2014/main" id="{060B71E4-9781-4A04-8E69-6568A5EE7041}"/>
              </a:ext>
            </a:extLst>
          </p:cNvPr>
          <p:cNvSpPr>
            <a:spLocks noGrp="1"/>
          </p:cNvSpPr>
          <p:nvPr>
            <p:ph idx="1"/>
          </p:nvPr>
        </p:nvSpPr>
        <p:spPr>
          <a:xfrm>
            <a:off x="367645" y="1845733"/>
            <a:ext cx="8606673" cy="4470225"/>
          </a:xfrm>
        </p:spPr>
        <p:txBody>
          <a:bodyPr>
            <a:normAutofit fontScale="40000" lnSpcReduction="20000"/>
          </a:bodyPr>
          <a:lstStyle/>
          <a:p>
            <a:r>
              <a:rPr lang="ru-RU" dirty="0"/>
              <a:t> </a:t>
            </a:r>
            <a:r>
              <a:rPr lang="ru-RU" sz="4300" dirty="0"/>
              <a:t>В соответствии с ч. 1 ст. 17 Федерального закона от 22.10.2004 N 125-ФЗ "Об архивном деле в Российской Федерации" организации обязаны обеспечивать сохранность архивных документов, в том числе документов по личному составу, в течение сроков их хранения, установленных федеральными законами, иными нормативными правовыми актами Российской Федерации, а также следующими перечнями типовых архивных документов:</a:t>
            </a:r>
          </a:p>
          <a:p>
            <a:r>
              <a:rPr lang="ru-RU" sz="4300" dirty="0"/>
              <a:t>- Перечнем типовых управленческих архивных документов, образующихся в процессе деятельности государственных органов, органов местного самоуправления и организаций, с указанием сроков их хранения", утв. Приказом Минкультуры РФ от 25.08.2010 N 558 (см. указатель видов документов к нему);</a:t>
            </a:r>
          </a:p>
          <a:p>
            <a:r>
              <a:rPr lang="ru-RU" sz="4300" dirty="0"/>
              <a:t>- Перечнем типовых архивных документов, образующихся в научно-технической и производственной деятельности организаций, с указанием сроков хранения, утв. Приказом Минкультуры РФ от 31.07.2007 N 1182 (см. указатель к нему);</a:t>
            </a:r>
          </a:p>
          <a:p>
            <a:r>
              <a:rPr lang="ru-RU" sz="4300" dirty="0"/>
              <a:t>- Перечнем типовых документов, образующихся в деятельности госкомитетов, министерств, ведомств и других учреждений, организаций, предприятий, с указанием сроков хранения, утв. </a:t>
            </a:r>
            <a:r>
              <a:rPr lang="ru-RU" sz="4300" dirty="0" err="1"/>
              <a:t>Главархивом</a:t>
            </a:r>
            <a:r>
              <a:rPr lang="ru-RU" sz="4300" dirty="0"/>
              <a:t> СССР от 15.08.1988.</a:t>
            </a:r>
          </a:p>
          <a:p>
            <a:r>
              <a:rPr lang="ru-RU" sz="4300" dirty="0"/>
              <a:t>Срок хранения документов, отражающих специфику нотариальной деятельности, установлен в Примерной номенклатуре дел по согласованию с Центральной экспертной комиссией Министерства юстиции Российской Федерации, Федеральной нотариальной палатой и Центральной экспертно-проверочной комиссией при Федеральном архивном агентстве.</a:t>
            </a:r>
          </a:p>
          <a:p>
            <a:endParaRPr lang="ru-RU" dirty="0"/>
          </a:p>
        </p:txBody>
      </p:sp>
    </p:spTree>
    <p:extLst>
      <p:ext uri="{BB962C8B-B14F-4D97-AF65-F5344CB8AC3E}">
        <p14:creationId xmlns:p14="http://schemas.microsoft.com/office/powerpoint/2010/main" val="3663382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389F3F-6C99-4091-90F6-211E70A095EE}"/>
              </a:ext>
            </a:extLst>
          </p:cNvPr>
          <p:cNvSpPr>
            <a:spLocks noGrp="1"/>
          </p:cNvSpPr>
          <p:nvPr>
            <p:ph type="title"/>
          </p:nvPr>
        </p:nvSpPr>
        <p:spPr/>
        <p:txBody>
          <a:bodyPr/>
          <a:lstStyle/>
          <a:p>
            <a:r>
              <a:rPr lang="ru-RU" b="1" dirty="0"/>
              <a:t>Состав реквизитов документов: бланк письма</a:t>
            </a:r>
            <a:endParaRPr lang="ru-RU" dirty="0"/>
          </a:p>
        </p:txBody>
      </p:sp>
      <p:sp>
        <p:nvSpPr>
          <p:cNvPr id="3" name="Объект 2">
            <a:extLst>
              <a:ext uri="{FF2B5EF4-FFF2-40B4-BE49-F238E27FC236}">
                <a16:creationId xmlns:a16="http://schemas.microsoft.com/office/drawing/2014/main" id="{5A8C201C-5B88-496A-90D4-5F4E000BC1C0}"/>
              </a:ext>
            </a:extLst>
          </p:cNvPr>
          <p:cNvSpPr>
            <a:spLocks noGrp="1"/>
          </p:cNvSpPr>
          <p:nvPr>
            <p:ph idx="1"/>
          </p:nvPr>
        </p:nvSpPr>
        <p:spPr/>
        <p:txBody>
          <a:bodyPr>
            <a:normAutofit fontScale="92500" lnSpcReduction="10000"/>
          </a:bodyPr>
          <a:lstStyle/>
          <a:p>
            <a:r>
              <a:rPr lang="ru-RU" dirty="0"/>
              <a:t>Бланк письма организации содержит следующие реквизиты:</a:t>
            </a:r>
          </a:p>
          <a:p>
            <a:r>
              <a:rPr lang="ru-RU" dirty="0"/>
              <a:t>эмблема;</a:t>
            </a:r>
          </a:p>
          <a:p>
            <a:r>
              <a:rPr lang="ru-RU" dirty="0"/>
              <a:t>наименование организации;</a:t>
            </a:r>
          </a:p>
          <a:p>
            <a:r>
              <a:rPr lang="ru-RU" dirty="0"/>
              <a:t>справочные данные об организации;</a:t>
            </a:r>
          </a:p>
          <a:p>
            <a:r>
              <a:rPr lang="ru-RU" dirty="0"/>
              <a:t>отметки для проставления реквизитов «дата документа», «регистрационный номер документа», «ссылка на регистрационный номер и дату поступившего документа».</a:t>
            </a:r>
          </a:p>
          <a:p>
            <a:r>
              <a:rPr lang="ru-RU" dirty="0"/>
              <a:t>В бланк письма должностного лица дополнительно включается реквизит «наименование должности лица – автора документа», а в бланк письма структурного подразделения – наименование структурного подразделения (совещательного, методического, экспертного органа организации) – автора документа. </a:t>
            </a:r>
          </a:p>
          <a:p>
            <a:endParaRPr lang="ru-RU" dirty="0"/>
          </a:p>
        </p:txBody>
      </p:sp>
    </p:spTree>
    <p:extLst>
      <p:ext uri="{BB962C8B-B14F-4D97-AF65-F5344CB8AC3E}">
        <p14:creationId xmlns:p14="http://schemas.microsoft.com/office/powerpoint/2010/main" val="534925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891069-10FA-4E9A-A27A-6AC1622958FC}"/>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0F9F66EE-AD89-40DC-BE33-E8B2524513E6}"/>
              </a:ext>
            </a:extLst>
          </p:cNvPr>
          <p:cNvSpPr>
            <a:spLocks noGrp="1"/>
          </p:cNvSpPr>
          <p:nvPr>
            <p:ph idx="1"/>
          </p:nvPr>
        </p:nvSpPr>
        <p:spPr/>
        <p:txBody>
          <a:bodyPr/>
          <a:lstStyle/>
          <a:p>
            <a:pPr algn="just"/>
            <a:r>
              <a:rPr lang="ru-RU" dirty="0"/>
              <a:t>Эмблема организации, разработанная и утвержденная в установленном порядке, размещается на бланках документов на основании нормативных актов организации. Изображение эмблемы помещается на верхнем поле бланка документа на расстоянии 10 мм от верхнего края листа, захватывая часть рабочей зоны документа, </a:t>
            </a:r>
            <a:r>
              <a:rPr lang="ru-RU" dirty="0" err="1"/>
              <a:t>центрованно</a:t>
            </a:r>
            <a:r>
              <a:rPr lang="ru-RU" dirty="0"/>
              <a:t> над реквизитами организации – автора документа.</a:t>
            </a:r>
          </a:p>
          <a:p>
            <a:r>
              <a:rPr lang="ru-RU" dirty="0"/>
              <a:t>Код формы документа проставляется на унифицированных формах документов в соответствии с Общероссийским классификатором управленческой документации </a:t>
            </a:r>
            <a:r>
              <a:rPr lang="ru-RU" u="sng" dirty="0"/>
              <a:t>(ОКУД)</a:t>
            </a:r>
            <a:r>
              <a:rPr lang="ru-RU" dirty="0"/>
              <a:t> или локальным классификатором, располагается в правом верхнем углу рабочего поля документа, состоит из слов «Форма по (наименование классификатора)» и цифрового кода. </a:t>
            </a:r>
          </a:p>
        </p:txBody>
      </p:sp>
    </p:spTree>
    <p:extLst>
      <p:ext uri="{BB962C8B-B14F-4D97-AF65-F5344CB8AC3E}">
        <p14:creationId xmlns:p14="http://schemas.microsoft.com/office/powerpoint/2010/main" val="1799583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41833E1-4630-469B-B3A6-5A26F3747D5F}"/>
              </a:ext>
            </a:extLst>
          </p:cNvPr>
          <p:cNvSpPr>
            <a:spLocks noGrp="1"/>
          </p:cNvSpPr>
          <p:nvPr>
            <p:ph type="title"/>
          </p:nvPr>
        </p:nvSpPr>
        <p:spPr/>
        <p:txBody>
          <a:bodyPr>
            <a:normAutofit fontScale="90000"/>
          </a:bodyPr>
          <a:lstStyle/>
          <a:p>
            <a:r>
              <a:rPr lang="ru-RU" sz="3100" dirty="0"/>
              <a:t>ОКУД -</a:t>
            </a:r>
            <a:r>
              <a:rPr lang="ru-RU" sz="3100" b="1" dirty="0"/>
              <a:t>ОБЩЕРОССИЙСКИЙ КЛАССИФИКАТОР</a:t>
            </a:r>
            <a:br>
              <a:rPr lang="ru-RU" sz="3100" b="1" dirty="0"/>
            </a:br>
            <a:r>
              <a:rPr lang="ru-RU" sz="3100" b="1" dirty="0"/>
              <a:t>УПРАВЛЕНЧЕСКОЙ ДОКУМЕНТАЦИИ (ОК 011-93)</a:t>
            </a:r>
            <a:br>
              <a:rPr lang="ru-RU" b="1" dirty="0"/>
            </a:br>
            <a:endParaRPr lang="ru-RU" dirty="0"/>
          </a:p>
        </p:txBody>
      </p:sp>
      <p:pic>
        <p:nvPicPr>
          <p:cNvPr id="6" name="Объект 5">
            <a:extLst>
              <a:ext uri="{FF2B5EF4-FFF2-40B4-BE49-F238E27FC236}">
                <a16:creationId xmlns:a16="http://schemas.microsoft.com/office/drawing/2014/main" id="{50A692C6-5D40-470C-B5C8-2F7FC613F4F4}"/>
              </a:ext>
            </a:extLst>
          </p:cNvPr>
          <p:cNvPicPr>
            <a:picLocks noGrp="1" noChangeAspect="1"/>
          </p:cNvPicPr>
          <p:nvPr>
            <p:ph idx="1"/>
          </p:nvPr>
        </p:nvPicPr>
        <p:blipFill rotWithShape="1">
          <a:blip r:embed="rId2"/>
          <a:srcRect l="3633" t="26936" r="31131" b="13918"/>
          <a:stretch/>
        </p:blipFill>
        <p:spPr>
          <a:xfrm>
            <a:off x="822959" y="1884783"/>
            <a:ext cx="7574261" cy="3862873"/>
          </a:xfrm>
          <a:prstGeom prst="rect">
            <a:avLst/>
          </a:prstGeom>
        </p:spPr>
      </p:pic>
    </p:spTree>
    <p:extLst>
      <p:ext uri="{BB962C8B-B14F-4D97-AF65-F5344CB8AC3E}">
        <p14:creationId xmlns:p14="http://schemas.microsoft.com/office/powerpoint/2010/main" val="221915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E26DD-5CB8-4B6B-B7F5-E8BEAC27A9B5}"/>
              </a:ext>
            </a:extLst>
          </p:cNvPr>
          <p:cNvSpPr>
            <a:spLocks noGrp="1"/>
          </p:cNvSpPr>
          <p:nvPr>
            <p:ph type="title"/>
          </p:nvPr>
        </p:nvSpPr>
        <p:spPr/>
        <p:txBody>
          <a:bodyPr>
            <a:normAutofit/>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E4487261-CC50-4771-973D-84E3328B91FF}"/>
              </a:ext>
            </a:extLst>
          </p:cNvPr>
          <p:cNvSpPr>
            <a:spLocks noGrp="1"/>
          </p:cNvSpPr>
          <p:nvPr>
            <p:ph idx="1"/>
          </p:nvPr>
        </p:nvSpPr>
        <p:spPr/>
        <p:txBody>
          <a:bodyPr/>
          <a:lstStyle/>
          <a:p>
            <a:r>
              <a:rPr lang="ru-RU" dirty="0"/>
              <a:t>Наименование организации – автора документа на бланке документа должно соответствовать наименованию юридического лица в уставе организации. На бланках документов указывается полное официальное наименование юридического лица с указанием его организационно-правовой формы, под наименованием организации в скобках указывается сокращенное наименование организации, если оно предусмотрено уставом.</a:t>
            </a:r>
          </a:p>
          <a:p>
            <a:r>
              <a:rPr lang="ru-RU" dirty="0"/>
              <a:t>Наименование должности лица – автора документа используется в бланках писем должностных лиц и располагается под наименованием организации. </a:t>
            </a:r>
          </a:p>
          <a:p>
            <a:endParaRPr lang="ru-RU" dirty="0"/>
          </a:p>
        </p:txBody>
      </p:sp>
    </p:spTree>
    <p:extLst>
      <p:ext uri="{BB962C8B-B14F-4D97-AF65-F5344CB8AC3E}">
        <p14:creationId xmlns:p14="http://schemas.microsoft.com/office/powerpoint/2010/main" val="244327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E26DD-5CB8-4B6B-B7F5-E8BEAC27A9B5}"/>
              </a:ext>
            </a:extLst>
          </p:cNvPr>
          <p:cNvSpPr>
            <a:spLocks noGrp="1"/>
          </p:cNvSpPr>
          <p:nvPr>
            <p:ph type="title"/>
          </p:nvPr>
        </p:nvSpPr>
        <p:spPr/>
        <p:txBody>
          <a:bodyPr>
            <a:normAutofit/>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E4487261-CC50-4771-973D-84E3328B91FF}"/>
              </a:ext>
            </a:extLst>
          </p:cNvPr>
          <p:cNvSpPr>
            <a:spLocks noGrp="1"/>
          </p:cNvSpPr>
          <p:nvPr>
            <p:ph idx="1"/>
          </p:nvPr>
        </p:nvSpPr>
        <p:spPr/>
        <p:txBody>
          <a:bodyPr/>
          <a:lstStyle/>
          <a:p>
            <a:pPr algn="just"/>
            <a:r>
              <a:rPr lang="ru-RU" dirty="0"/>
              <a:t>Справочные данные об организации указываются в бланках писем и включают: почтовый адрес организации (дополнительно может указываться адрес места нахождения юридического лица, если он не совпадает с почтовым адресом); номер телефона, факса, адрес электронной почты, сетевой адрес, а также код организации по Общероссийскому классификатору предприятий и организаций (ОКПО), основной государственный регистрационный номер организации (ОГРН) и идентификационный номер налогоплательщика / код причины постановки на налоговый учет (ИНН/КПП).</a:t>
            </a:r>
          </a:p>
        </p:txBody>
      </p:sp>
    </p:spTree>
    <p:extLst>
      <p:ext uri="{BB962C8B-B14F-4D97-AF65-F5344CB8AC3E}">
        <p14:creationId xmlns:p14="http://schemas.microsoft.com/office/powerpoint/2010/main" val="4285990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3E26DD-5CB8-4B6B-B7F5-E8BEAC27A9B5}"/>
              </a:ext>
            </a:extLst>
          </p:cNvPr>
          <p:cNvSpPr>
            <a:spLocks noGrp="1"/>
          </p:cNvSpPr>
          <p:nvPr>
            <p:ph type="title"/>
          </p:nvPr>
        </p:nvSpPr>
        <p:spPr/>
        <p:txBody>
          <a:bodyPr>
            <a:normAutofit/>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E4487261-CC50-4771-973D-84E3328B91FF}"/>
              </a:ext>
            </a:extLst>
          </p:cNvPr>
          <p:cNvSpPr>
            <a:spLocks noGrp="1"/>
          </p:cNvSpPr>
          <p:nvPr>
            <p:ph idx="1"/>
          </p:nvPr>
        </p:nvSpPr>
        <p:spPr>
          <a:xfrm>
            <a:off x="755781" y="1845733"/>
            <a:ext cx="7610980" cy="4424437"/>
          </a:xfrm>
        </p:spPr>
        <p:txBody>
          <a:bodyPr>
            <a:normAutofit fontScale="77500" lnSpcReduction="20000"/>
          </a:bodyPr>
          <a:lstStyle/>
          <a:p>
            <a:pPr algn="just"/>
            <a:r>
              <a:rPr lang="ru-RU" dirty="0"/>
              <a:t>Наименование вида документа указывается на всех документах, за исключением деловых (служебных) писем, располагается под реквизитами автора документа (наименованием организации, наименованием структурного подразделения, наименованием должности).</a:t>
            </a:r>
          </a:p>
          <a:p>
            <a:r>
              <a:rPr lang="ru-RU" dirty="0"/>
              <a:t>Дата документа соответствует дате подписания (утверждения) документа или дате события, зафиксированного в документе. </a:t>
            </a:r>
          </a:p>
          <a:p>
            <a:r>
              <a:rPr lang="ru-RU" dirty="0"/>
              <a:t>Дата документа записывается в последовательности: день месяца, месяц, год одним из двух способов:</a:t>
            </a:r>
          </a:p>
          <a:p>
            <a:r>
              <a:rPr lang="ru-RU" dirty="0"/>
              <a:t>арабскими цифрами, разделенными точкой: 05.06.2018;</a:t>
            </a:r>
          </a:p>
          <a:p>
            <a:r>
              <a:rPr lang="ru-RU" dirty="0"/>
              <a:t>словесно-цифровым способом: 5 июня 2018 г.</a:t>
            </a:r>
          </a:p>
          <a:p>
            <a:r>
              <a:rPr lang="ru-RU" dirty="0"/>
              <a:t>На документах, оформляемых на бланке, место для проставления даты обозначается специальной отметкой под реквизитами «наименование вида документа» (в бланках конкретных видов документов) и «справочные данные об организации» (в бланках писем).</a:t>
            </a:r>
          </a:p>
          <a:p>
            <a:pPr algn="just"/>
            <a:r>
              <a:rPr lang="ru-RU" dirty="0">
                <a:solidFill>
                  <a:srgbClr val="FF0000"/>
                </a:solidFill>
              </a:rPr>
              <a:t>На документах, изданных совместно двумя или более сторонами, в случае регистрации документа в СЭД, проставляются даты и регистрационные номера, присвоенные каждой из сторон, при этом датой документа является дата подписания документа последней стороной.</a:t>
            </a:r>
          </a:p>
          <a:p>
            <a:pPr algn="just"/>
            <a:endParaRPr lang="ru-RU" dirty="0"/>
          </a:p>
        </p:txBody>
      </p:sp>
    </p:spTree>
    <p:extLst>
      <p:ext uri="{BB962C8B-B14F-4D97-AF65-F5344CB8AC3E}">
        <p14:creationId xmlns:p14="http://schemas.microsoft.com/office/powerpoint/2010/main" val="2665989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A75F40-7552-4465-A28F-A0F6AC3F083D}"/>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1A6AB05F-373D-42C3-B873-D84AFF306BAD}"/>
              </a:ext>
            </a:extLst>
          </p:cNvPr>
          <p:cNvSpPr>
            <a:spLocks noGrp="1"/>
          </p:cNvSpPr>
          <p:nvPr>
            <p:ph idx="1"/>
          </p:nvPr>
        </p:nvSpPr>
        <p:spPr/>
        <p:txBody>
          <a:bodyPr/>
          <a:lstStyle/>
          <a:p>
            <a:pPr algn="just"/>
            <a:r>
              <a:rPr lang="ru-RU" dirty="0"/>
              <a:t>Регистрационный номер документа – цифровой или буквенно-цифровой идентификатор документа, состоящий из порядкового номера документа, который, по усмотрению организации, может дополняться цифровыми или буквенными кодами (индексами) в соответствии с используемыми классификаторами (индексом дела по номенклатуре дел, кодом корреспондента, кодом должностного лица и др.).</a:t>
            </a:r>
          </a:p>
          <a:p>
            <a:pPr algn="just"/>
            <a:r>
              <a:rPr lang="ru-RU" dirty="0"/>
              <a:t>На документе, составленном совместно двумя и более организациями, проставляются регистрационные номера документа, присвоенные каждой из организаций. Регистрационные номера отделяются друг от друга косой чертой и проставляются в порядке указания авторов в заголовочной части (преамбуле) документа.</a:t>
            </a:r>
          </a:p>
          <a:p>
            <a:endParaRPr lang="ru-RU" dirty="0"/>
          </a:p>
        </p:txBody>
      </p:sp>
    </p:spTree>
    <p:extLst>
      <p:ext uri="{BB962C8B-B14F-4D97-AF65-F5344CB8AC3E}">
        <p14:creationId xmlns:p14="http://schemas.microsoft.com/office/powerpoint/2010/main" val="4178305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BB7490-5502-455E-BFA2-975DF5229ED4}"/>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01AFC907-EABF-44A3-95B0-08808496B4D8}"/>
              </a:ext>
            </a:extLst>
          </p:cNvPr>
          <p:cNvSpPr>
            <a:spLocks noGrp="1"/>
          </p:cNvSpPr>
          <p:nvPr>
            <p:ph idx="1"/>
          </p:nvPr>
        </p:nvSpPr>
        <p:spPr/>
        <p:txBody>
          <a:bodyPr>
            <a:normAutofit fontScale="92500" lnSpcReduction="10000"/>
          </a:bodyPr>
          <a:lstStyle/>
          <a:p>
            <a:r>
              <a:rPr lang="ru-RU" dirty="0"/>
              <a:t>Ссылка на регистрационный номер и дату поступившего документа состоит из регистрационного номера и даты входящего документа, на который дается ответ, включается в бланк письма в виде отметки: «На № … от …». </a:t>
            </a:r>
          </a:p>
          <a:p>
            <a:r>
              <a:rPr lang="ru-RU" dirty="0"/>
              <a:t>Место составления (издания) документа указывается во всех документах, кроме деловых (служебных) писем, а также докладных, служебных записок и других внутренних документов информационно-справочного характера.</a:t>
            </a:r>
          </a:p>
          <a:p>
            <a:r>
              <a:rPr lang="ru-RU" dirty="0"/>
              <a:t>Место составления (издания) документа не указывается, если в наименовании организации присутствует указание на место ее нахождения (например: Московский городской университет управления). Место составления (издания) документа указывается в соответствии с принятым административно-территориальным делением, например: Санкт-Петербург, г.  Псков, с. Благовещенское Вельского р-на Архангельской обл.</a:t>
            </a:r>
          </a:p>
          <a:p>
            <a:endParaRPr lang="ru-RU" dirty="0"/>
          </a:p>
        </p:txBody>
      </p:sp>
    </p:spTree>
    <p:extLst>
      <p:ext uri="{BB962C8B-B14F-4D97-AF65-F5344CB8AC3E}">
        <p14:creationId xmlns:p14="http://schemas.microsoft.com/office/powerpoint/2010/main" val="2676018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95D612-1AD3-4D23-B1C2-A72B25FE4B58}"/>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0C6341BD-8975-487F-A2DC-80334D7048D3}"/>
              </a:ext>
            </a:extLst>
          </p:cNvPr>
          <p:cNvSpPr>
            <a:spLocks noGrp="1"/>
          </p:cNvSpPr>
          <p:nvPr>
            <p:ph idx="1"/>
          </p:nvPr>
        </p:nvSpPr>
        <p:spPr/>
        <p:txBody>
          <a:bodyPr>
            <a:normAutofit fontScale="85000" lnSpcReduction="10000"/>
          </a:bodyPr>
          <a:lstStyle/>
          <a:p>
            <a:r>
              <a:rPr lang="ru-RU" dirty="0"/>
              <a:t>Гриф ограничения доступа к документу проставляется в правом верхнем углу первого листа документа (проекта документа, сопроводительного письма к документу) на границе верхнего поля при наличии в документе информации, доступ к которой ограничен в соответствии с законодательством Российской Федерации. </a:t>
            </a:r>
          </a:p>
          <a:p>
            <a:r>
              <a:rPr lang="ru-RU" dirty="0"/>
              <a:t>Виды используемых в организации грифов ограничения доступа должны соответствовать законодательным и иным нормативным правовым актам Российской Федерации и должны быть закреплены в локальных нормативных актах. В состав грифа ограничения доступа к документу входит ограничительная надпись («Для служебного пользования», «Коммерческая тайна»), которая может дополняться номером экземпляра документа и другими сведениями в соответствии с законодательством Российской Федерации.</a:t>
            </a:r>
          </a:p>
          <a:p>
            <a:r>
              <a:rPr lang="ru-RU" dirty="0"/>
              <a:t>В документах, содержащих сведения, составляющие коммерческую тайну, в соответствии с Федеральным законом от 29 июля 2004 г. № 98-ФЗ </a:t>
            </a:r>
            <a:br>
              <a:rPr lang="ru-RU" dirty="0"/>
            </a:br>
            <a:r>
              <a:rPr lang="ru-RU" dirty="0"/>
              <a:t>‎«О коммерческой тайне» наряду с грифом указывается полное наименование юридического лица и место его нахождения.</a:t>
            </a:r>
          </a:p>
        </p:txBody>
      </p:sp>
    </p:spTree>
    <p:extLst>
      <p:ext uri="{BB962C8B-B14F-4D97-AF65-F5344CB8AC3E}">
        <p14:creationId xmlns:p14="http://schemas.microsoft.com/office/powerpoint/2010/main" val="3134395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4C3A88-6FDD-4DA4-B45F-4F441FA4A87B}"/>
              </a:ext>
            </a:extLst>
          </p:cNvPr>
          <p:cNvSpPr>
            <a:spLocks noGrp="1"/>
          </p:cNvSpPr>
          <p:nvPr>
            <p:ph type="title"/>
          </p:nvPr>
        </p:nvSpPr>
        <p:spPr/>
        <p:txBody>
          <a:bodyPr/>
          <a:lstStyle/>
          <a:p>
            <a:r>
              <a:rPr lang="ru-RU" b="1" dirty="0"/>
              <a:t>Оформление реквизитов документов </a:t>
            </a:r>
            <a:endParaRPr lang="ru-RU" dirty="0"/>
          </a:p>
        </p:txBody>
      </p:sp>
      <p:graphicFrame>
        <p:nvGraphicFramePr>
          <p:cNvPr id="4" name="Объект 3">
            <a:extLst>
              <a:ext uri="{FF2B5EF4-FFF2-40B4-BE49-F238E27FC236}">
                <a16:creationId xmlns:a16="http://schemas.microsoft.com/office/drawing/2014/main" id="{329E6C06-9485-4769-A806-6422B9558DB9}"/>
              </a:ext>
            </a:extLst>
          </p:cNvPr>
          <p:cNvGraphicFramePr>
            <a:graphicFrameLocks noGrp="1"/>
          </p:cNvGraphicFramePr>
          <p:nvPr>
            <p:ph idx="1"/>
            <p:extLst>
              <p:ext uri="{D42A27DB-BD31-4B8C-83A1-F6EECF244321}">
                <p14:modId xmlns:p14="http://schemas.microsoft.com/office/powerpoint/2010/main" val="1006434052"/>
              </p:ext>
            </p:extLst>
          </p:nvPr>
        </p:nvGraphicFramePr>
        <p:xfrm>
          <a:off x="901350" y="1836418"/>
          <a:ext cx="3530691" cy="855409"/>
        </p:xfrm>
        <a:graphic>
          <a:graphicData uri="http://schemas.openxmlformats.org/drawingml/2006/table">
            <a:tbl>
              <a:tblPr>
                <a:tableStyleId>{5C22544A-7EE6-4342-B048-85BDC9FD1C3A}</a:tableStyleId>
              </a:tblPr>
              <a:tblGrid>
                <a:gridCol w="3530691">
                  <a:extLst>
                    <a:ext uri="{9D8B030D-6E8A-4147-A177-3AD203B41FA5}">
                      <a16:colId xmlns:a16="http://schemas.microsoft.com/office/drawing/2014/main" val="1771852215"/>
                    </a:ext>
                  </a:extLst>
                </a:gridCol>
              </a:tblGrid>
              <a:tr h="0">
                <a:tc>
                  <a:txBody>
                    <a:bodyPr/>
                    <a:lstStyle/>
                    <a:p>
                      <a:pPr algn="ctr">
                        <a:lnSpc>
                          <a:spcPts val="1730"/>
                        </a:lnSpc>
                        <a:spcAft>
                          <a:spcPts val="0"/>
                        </a:spcAft>
                      </a:pPr>
                      <a:r>
                        <a:rPr lang="ru-RU" sz="1400" dirty="0">
                          <a:effectLst/>
                        </a:rPr>
                        <a:t>Коммерческая тайна</a:t>
                      </a:r>
                      <a:endParaRPr lang="ru-RU" sz="1200" dirty="0">
                        <a:effectLst/>
                      </a:endParaRPr>
                    </a:p>
                    <a:p>
                      <a:pPr algn="ctr">
                        <a:lnSpc>
                          <a:spcPts val="1730"/>
                        </a:lnSpc>
                        <a:spcAft>
                          <a:spcPts val="0"/>
                        </a:spcAft>
                      </a:pPr>
                      <a:r>
                        <a:rPr lang="ru-RU" sz="1400" dirty="0">
                          <a:effectLst/>
                        </a:rPr>
                        <a:t>ФБУ «Инновация»</a:t>
                      </a:r>
                      <a:endParaRPr lang="ru-RU" sz="1200" dirty="0">
                        <a:effectLst/>
                      </a:endParaRPr>
                    </a:p>
                    <a:p>
                      <a:pPr marL="182880" algn="ctr">
                        <a:lnSpc>
                          <a:spcPts val="1730"/>
                        </a:lnSpc>
                        <a:spcAft>
                          <a:spcPts val="0"/>
                        </a:spcAft>
                      </a:pPr>
                      <a:r>
                        <a:rPr lang="ru-RU" sz="1400" dirty="0">
                          <a:effectLst/>
                        </a:rPr>
                        <a:t>Ленинский просп., д. 83, Москва, 117296</a:t>
                      </a:r>
                      <a:endParaRPr lang="ru-RU" sz="1200" dirty="0">
                        <a:effectLst/>
                      </a:endParaRPr>
                    </a:p>
                    <a:p>
                      <a:pPr algn="ctr">
                        <a:lnSpc>
                          <a:spcPts val="1730"/>
                        </a:lnSpc>
                        <a:spcAft>
                          <a:spcPts val="0"/>
                        </a:spcAft>
                      </a:pPr>
                      <a:r>
                        <a:rPr lang="ru-RU" sz="1400" dirty="0">
                          <a:effectLst/>
                        </a:rPr>
                        <a:t>Экз. № 2</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63038629"/>
                  </a:ext>
                </a:extLst>
              </a:tr>
            </a:tbl>
          </a:graphicData>
        </a:graphic>
      </p:graphicFrame>
      <p:sp>
        <p:nvSpPr>
          <p:cNvPr id="5" name="TextBox 4">
            <a:extLst>
              <a:ext uri="{FF2B5EF4-FFF2-40B4-BE49-F238E27FC236}">
                <a16:creationId xmlns:a16="http://schemas.microsoft.com/office/drawing/2014/main" id="{6BB0EAE3-F9EF-4F70-849D-7E795957A8CE}"/>
              </a:ext>
            </a:extLst>
          </p:cNvPr>
          <p:cNvSpPr txBox="1"/>
          <p:nvPr/>
        </p:nvSpPr>
        <p:spPr>
          <a:xfrm>
            <a:off x="901350" y="2985796"/>
            <a:ext cx="7738797" cy="1477328"/>
          </a:xfrm>
          <a:prstGeom prst="rect">
            <a:avLst/>
          </a:prstGeom>
          <a:noFill/>
        </p:spPr>
        <p:txBody>
          <a:bodyPr wrap="square" rtlCol="0">
            <a:spAutoFit/>
          </a:bodyPr>
          <a:lstStyle/>
          <a:p>
            <a:pPr algn="just"/>
            <a:r>
              <a:rPr lang="ru-RU" dirty="0"/>
              <a:t>Если документ, содержащий информацию ограниченного доступа, оформляется на бланке с продольным расположением реквизитов, гриф ограничения доступа к документу проставляется наверху справа над реквизитами бланка.</a:t>
            </a:r>
          </a:p>
          <a:p>
            <a:endParaRPr lang="ru-RU" dirty="0"/>
          </a:p>
        </p:txBody>
      </p:sp>
    </p:spTree>
    <p:extLst>
      <p:ext uri="{BB962C8B-B14F-4D97-AF65-F5344CB8AC3E}">
        <p14:creationId xmlns:p14="http://schemas.microsoft.com/office/powerpoint/2010/main" val="238380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FC6864-0AAA-4BFE-A524-CD0625C86553}"/>
              </a:ext>
            </a:extLst>
          </p:cNvPr>
          <p:cNvSpPr>
            <a:spLocks noGrp="1"/>
          </p:cNvSpPr>
          <p:nvPr>
            <p:ph type="title"/>
          </p:nvPr>
        </p:nvSpPr>
        <p:spPr/>
        <p:txBody>
          <a:bodyPr/>
          <a:lstStyle/>
          <a:p>
            <a:r>
              <a:rPr lang="ru-RU" dirty="0"/>
              <a:t>Сроки хранения документов</a:t>
            </a:r>
          </a:p>
        </p:txBody>
      </p:sp>
      <p:sp>
        <p:nvSpPr>
          <p:cNvPr id="3" name="Объект 2">
            <a:extLst>
              <a:ext uri="{FF2B5EF4-FFF2-40B4-BE49-F238E27FC236}">
                <a16:creationId xmlns:a16="http://schemas.microsoft.com/office/drawing/2014/main" id="{228F39A8-B0B6-46E8-B302-03D3E56E8D4E}"/>
              </a:ext>
            </a:extLst>
          </p:cNvPr>
          <p:cNvSpPr>
            <a:spLocks noGrp="1"/>
          </p:cNvSpPr>
          <p:nvPr>
            <p:ph idx="1"/>
          </p:nvPr>
        </p:nvSpPr>
        <p:spPr/>
        <p:txBody>
          <a:bodyPr/>
          <a:lstStyle/>
          <a:p>
            <a:r>
              <a:rPr lang="ru-RU" dirty="0"/>
              <a:t>Следует обратить внимание на последние изменения в федеральном законодательстве, внесенные в марте 2016 года в статью 22.1 закона 125-ФЗ, которые устанавливают новые сроки хранения номенклатуры дел в организации - в частности, для приказов по личному составу, созданных после 2003 года, вместо периода 75 лет указан новый срок - 50 лет.</a:t>
            </a:r>
          </a:p>
          <a:p>
            <a:endParaRPr lang="ru-RU" dirty="0"/>
          </a:p>
        </p:txBody>
      </p:sp>
      <p:graphicFrame>
        <p:nvGraphicFramePr>
          <p:cNvPr id="4" name="Таблица 3">
            <a:extLst>
              <a:ext uri="{FF2B5EF4-FFF2-40B4-BE49-F238E27FC236}">
                <a16:creationId xmlns:a16="http://schemas.microsoft.com/office/drawing/2014/main" id="{5F915B0E-455D-4137-9EB4-3FC1515DBF1F}"/>
              </a:ext>
            </a:extLst>
          </p:cNvPr>
          <p:cNvGraphicFramePr>
            <a:graphicFrameLocks noGrp="1"/>
          </p:cNvGraphicFramePr>
          <p:nvPr>
            <p:extLst/>
          </p:nvPr>
        </p:nvGraphicFramePr>
        <p:xfrm>
          <a:off x="822958" y="3799001"/>
          <a:ext cx="7425496" cy="2193140"/>
        </p:xfrm>
        <a:graphic>
          <a:graphicData uri="http://schemas.openxmlformats.org/drawingml/2006/table">
            <a:tbl>
              <a:tblPr>
                <a:tableStyleId>{BC89EF96-8CEA-46FF-86C4-4CE0E7609802}</a:tableStyleId>
              </a:tblPr>
              <a:tblGrid>
                <a:gridCol w="3712748">
                  <a:extLst>
                    <a:ext uri="{9D8B030D-6E8A-4147-A177-3AD203B41FA5}">
                      <a16:colId xmlns:a16="http://schemas.microsoft.com/office/drawing/2014/main" val="4178088603"/>
                    </a:ext>
                  </a:extLst>
                </a:gridCol>
                <a:gridCol w="3712748">
                  <a:extLst>
                    <a:ext uri="{9D8B030D-6E8A-4147-A177-3AD203B41FA5}">
                      <a16:colId xmlns:a16="http://schemas.microsoft.com/office/drawing/2014/main" val="1114243781"/>
                    </a:ext>
                  </a:extLst>
                </a:gridCol>
              </a:tblGrid>
              <a:tr h="343183">
                <a:tc>
                  <a:txBody>
                    <a:bodyPr/>
                    <a:lstStyle/>
                    <a:p>
                      <a:pPr rtl="0"/>
                      <a:r>
                        <a:rPr lang="ru-RU"/>
                        <a:t>Период хранения</a:t>
                      </a:r>
                    </a:p>
                  </a:txBody>
                  <a:tcPr marL="38100" marR="38100" marT="38100" marB="38100" anchor="ctr"/>
                </a:tc>
                <a:tc>
                  <a:txBody>
                    <a:bodyPr/>
                    <a:lstStyle/>
                    <a:p>
                      <a:pPr rtl="0"/>
                      <a:r>
                        <a:rPr lang="ru-RU"/>
                        <a:t>Наименование</a:t>
                      </a:r>
                    </a:p>
                  </a:txBody>
                  <a:tcPr marL="38100" marR="38100" marT="38100" marB="38100" anchor="ctr"/>
                </a:tc>
                <a:extLst>
                  <a:ext uri="{0D108BD9-81ED-4DB2-BD59-A6C34878D82A}">
                    <a16:rowId xmlns:a16="http://schemas.microsoft.com/office/drawing/2014/main" val="3381402072"/>
                  </a:ext>
                </a:extLst>
              </a:tr>
              <a:tr h="880339">
                <a:tc rowSpan="3">
                  <a:txBody>
                    <a:bodyPr/>
                    <a:lstStyle/>
                    <a:p>
                      <a:pPr rtl="0"/>
                      <a:r>
                        <a:rPr lang="ru-RU"/>
                        <a:t>1 год</a:t>
                      </a:r>
                    </a:p>
                  </a:txBody>
                  <a:tcPr marL="38100" marR="38100" marT="38100" marB="38100" anchor="ctr"/>
                </a:tc>
                <a:tc>
                  <a:txBody>
                    <a:bodyPr/>
                    <a:lstStyle/>
                    <a:p>
                      <a:pPr rtl="0"/>
                      <a:r>
                        <a:rPr lang="ru-RU"/>
                        <a:t>журналы, отражающие учет рабочего времени (графики, табеля)</a:t>
                      </a:r>
                    </a:p>
                  </a:txBody>
                  <a:tcPr marL="38100" marR="38100" marT="38100" marB="38100" anchor="ctr"/>
                </a:tc>
                <a:extLst>
                  <a:ext uri="{0D108BD9-81ED-4DB2-BD59-A6C34878D82A}">
                    <a16:rowId xmlns:a16="http://schemas.microsoft.com/office/drawing/2014/main" val="427506866"/>
                  </a:ext>
                </a:extLst>
              </a:tr>
              <a:tr h="611761">
                <a:tc vMerge="1">
                  <a:txBody>
                    <a:bodyPr/>
                    <a:lstStyle/>
                    <a:p>
                      <a:endParaRPr lang="ru-RU"/>
                    </a:p>
                  </a:txBody>
                  <a:tcPr/>
                </a:tc>
                <a:tc>
                  <a:txBody>
                    <a:bodyPr/>
                    <a:lstStyle/>
                    <a:p>
                      <a:pPr rtl="0"/>
                      <a:r>
                        <a:rPr lang="ru-RU"/>
                        <a:t>данные лиц, не принятых на работу</a:t>
                      </a:r>
                    </a:p>
                  </a:txBody>
                  <a:tcPr marL="38100" marR="38100" marT="38100" marB="38100" anchor="ctr"/>
                </a:tc>
                <a:extLst>
                  <a:ext uri="{0D108BD9-81ED-4DB2-BD59-A6C34878D82A}">
                    <a16:rowId xmlns:a16="http://schemas.microsoft.com/office/drawing/2014/main" val="1823436395"/>
                  </a:ext>
                </a:extLst>
              </a:tr>
              <a:tr h="343183">
                <a:tc vMerge="1">
                  <a:txBody>
                    <a:bodyPr/>
                    <a:lstStyle/>
                    <a:p>
                      <a:endParaRPr lang="ru-RU"/>
                    </a:p>
                  </a:txBody>
                  <a:tcPr/>
                </a:tc>
                <a:tc>
                  <a:txBody>
                    <a:bodyPr/>
                    <a:lstStyle/>
                    <a:p>
                      <a:pPr rtl="0"/>
                      <a:r>
                        <a:rPr lang="ru-RU" dirty="0"/>
                        <a:t>графики отпусков</a:t>
                      </a:r>
                    </a:p>
                  </a:txBody>
                  <a:tcPr marL="38100" marR="38100" marT="38100" marB="38100" anchor="ctr"/>
                </a:tc>
                <a:extLst>
                  <a:ext uri="{0D108BD9-81ED-4DB2-BD59-A6C34878D82A}">
                    <a16:rowId xmlns:a16="http://schemas.microsoft.com/office/drawing/2014/main" val="2936767664"/>
                  </a:ext>
                </a:extLst>
              </a:tr>
            </a:tbl>
          </a:graphicData>
        </a:graphic>
      </p:graphicFrame>
    </p:spTree>
    <p:extLst>
      <p:ext uri="{BB962C8B-B14F-4D97-AF65-F5344CB8AC3E}">
        <p14:creationId xmlns:p14="http://schemas.microsoft.com/office/powerpoint/2010/main" val="288621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C9147E-4CCB-43A5-8417-F08509FDE733}"/>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5FD9528F-123C-412E-9784-55F96AEF78D7}"/>
              </a:ext>
            </a:extLst>
          </p:cNvPr>
          <p:cNvSpPr>
            <a:spLocks noGrp="1"/>
          </p:cNvSpPr>
          <p:nvPr>
            <p:ph idx="1"/>
          </p:nvPr>
        </p:nvSpPr>
        <p:spPr/>
        <p:txBody>
          <a:bodyPr/>
          <a:lstStyle/>
          <a:p>
            <a:r>
              <a:rPr lang="ru-RU" dirty="0"/>
              <a:t>Адресатом документа может быть организация, структурное подразделение организации, должностное или физическое лицо.</a:t>
            </a:r>
          </a:p>
          <a:p>
            <a:r>
              <a:rPr lang="ru-RU" dirty="0"/>
              <a:t>Реквизит «адресат» оформляется на бланке с угловым расположением реквизитов </a:t>
            </a:r>
            <a:r>
              <a:rPr lang="ru-RU" dirty="0">
                <a:sym typeface="Symbol" panose="05050102010706020507" pitchFamily="18" charset="2"/>
              </a:rPr>
              <a:t></a:t>
            </a:r>
            <a:r>
              <a:rPr lang="ru-RU" dirty="0"/>
              <a:t> в верхней правой части документа, на бланке с продольным расположением реквизитов </a:t>
            </a:r>
            <a:r>
              <a:rPr lang="ru-RU" dirty="0">
                <a:sym typeface="Symbol" panose="05050102010706020507" pitchFamily="18" charset="2"/>
              </a:rPr>
              <a:t></a:t>
            </a:r>
            <a:r>
              <a:rPr lang="ru-RU" dirty="0"/>
              <a:t> справа под реквизитами бланка. Строки реквизита «адресат» выравниваются по левому краю или </a:t>
            </a:r>
            <a:r>
              <a:rPr lang="ru-RU" dirty="0" err="1"/>
              <a:t>центруются</a:t>
            </a:r>
            <a:r>
              <a:rPr lang="ru-RU" dirty="0"/>
              <a:t> относительно самой длинной строки.</a:t>
            </a:r>
          </a:p>
          <a:p>
            <a:r>
              <a:rPr lang="ru-RU" dirty="0"/>
              <a:t>При </a:t>
            </a:r>
            <a:r>
              <a:rPr lang="ru-RU" dirty="0" err="1"/>
              <a:t>адресовании</a:t>
            </a:r>
            <a:r>
              <a:rPr lang="ru-RU" dirty="0"/>
              <a:t> документа руководителю (заместителю руководителя) организации указывается в дательном падеже наименование должности руководителя (заместителя руководителя), включающее наименование организации, и фамилия, инициалы должностного лица. </a:t>
            </a:r>
          </a:p>
        </p:txBody>
      </p:sp>
    </p:spTree>
    <p:extLst>
      <p:ext uri="{BB962C8B-B14F-4D97-AF65-F5344CB8AC3E}">
        <p14:creationId xmlns:p14="http://schemas.microsoft.com/office/powerpoint/2010/main" val="3658531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D6B97F-3A78-43BB-A36B-E71B44AC10D8}"/>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D915AA5A-EC7D-4F3E-9ACB-73989372129E}"/>
              </a:ext>
            </a:extLst>
          </p:cNvPr>
          <p:cNvSpPr>
            <a:spLocks noGrp="1"/>
          </p:cNvSpPr>
          <p:nvPr>
            <p:ph idx="1"/>
          </p:nvPr>
        </p:nvSpPr>
        <p:spPr>
          <a:xfrm>
            <a:off x="822960" y="1845734"/>
            <a:ext cx="7304004" cy="682862"/>
          </a:xfrm>
        </p:spPr>
        <p:txBody>
          <a:bodyPr/>
          <a:lstStyle/>
          <a:p>
            <a:r>
              <a:rPr lang="ru-RU" dirty="0"/>
              <a:t>При </a:t>
            </a:r>
            <a:r>
              <a:rPr lang="ru-RU" dirty="0" err="1"/>
              <a:t>адресовании</a:t>
            </a:r>
            <a:r>
              <a:rPr lang="ru-RU" dirty="0"/>
              <a:t> письма в организацию указывается ее полное или сокращенное наименование в именительном падеже. </a:t>
            </a:r>
          </a:p>
        </p:txBody>
      </p:sp>
      <p:sp>
        <p:nvSpPr>
          <p:cNvPr id="4" name="TextBox 3">
            <a:extLst>
              <a:ext uri="{FF2B5EF4-FFF2-40B4-BE49-F238E27FC236}">
                <a16:creationId xmlns:a16="http://schemas.microsoft.com/office/drawing/2014/main" id="{76EB5990-341C-4ADA-9057-BF11583307ED}"/>
              </a:ext>
            </a:extLst>
          </p:cNvPr>
          <p:cNvSpPr txBox="1"/>
          <p:nvPr/>
        </p:nvSpPr>
        <p:spPr>
          <a:xfrm>
            <a:off x="822960" y="3704254"/>
            <a:ext cx="6951306" cy="1200329"/>
          </a:xfrm>
          <a:prstGeom prst="rect">
            <a:avLst/>
          </a:prstGeom>
          <a:noFill/>
        </p:spPr>
        <p:txBody>
          <a:bodyPr wrap="square" rtlCol="0">
            <a:spAutoFit/>
          </a:bodyPr>
          <a:lstStyle/>
          <a:p>
            <a:r>
              <a:rPr lang="ru-RU"/>
              <a:t>При адресованный документа в структурное подразделение организации в реквизите «адресат» указывается в именительном падеже наименование организации, ниже – наименование структурного подразделения. </a:t>
            </a:r>
            <a:endParaRPr lang="ru-RU" dirty="0"/>
          </a:p>
        </p:txBody>
      </p:sp>
      <p:graphicFrame>
        <p:nvGraphicFramePr>
          <p:cNvPr id="5" name="Таблица 4">
            <a:extLst>
              <a:ext uri="{FF2B5EF4-FFF2-40B4-BE49-F238E27FC236}">
                <a16:creationId xmlns:a16="http://schemas.microsoft.com/office/drawing/2014/main" id="{9444557C-2632-46D7-84E5-3C17E33B4C71}"/>
              </a:ext>
            </a:extLst>
          </p:cNvPr>
          <p:cNvGraphicFramePr>
            <a:graphicFrameLocks noGrp="1"/>
          </p:cNvGraphicFramePr>
          <p:nvPr>
            <p:extLst>
              <p:ext uri="{D42A27DB-BD31-4B8C-83A1-F6EECF244321}">
                <p14:modId xmlns:p14="http://schemas.microsoft.com/office/powerpoint/2010/main" val="1254474390"/>
              </p:ext>
            </p:extLst>
          </p:nvPr>
        </p:nvGraphicFramePr>
        <p:xfrm>
          <a:off x="4371392" y="2475691"/>
          <a:ext cx="3240405" cy="839027"/>
        </p:xfrm>
        <a:graphic>
          <a:graphicData uri="http://schemas.openxmlformats.org/drawingml/2006/table">
            <a:tbl>
              <a:tblPr>
                <a:tableStyleId>{5C22544A-7EE6-4342-B048-85BDC9FD1C3A}</a:tableStyleId>
              </a:tblPr>
              <a:tblGrid>
                <a:gridCol w="629920">
                  <a:extLst>
                    <a:ext uri="{9D8B030D-6E8A-4147-A177-3AD203B41FA5}">
                      <a16:colId xmlns:a16="http://schemas.microsoft.com/office/drawing/2014/main" val="3299834667"/>
                    </a:ext>
                  </a:extLst>
                </a:gridCol>
                <a:gridCol w="2610485">
                  <a:extLst>
                    <a:ext uri="{9D8B030D-6E8A-4147-A177-3AD203B41FA5}">
                      <a16:colId xmlns:a16="http://schemas.microsoft.com/office/drawing/2014/main" val="4265427195"/>
                    </a:ext>
                  </a:extLst>
                </a:gridCol>
              </a:tblGrid>
              <a:tr h="0">
                <a:tc>
                  <a:txBody>
                    <a:bodyPr/>
                    <a:lstStyle/>
                    <a:p>
                      <a:pPr>
                        <a:lnSpc>
                          <a:spcPct val="107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730"/>
                        </a:lnSpc>
                        <a:spcAft>
                          <a:spcPts val="0"/>
                        </a:spcAft>
                      </a:pPr>
                      <a:r>
                        <a:rPr lang="ru-RU" sz="1400">
                          <a:effectLst/>
                        </a:rPr>
                        <a:t>Федеральное архивное </a:t>
                      </a:r>
                      <a:endParaRPr lang="ru-RU" sz="1200">
                        <a:effectLst/>
                      </a:endParaRPr>
                    </a:p>
                    <a:p>
                      <a:pPr algn="just">
                        <a:lnSpc>
                          <a:spcPts val="1730"/>
                        </a:lnSpc>
                        <a:spcAft>
                          <a:spcPts val="0"/>
                        </a:spcAft>
                      </a:pPr>
                      <a:r>
                        <a:rPr lang="ru-RU" sz="1400">
                          <a:effectLst/>
                        </a:rPr>
                        <a:t>агентство</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6476462"/>
                  </a:ext>
                </a:extLst>
              </a:tr>
              <a:tr h="0">
                <a:tc>
                  <a:txBody>
                    <a:bodyPr/>
                    <a:lstStyle/>
                    <a:p>
                      <a:pPr algn="just">
                        <a:lnSpc>
                          <a:spcPts val="1730"/>
                        </a:lnSpc>
                        <a:spcAft>
                          <a:spcPts val="0"/>
                        </a:spcAft>
                      </a:pPr>
                      <a:r>
                        <a:rPr lang="ru-RU" sz="1400">
                          <a:effectLst/>
                        </a:rPr>
                        <a:t>или: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730"/>
                        </a:lnSpc>
                        <a:spcAft>
                          <a:spcPts val="0"/>
                        </a:spcAft>
                      </a:pPr>
                      <a:r>
                        <a:rPr lang="ru-RU" sz="1400">
                          <a:effectLst/>
                        </a:rPr>
                        <a:t>Росархив</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7423407"/>
                  </a:ext>
                </a:extLst>
              </a:tr>
              <a:tr h="0">
                <a:tc>
                  <a:txBody>
                    <a:bodyPr/>
                    <a:lstStyle/>
                    <a:p>
                      <a:pPr algn="just">
                        <a:lnSpc>
                          <a:spcPts val="1730"/>
                        </a:lnSpc>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730"/>
                        </a:lnSpc>
                        <a:spcAft>
                          <a:spcPts val="0"/>
                        </a:spcAft>
                      </a:pPr>
                      <a:r>
                        <a:rPr lang="ru-RU" sz="1400" dirty="0">
                          <a:effectLst/>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55469865"/>
                  </a:ext>
                </a:extLst>
              </a:tr>
            </a:tbl>
          </a:graphicData>
        </a:graphic>
      </p:graphicFrame>
      <p:graphicFrame>
        <p:nvGraphicFramePr>
          <p:cNvPr id="7" name="Таблица 6">
            <a:extLst>
              <a:ext uri="{FF2B5EF4-FFF2-40B4-BE49-F238E27FC236}">
                <a16:creationId xmlns:a16="http://schemas.microsoft.com/office/drawing/2014/main" id="{F7E793AB-9382-417B-9AD9-B5EC9AAD660B}"/>
              </a:ext>
            </a:extLst>
          </p:cNvPr>
          <p:cNvGraphicFramePr>
            <a:graphicFrameLocks noGrp="1"/>
          </p:cNvGraphicFramePr>
          <p:nvPr>
            <p:extLst>
              <p:ext uri="{D42A27DB-BD31-4B8C-83A1-F6EECF244321}">
                <p14:modId xmlns:p14="http://schemas.microsoft.com/office/powerpoint/2010/main" val="534056331"/>
              </p:ext>
            </p:extLst>
          </p:nvPr>
        </p:nvGraphicFramePr>
        <p:xfrm>
          <a:off x="4371392" y="5082314"/>
          <a:ext cx="2340610" cy="423609"/>
        </p:xfrm>
        <a:graphic>
          <a:graphicData uri="http://schemas.openxmlformats.org/drawingml/2006/table">
            <a:tbl>
              <a:tblPr>
                <a:tableStyleId>{5C22544A-7EE6-4342-B048-85BDC9FD1C3A}</a:tableStyleId>
              </a:tblPr>
              <a:tblGrid>
                <a:gridCol w="2340610">
                  <a:extLst>
                    <a:ext uri="{9D8B030D-6E8A-4147-A177-3AD203B41FA5}">
                      <a16:colId xmlns:a16="http://schemas.microsoft.com/office/drawing/2014/main" val="2275513813"/>
                    </a:ext>
                  </a:extLst>
                </a:gridCol>
              </a:tblGrid>
              <a:tr h="0">
                <a:tc>
                  <a:txBody>
                    <a:bodyPr/>
                    <a:lstStyle/>
                    <a:p>
                      <a:pPr>
                        <a:lnSpc>
                          <a:spcPts val="1730"/>
                        </a:lnSpc>
                        <a:spcAft>
                          <a:spcPts val="0"/>
                        </a:spcAft>
                      </a:pPr>
                      <a:r>
                        <a:rPr lang="ru-RU" sz="1400" dirty="0">
                          <a:effectLst/>
                        </a:rPr>
                        <a:t>ФБУ «Инновация»</a:t>
                      </a:r>
                      <a:endParaRPr lang="ru-RU" sz="1200" dirty="0">
                        <a:effectLst/>
                      </a:endParaRPr>
                    </a:p>
                    <a:p>
                      <a:pPr>
                        <a:lnSpc>
                          <a:spcPts val="1730"/>
                        </a:lnSpc>
                        <a:spcAft>
                          <a:spcPts val="0"/>
                        </a:spcAft>
                      </a:pPr>
                      <a:r>
                        <a:rPr lang="ru-RU" sz="1400" dirty="0">
                          <a:effectLst/>
                        </a:rPr>
                        <a:t>Финансовое управление</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21671012"/>
                  </a:ext>
                </a:extLst>
              </a:tr>
            </a:tbl>
          </a:graphicData>
        </a:graphic>
      </p:graphicFrame>
    </p:spTree>
    <p:extLst>
      <p:ext uri="{BB962C8B-B14F-4D97-AF65-F5344CB8AC3E}">
        <p14:creationId xmlns:p14="http://schemas.microsoft.com/office/powerpoint/2010/main" val="2717411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6CEFE-969B-4C77-9B10-C468C592D554}"/>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71C1DFA3-99DB-4302-BC3B-3565E5DDE14C}"/>
              </a:ext>
            </a:extLst>
          </p:cNvPr>
          <p:cNvSpPr>
            <a:spLocks noGrp="1"/>
          </p:cNvSpPr>
          <p:nvPr>
            <p:ph idx="1"/>
          </p:nvPr>
        </p:nvSpPr>
        <p:spPr>
          <a:xfrm>
            <a:off x="822960" y="1845734"/>
            <a:ext cx="7543800" cy="1450757"/>
          </a:xfrm>
        </p:spPr>
        <p:txBody>
          <a:bodyPr>
            <a:normAutofit lnSpcReduction="10000"/>
          </a:bodyPr>
          <a:lstStyle/>
          <a:p>
            <a:r>
              <a:rPr lang="ru-RU" dirty="0"/>
              <a:t>При </a:t>
            </a:r>
            <a:r>
              <a:rPr lang="ru-RU" dirty="0" err="1"/>
              <a:t>адресовании</a:t>
            </a:r>
            <a:r>
              <a:rPr lang="ru-RU" dirty="0"/>
              <a:t> письма руководителю структурного подразделения указывается в именительном падеже наименование организации, ниже – в дательном падеже наименование должности руководителя, включающее наименование структурного подразделения, фамилия, инициалы</a:t>
            </a:r>
          </a:p>
        </p:txBody>
      </p:sp>
      <p:sp>
        <p:nvSpPr>
          <p:cNvPr id="4" name="TextBox 3">
            <a:extLst>
              <a:ext uri="{FF2B5EF4-FFF2-40B4-BE49-F238E27FC236}">
                <a16:creationId xmlns:a16="http://schemas.microsoft.com/office/drawing/2014/main" id="{C65D8DE2-0268-4A66-B44E-0E558378B48B}"/>
              </a:ext>
            </a:extLst>
          </p:cNvPr>
          <p:cNvSpPr txBox="1"/>
          <p:nvPr/>
        </p:nvSpPr>
        <p:spPr>
          <a:xfrm>
            <a:off x="662473" y="3989214"/>
            <a:ext cx="7644856" cy="2308324"/>
          </a:xfrm>
          <a:prstGeom prst="rect">
            <a:avLst/>
          </a:prstGeom>
          <a:noFill/>
        </p:spPr>
        <p:txBody>
          <a:bodyPr wrap="square" rtlCol="0">
            <a:spAutoFit/>
          </a:bodyPr>
          <a:lstStyle/>
          <a:p>
            <a:r>
              <a:rPr lang="ru-RU" dirty="0"/>
              <a:t>Перед фамилией должностного лица допускается употреблять сокращение «г-ну» (господину), если адресат мужчина, или «г-же» (госпоже), если адресат женщина, например: г-ну Иванову А.А.; г-же Смирновой О.Д.</a:t>
            </a:r>
          </a:p>
          <a:p>
            <a:endParaRPr lang="ru-RU" dirty="0"/>
          </a:p>
          <a:p>
            <a:r>
              <a:rPr lang="ru-RU" dirty="0"/>
              <a:t>При рассылке документа группе организаций одного типа или в структурные подразделения одной организации, адресат указывается обобщенно. Например, руководителям дошкольных образовательных организаций.</a:t>
            </a:r>
          </a:p>
        </p:txBody>
      </p:sp>
      <p:graphicFrame>
        <p:nvGraphicFramePr>
          <p:cNvPr id="5" name="Таблица 4">
            <a:extLst>
              <a:ext uri="{FF2B5EF4-FFF2-40B4-BE49-F238E27FC236}">
                <a16:creationId xmlns:a16="http://schemas.microsoft.com/office/drawing/2014/main" id="{0AADB667-95C0-43E0-804F-4EF90B2470C1}"/>
              </a:ext>
            </a:extLst>
          </p:cNvPr>
          <p:cNvGraphicFramePr>
            <a:graphicFrameLocks noGrp="1"/>
          </p:cNvGraphicFramePr>
          <p:nvPr>
            <p:extLst>
              <p:ext uri="{D42A27DB-BD31-4B8C-83A1-F6EECF244321}">
                <p14:modId xmlns:p14="http://schemas.microsoft.com/office/powerpoint/2010/main" val="3301696375"/>
              </p:ext>
            </p:extLst>
          </p:nvPr>
        </p:nvGraphicFramePr>
        <p:xfrm>
          <a:off x="5966719" y="3133805"/>
          <a:ext cx="2340610" cy="855409"/>
        </p:xfrm>
        <a:graphic>
          <a:graphicData uri="http://schemas.openxmlformats.org/drawingml/2006/table">
            <a:tbl>
              <a:tblPr>
                <a:tableStyleId>{5C22544A-7EE6-4342-B048-85BDC9FD1C3A}</a:tableStyleId>
              </a:tblPr>
              <a:tblGrid>
                <a:gridCol w="2340610">
                  <a:extLst>
                    <a:ext uri="{9D8B030D-6E8A-4147-A177-3AD203B41FA5}">
                      <a16:colId xmlns:a16="http://schemas.microsoft.com/office/drawing/2014/main" val="2468448277"/>
                    </a:ext>
                  </a:extLst>
                </a:gridCol>
              </a:tblGrid>
              <a:tr h="0">
                <a:tc>
                  <a:txBody>
                    <a:bodyPr/>
                    <a:lstStyle/>
                    <a:p>
                      <a:pPr algn="ctr">
                        <a:lnSpc>
                          <a:spcPts val="1730"/>
                        </a:lnSpc>
                        <a:spcAft>
                          <a:spcPts val="0"/>
                        </a:spcAft>
                      </a:pPr>
                      <a:r>
                        <a:rPr lang="ru-RU" sz="1400" dirty="0">
                          <a:effectLst/>
                        </a:rPr>
                        <a:t>ФБУ «Инновация»</a:t>
                      </a:r>
                      <a:endParaRPr lang="ru-RU" sz="1200" dirty="0">
                        <a:effectLst/>
                      </a:endParaRPr>
                    </a:p>
                    <a:p>
                      <a:pPr marL="18415" algn="ctr">
                        <a:lnSpc>
                          <a:spcPts val="1730"/>
                        </a:lnSpc>
                        <a:spcAft>
                          <a:spcPts val="0"/>
                        </a:spcAft>
                      </a:pPr>
                      <a:r>
                        <a:rPr lang="ru-RU" sz="1400" dirty="0">
                          <a:effectLst/>
                        </a:rPr>
                        <a:t>Руководителю договорно-правового отдела</a:t>
                      </a:r>
                      <a:endParaRPr lang="ru-RU" sz="1200" dirty="0">
                        <a:effectLst/>
                      </a:endParaRPr>
                    </a:p>
                    <a:p>
                      <a:pPr marL="18415" algn="ctr">
                        <a:lnSpc>
                          <a:spcPts val="1730"/>
                        </a:lnSpc>
                        <a:spcAft>
                          <a:spcPts val="0"/>
                        </a:spcAft>
                      </a:pPr>
                      <a:r>
                        <a:rPr lang="ru-RU" sz="1400" dirty="0">
                          <a:effectLst/>
                        </a:rPr>
                        <a:t>Андрееву А.А.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5891777"/>
                  </a:ext>
                </a:extLst>
              </a:tr>
            </a:tbl>
          </a:graphicData>
        </a:graphic>
      </p:graphicFrame>
    </p:spTree>
    <p:extLst>
      <p:ext uri="{BB962C8B-B14F-4D97-AF65-F5344CB8AC3E}">
        <p14:creationId xmlns:p14="http://schemas.microsoft.com/office/powerpoint/2010/main" val="369688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DF1A62-ECD0-4E5A-8120-DC05677B7C73}"/>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4C534B8C-B50F-479B-A1AD-6B01C64F2313}"/>
              </a:ext>
            </a:extLst>
          </p:cNvPr>
          <p:cNvSpPr>
            <a:spLocks noGrp="1"/>
          </p:cNvSpPr>
          <p:nvPr>
            <p:ph idx="1"/>
          </p:nvPr>
        </p:nvSpPr>
        <p:spPr/>
        <p:txBody>
          <a:bodyPr/>
          <a:lstStyle/>
          <a:p>
            <a:pPr algn="just"/>
            <a:r>
              <a:rPr lang="ru-RU" dirty="0"/>
              <a:t>При рассылке документа не всем организациям или структурным подразделениям под реквизитом «Адресат» в скобках указывается: «(по списку)». Например: Руководителям дошкольных образовательных организаций Василеостровского района (по списку).</a:t>
            </a:r>
          </a:p>
          <a:p>
            <a:r>
              <a:rPr lang="ru-RU" dirty="0"/>
              <a:t>Список рассылки составляется исполнителем.</a:t>
            </a:r>
          </a:p>
          <a:p>
            <a:pPr algn="just"/>
            <a:r>
              <a:rPr lang="ru-RU" dirty="0"/>
              <a:t>Если письмо направляется в организацию или должностному лицу и для сведения еще ряду организаций или должностных лиц, общее количество адресатов не должно быть более четырех, при этом основной адресат указывается первым, </a:t>
            </a:r>
            <a:r>
              <a:rPr lang="ru-RU" dirty="0">
                <a:solidFill>
                  <a:srgbClr val="FF0000"/>
                </a:solidFill>
              </a:rPr>
              <a:t>слово «Копия» перед вторым, третьим, четвертым адресатами не печатается</a:t>
            </a:r>
            <a:r>
              <a:rPr lang="ru-RU" dirty="0"/>
              <a:t>. </a:t>
            </a:r>
          </a:p>
          <a:p>
            <a:endParaRPr lang="ru-RU" dirty="0"/>
          </a:p>
          <a:p>
            <a:endParaRPr lang="ru-RU" dirty="0"/>
          </a:p>
        </p:txBody>
      </p:sp>
    </p:spTree>
    <p:extLst>
      <p:ext uri="{BB962C8B-B14F-4D97-AF65-F5344CB8AC3E}">
        <p14:creationId xmlns:p14="http://schemas.microsoft.com/office/powerpoint/2010/main" val="2223963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7B3A3-2C0A-4BD6-80E9-292A0FBB11AB}"/>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6421CC0F-68F5-4CE9-B8BC-E63A58BC3449}"/>
              </a:ext>
            </a:extLst>
          </p:cNvPr>
          <p:cNvSpPr>
            <a:spLocks noGrp="1"/>
          </p:cNvSpPr>
          <p:nvPr>
            <p:ph idx="1"/>
          </p:nvPr>
        </p:nvSpPr>
        <p:spPr>
          <a:xfrm>
            <a:off x="822959" y="1845734"/>
            <a:ext cx="7543801" cy="1056086"/>
          </a:xfrm>
        </p:spPr>
        <p:txBody>
          <a:bodyPr/>
          <a:lstStyle/>
          <a:p>
            <a:pPr algn="just"/>
            <a:r>
              <a:rPr lang="ru-RU" dirty="0"/>
              <a:t>В состав реквизита «Адресат» может входить почтовый адрес. Элементы почтового адреса указываются в последовательности, установленной Правилами оказания услуг почтовой связи. </a:t>
            </a:r>
          </a:p>
        </p:txBody>
      </p:sp>
      <p:graphicFrame>
        <p:nvGraphicFramePr>
          <p:cNvPr id="4" name="Таблица 3">
            <a:extLst>
              <a:ext uri="{FF2B5EF4-FFF2-40B4-BE49-F238E27FC236}">
                <a16:creationId xmlns:a16="http://schemas.microsoft.com/office/drawing/2014/main" id="{595F3F4B-DF9E-4E5F-AB1F-CA177BE11250}"/>
              </a:ext>
            </a:extLst>
          </p:cNvPr>
          <p:cNvGraphicFramePr>
            <a:graphicFrameLocks noGrp="1"/>
          </p:cNvGraphicFramePr>
          <p:nvPr>
            <p:extLst>
              <p:ext uri="{D42A27DB-BD31-4B8C-83A1-F6EECF244321}">
                <p14:modId xmlns:p14="http://schemas.microsoft.com/office/powerpoint/2010/main" val="59059817"/>
              </p:ext>
            </p:extLst>
          </p:nvPr>
        </p:nvGraphicFramePr>
        <p:xfrm>
          <a:off x="4883526" y="2759179"/>
          <a:ext cx="3483234" cy="1071055"/>
        </p:xfrm>
        <a:graphic>
          <a:graphicData uri="http://schemas.openxmlformats.org/drawingml/2006/table">
            <a:tbl>
              <a:tblPr>
                <a:tableStyleId>{5C22544A-7EE6-4342-B048-85BDC9FD1C3A}</a:tableStyleId>
              </a:tblPr>
              <a:tblGrid>
                <a:gridCol w="3483234">
                  <a:extLst>
                    <a:ext uri="{9D8B030D-6E8A-4147-A177-3AD203B41FA5}">
                      <a16:colId xmlns:a16="http://schemas.microsoft.com/office/drawing/2014/main" val="3168843566"/>
                    </a:ext>
                  </a:extLst>
                </a:gridCol>
              </a:tblGrid>
              <a:tr h="1056085">
                <a:tc>
                  <a:txBody>
                    <a:bodyPr/>
                    <a:lstStyle/>
                    <a:p>
                      <a:pPr>
                        <a:lnSpc>
                          <a:spcPts val="1730"/>
                        </a:lnSpc>
                        <a:spcAft>
                          <a:spcPts val="0"/>
                        </a:spcAft>
                      </a:pPr>
                      <a:r>
                        <a:rPr lang="ru-RU" sz="1400" dirty="0">
                          <a:effectLst/>
                        </a:rPr>
                        <a:t>ГБУ ДППО ЦПКС «Информационно-методический центр» Василеостровского района</a:t>
                      </a:r>
                      <a:endParaRPr lang="ru-RU" sz="1200" dirty="0">
                        <a:effectLst/>
                      </a:endParaRPr>
                    </a:p>
                    <a:p>
                      <a:pPr>
                        <a:lnSpc>
                          <a:spcPts val="1730"/>
                        </a:lnSpc>
                        <a:spcAft>
                          <a:spcPts val="0"/>
                        </a:spcAft>
                      </a:pPr>
                      <a:r>
                        <a:rPr lang="ru-RU" sz="1400" dirty="0">
                          <a:effectLst/>
                        </a:rPr>
                        <a:t>7-я линия ВО, 56-58,</a:t>
                      </a:r>
                      <a:br>
                        <a:rPr lang="ru-RU" sz="1400" dirty="0">
                          <a:effectLst/>
                        </a:rPr>
                      </a:br>
                      <a:r>
                        <a:rPr lang="ru-RU" sz="1400" dirty="0">
                          <a:effectLst/>
                        </a:rPr>
                        <a:t>‎Санкт-Петербург, 199004</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2975323"/>
                  </a:ext>
                </a:extLst>
              </a:tr>
            </a:tbl>
          </a:graphicData>
        </a:graphic>
      </p:graphicFrame>
      <p:sp>
        <p:nvSpPr>
          <p:cNvPr id="5" name="TextBox 4">
            <a:extLst>
              <a:ext uri="{FF2B5EF4-FFF2-40B4-BE49-F238E27FC236}">
                <a16:creationId xmlns:a16="http://schemas.microsoft.com/office/drawing/2014/main" id="{9BA94034-E6F9-44FA-A007-5CBB59A0D74B}"/>
              </a:ext>
            </a:extLst>
          </p:cNvPr>
          <p:cNvSpPr txBox="1"/>
          <p:nvPr/>
        </p:nvSpPr>
        <p:spPr>
          <a:xfrm>
            <a:off x="905069" y="4226767"/>
            <a:ext cx="7637107" cy="2031325"/>
          </a:xfrm>
          <a:prstGeom prst="rect">
            <a:avLst/>
          </a:prstGeom>
          <a:noFill/>
        </p:spPr>
        <p:txBody>
          <a:bodyPr wrap="square" rtlCol="0">
            <a:spAutoFit/>
          </a:bodyPr>
          <a:lstStyle/>
          <a:p>
            <a:r>
              <a:rPr lang="ru-RU" dirty="0"/>
              <a:t>Почтовый адрес не указывается в документах, направляемых в высшие органы власти, вышестоящие организации, подведомственные организации и постоянным корреспондентам (за исключением направления писем указанным адресатам в конвертах с прозрачными окнами).</a:t>
            </a:r>
          </a:p>
          <a:p>
            <a:r>
              <a:rPr lang="ru-RU" dirty="0"/>
              <a:t>При </a:t>
            </a:r>
            <a:r>
              <a:rPr lang="ru-RU" dirty="0" err="1"/>
              <a:t>адресовании</a:t>
            </a:r>
            <a:r>
              <a:rPr lang="ru-RU" dirty="0"/>
              <a:t> документа физическому лицу указываются: фамилия инициалы физического лица, почтовый адрес. </a:t>
            </a:r>
          </a:p>
        </p:txBody>
      </p:sp>
    </p:spTree>
    <p:extLst>
      <p:ext uri="{BB962C8B-B14F-4D97-AF65-F5344CB8AC3E}">
        <p14:creationId xmlns:p14="http://schemas.microsoft.com/office/powerpoint/2010/main" val="1165052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A04B81-D382-4804-9BF4-40164259BE7B}"/>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2E902D4C-4A89-4565-BFD2-0CEF0C203EA6}"/>
              </a:ext>
            </a:extLst>
          </p:cNvPr>
          <p:cNvSpPr>
            <a:spLocks noGrp="1"/>
          </p:cNvSpPr>
          <p:nvPr>
            <p:ph idx="1"/>
          </p:nvPr>
        </p:nvSpPr>
        <p:spPr>
          <a:xfrm>
            <a:off x="822959" y="1845734"/>
            <a:ext cx="7611914" cy="1233368"/>
          </a:xfrm>
        </p:spPr>
        <p:txBody>
          <a:bodyPr/>
          <a:lstStyle/>
          <a:p>
            <a:r>
              <a:rPr lang="ru-RU" dirty="0"/>
              <a:t>При отправке письма по электронной почте или по факсимильной связи (без досылки по почте) почтовый адрес не указывается. При необходимости может быть указан электронный адрес (номер телефона/факса). Например: </a:t>
            </a:r>
          </a:p>
          <a:p>
            <a:endParaRPr lang="ru-RU" dirty="0"/>
          </a:p>
        </p:txBody>
      </p:sp>
      <p:graphicFrame>
        <p:nvGraphicFramePr>
          <p:cNvPr id="5" name="Таблица 4">
            <a:extLst>
              <a:ext uri="{FF2B5EF4-FFF2-40B4-BE49-F238E27FC236}">
                <a16:creationId xmlns:a16="http://schemas.microsoft.com/office/drawing/2014/main" id="{2D472EDE-16FA-4946-9EE1-D80A2A7AC6FC}"/>
              </a:ext>
            </a:extLst>
          </p:cNvPr>
          <p:cNvGraphicFramePr>
            <a:graphicFrameLocks noGrp="1"/>
          </p:cNvGraphicFramePr>
          <p:nvPr>
            <p:extLst>
              <p:ext uri="{D42A27DB-BD31-4B8C-83A1-F6EECF244321}">
                <p14:modId xmlns:p14="http://schemas.microsoft.com/office/powerpoint/2010/main" val="398853435"/>
              </p:ext>
            </p:extLst>
          </p:nvPr>
        </p:nvGraphicFramePr>
        <p:xfrm>
          <a:off x="3051109" y="3187475"/>
          <a:ext cx="5505061" cy="883988"/>
        </p:xfrm>
        <a:graphic>
          <a:graphicData uri="http://schemas.openxmlformats.org/drawingml/2006/table">
            <a:tbl>
              <a:tblPr>
                <a:tableStyleId>{5C22544A-7EE6-4342-B048-85BDC9FD1C3A}</a:tableStyleId>
              </a:tblPr>
              <a:tblGrid>
                <a:gridCol w="5505061">
                  <a:extLst>
                    <a:ext uri="{9D8B030D-6E8A-4147-A177-3AD203B41FA5}">
                      <a16:colId xmlns:a16="http://schemas.microsoft.com/office/drawing/2014/main" val="1747472085"/>
                    </a:ext>
                  </a:extLst>
                </a:gridCol>
              </a:tblGrid>
              <a:tr h="883988">
                <a:tc>
                  <a:txBody>
                    <a:bodyPr/>
                    <a:lstStyle/>
                    <a:p>
                      <a:pPr>
                        <a:lnSpc>
                          <a:spcPts val="1730"/>
                        </a:lnSpc>
                        <a:spcAft>
                          <a:spcPts val="0"/>
                        </a:spcAft>
                      </a:pPr>
                      <a:r>
                        <a:rPr lang="ru-RU" sz="1400" dirty="0">
                          <a:effectLst/>
                        </a:rPr>
                        <a:t>ГБУ ДДПО ЦПКС «Информационно-методический центр» Василеостровского района</a:t>
                      </a:r>
                      <a:endParaRPr lang="ru-RU" sz="1200" dirty="0">
                        <a:effectLst/>
                      </a:endParaRPr>
                    </a:p>
                    <a:p>
                      <a:pPr>
                        <a:lnSpc>
                          <a:spcPts val="1730"/>
                        </a:lnSpc>
                        <a:spcAft>
                          <a:spcPts val="0"/>
                        </a:spcAft>
                      </a:pPr>
                      <a:r>
                        <a:rPr lang="en-US" sz="1800" b="0" i="0" u="none" strike="noStrike" kern="1200" dirty="0">
                          <a:solidFill>
                            <a:schemeClr val="dk1"/>
                          </a:solidFill>
                          <a:effectLst/>
                          <a:latin typeface="+mn-lt"/>
                          <a:ea typeface="+mn-ea"/>
                          <a:cs typeface="+mn-cs"/>
                          <a:hlinkClick r:id="rId2"/>
                        </a:rPr>
                        <a:t>imc@imcvo.ru</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68626641"/>
                  </a:ext>
                </a:extLst>
              </a:tr>
            </a:tbl>
          </a:graphicData>
        </a:graphic>
      </p:graphicFrame>
    </p:spTree>
    <p:extLst>
      <p:ext uri="{BB962C8B-B14F-4D97-AF65-F5344CB8AC3E}">
        <p14:creationId xmlns:p14="http://schemas.microsoft.com/office/powerpoint/2010/main" val="1380713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F9A3B4-404E-4AAE-94CA-F2CD7CE0CDBC}"/>
              </a:ext>
            </a:extLst>
          </p:cNvPr>
          <p:cNvSpPr>
            <a:spLocks noGrp="1"/>
          </p:cNvSpPr>
          <p:nvPr>
            <p:ph type="title"/>
          </p:nvPr>
        </p:nvSpPr>
        <p:spPr/>
        <p:txBody>
          <a:bodyPr/>
          <a:lstStyle/>
          <a:p>
            <a:r>
              <a:rPr lang="ru-RU" b="1" dirty="0"/>
              <a:t>Оформление реквизитов документов </a:t>
            </a:r>
            <a:endParaRPr lang="ru-RU" dirty="0"/>
          </a:p>
        </p:txBody>
      </p:sp>
      <p:sp>
        <p:nvSpPr>
          <p:cNvPr id="3" name="Объект 2">
            <a:extLst>
              <a:ext uri="{FF2B5EF4-FFF2-40B4-BE49-F238E27FC236}">
                <a16:creationId xmlns:a16="http://schemas.microsoft.com/office/drawing/2014/main" id="{FADFBD3E-992C-44F8-953C-D97169276DBD}"/>
              </a:ext>
            </a:extLst>
          </p:cNvPr>
          <p:cNvSpPr>
            <a:spLocks noGrp="1"/>
          </p:cNvSpPr>
          <p:nvPr>
            <p:ph idx="1"/>
          </p:nvPr>
        </p:nvSpPr>
        <p:spPr>
          <a:xfrm>
            <a:off x="822959" y="1845734"/>
            <a:ext cx="7742543" cy="3099490"/>
          </a:xfrm>
        </p:spPr>
        <p:txBody>
          <a:bodyPr/>
          <a:lstStyle/>
          <a:p>
            <a:pPr algn="just"/>
            <a:r>
              <a:rPr lang="ru-RU" dirty="0"/>
              <a:t>Гриф утверждения документа проставляется на документах в правом верхнем углу первого листа документа. Если документ оформлен с титульным листом, гриф утверждения оформляется на титульном листе. Строки реквизита выравниваются по левому краю или </a:t>
            </a:r>
            <a:r>
              <a:rPr lang="ru-RU" dirty="0" err="1"/>
              <a:t>центруются</a:t>
            </a:r>
            <a:r>
              <a:rPr lang="ru-RU" dirty="0"/>
              <a:t> относительно самой длинной строки. </a:t>
            </a:r>
          </a:p>
          <a:p>
            <a:pPr algn="just"/>
            <a:r>
              <a:rPr lang="ru-RU" dirty="0"/>
              <a:t>При утверждении документа собственноручной подписью должностного лица гриф утверждения состоит из слова «УТВЕРЖДАЮ», наименования должности лица, утверждающего документ, его подписи, инициалов, фамилии и даты утверждения. Например:</a:t>
            </a:r>
          </a:p>
          <a:p>
            <a:endParaRPr lang="ru-RU" dirty="0"/>
          </a:p>
        </p:txBody>
      </p:sp>
      <p:graphicFrame>
        <p:nvGraphicFramePr>
          <p:cNvPr id="4" name="Таблица 3">
            <a:extLst>
              <a:ext uri="{FF2B5EF4-FFF2-40B4-BE49-F238E27FC236}">
                <a16:creationId xmlns:a16="http://schemas.microsoft.com/office/drawing/2014/main" id="{7F34752F-E5BF-447A-ADD9-7D1E4F29A4B8}"/>
              </a:ext>
            </a:extLst>
          </p:cNvPr>
          <p:cNvGraphicFramePr>
            <a:graphicFrameLocks noGrp="1"/>
          </p:cNvGraphicFramePr>
          <p:nvPr>
            <p:extLst>
              <p:ext uri="{D42A27DB-BD31-4B8C-83A1-F6EECF244321}">
                <p14:modId xmlns:p14="http://schemas.microsoft.com/office/powerpoint/2010/main" val="2159345521"/>
              </p:ext>
            </p:extLst>
          </p:nvPr>
        </p:nvGraphicFramePr>
        <p:xfrm>
          <a:off x="4189445" y="5053597"/>
          <a:ext cx="4376057" cy="1071309"/>
        </p:xfrm>
        <a:graphic>
          <a:graphicData uri="http://schemas.openxmlformats.org/drawingml/2006/table">
            <a:tbl>
              <a:tblPr>
                <a:tableStyleId>{5C22544A-7EE6-4342-B048-85BDC9FD1C3A}</a:tableStyleId>
              </a:tblPr>
              <a:tblGrid>
                <a:gridCol w="4376057">
                  <a:extLst>
                    <a:ext uri="{9D8B030D-6E8A-4147-A177-3AD203B41FA5}">
                      <a16:colId xmlns:a16="http://schemas.microsoft.com/office/drawing/2014/main" val="2686272161"/>
                    </a:ext>
                  </a:extLst>
                </a:gridCol>
              </a:tblGrid>
              <a:tr h="0">
                <a:tc>
                  <a:txBody>
                    <a:bodyPr/>
                    <a:lstStyle/>
                    <a:p>
                      <a:pPr>
                        <a:lnSpc>
                          <a:spcPts val="1730"/>
                        </a:lnSpc>
                        <a:spcAft>
                          <a:spcPts val="0"/>
                        </a:spcAft>
                      </a:pPr>
                      <a:r>
                        <a:rPr lang="ru-RU" sz="1400" dirty="0">
                          <a:effectLst/>
                        </a:rPr>
                        <a:t>УТВЕРЖДАЮ</a:t>
                      </a:r>
                      <a:endParaRPr lang="ru-RU" sz="1200" dirty="0">
                        <a:effectLst/>
                      </a:endParaRPr>
                    </a:p>
                    <a:p>
                      <a:pPr>
                        <a:lnSpc>
                          <a:spcPts val="1730"/>
                        </a:lnSpc>
                        <a:spcAft>
                          <a:spcPts val="0"/>
                        </a:spcAft>
                      </a:pPr>
                      <a:r>
                        <a:rPr lang="ru-RU" sz="1400" dirty="0">
                          <a:effectLst/>
                        </a:rPr>
                        <a:t>Директор ГБУ ДДПО ЦПКС  «Информационно-методический центр» Василеостровского района</a:t>
                      </a:r>
                      <a:endParaRPr lang="ru-RU" sz="1200" dirty="0">
                        <a:effectLst/>
                      </a:endParaRPr>
                    </a:p>
                    <a:p>
                      <a:pPr>
                        <a:lnSpc>
                          <a:spcPts val="1730"/>
                        </a:lnSpc>
                        <a:spcAft>
                          <a:spcPts val="0"/>
                        </a:spcAft>
                      </a:pPr>
                      <a:r>
                        <a:rPr lang="ru-RU" sz="1400" dirty="0">
                          <a:effectLst/>
                        </a:rPr>
                        <a:t>Подпись А.Л. </a:t>
                      </a:r>
                      <a:r>
                        <a:rPr lang="ru-RU" sz="1400" dirty="0" err="1">
                          <a:effectLst/>
                        </a:rPr>
                        <a:t>Гехтман</a:t>
                      </a:r>
                      <a:endParaRPr lang="ru-RU" sz="1200" dirty="0">
                        <a:effectLst/>
                      </a:endParaRPr>
                    </a:p>
                    <a:p>
                      <a:pPr>
                        <a:lnSpc>
                          <a:spcPts val="1730"/>
                        </a:lnSpc>
                        <a:spcAft>
                          <a:spcPts val="0"/>
                        </a:spcAft>
                      </a:pPr>
                      <a:r>
                        <a:rPr lang="ru-RU" sz="1400" dirty="0">
                          <a:effectLst/>
                        </a:rPr>
                        <a:t>Дата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95874538"/>
                  </a:ext>
                </a:extLst>
              </a:tr>
            </a:tbl>
          </a:graphicData>
        </a:graphic>
      </p:graphicFrame>
    </p:spTree>
    <p:extLst>
      <p:ext uri="{BB962C8B-B14F-4D97-AF65-F5344CB8AC3E}">
        <p14:creationId xmlns:p14="http://schemas.microsoft.com/office/powerpoint/2010/main" val="12432507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C30B09-EE70-4097-9E1C-5C62B6302C93}"/>
              </a:ext>
            </a:extLst>
          </p:cNvPr>
          <p:cNvSpPr>
            <a:spLocks noGrp="1"/>
          </p:cNvSpPr>
          <p:nvPr>
            <p:ph type="title"/>
          </p:nvPr>
        </p:nvSpPr>
        <p:spPr/>
        <p:txBody>
          <a:bodyPr/>
          <a:lstStyle/>
          <a:p>
            <a:r>
              <a:rPr lang="ru-RU" dirty="0"/>
              <a:t>Оформление реквизитов документов</a:t>
            </a:r>
          </a:p>
        </p:txBody>
      </p:sp>
      <p:sp>
        <p:nvSpPr>
          <p:cNvPr id="3" name="Объект 2">
            <a:extLst>
              <a:ext uri="{FF2B5EF4-FFF2-40B4-BE49-F238E27FC236}">
                <a16:creationId xmlns:a16="http://schemas.microsoft.com/office/drawing/2014/main" id="{64C201D4-41E4-41E1-B494-0899DBF6524E}"/>
              </a:ext>
            </a:extLst>
          </p:cNvPr>
          <p:cNvSpPr>
            <a:spLocks noGrp="1"/>
          </p:cNvSpPr>
          <p:nvPr>
            <p:ph idx="1"/>
          </p:nvPr>
        </p:nvSpPr>
        <p:spPr>
          <a:xfrm>
            <a:off x="822959" y="1845734"/>
            <a:ext cx="7891833" cy="1727890"/>
          </a:xfrm>
        </p:spPr>
        <p:txBody>
          <a:bodyPr>
            <a:normAutofit lnSpcReduction="10000"/>
          </a:bodyPr>
          <a:lstStyle/>
          <a:p>
            <a:pPr algn="just"/>
            <a:r>
              <a:rPr lang="ru-RU" dirty="0"/>
              <a:t>При утверждении документа распорядительным документом гриф утверждения состоит из слова «УТВЕРЖДЕН» («УТВЕРЖДЕНА», «УТВЕРЖДЕНЫ» или «УТВЕРЖДЕНО»), согласованного с наименованием вида утверждаемого документа, названия вида распорядительного документа в творительном падеже, его даты, номера. Например:</a:t>
            </a:r>
          </a:p>
        </p:txBody>
      </p:sp>
      <p:graphicFrame>
        <p:nvGraphicFramePr>
          <p:cNvPr id="5" name="Таблица 4">
            <a:extLst>
              <a:ext uri="{FF2B5EF4-FFF2-40B4-BE49-F238E27FC236}">
                <a16:creationId xmlns:a16="http://schemas.microsoft.com/office/drawing/2014/main" id="{037235C7-D208-484C-BE6A-205616113F91}"/>
              </a:ext>
            </a:extLst>
          </p:cNvPr>
          <p:cNvGraphicFramePr>
            <a:graphicFrameLocks noGrp="1"/>
          </p:cNvGraphicFramePr>
          <p:nvPr>
            <p:extLst>
              <p:ext uri="{D42A27DB-BD31-4B8C-83A1-F6EECF244321}">
                <p14:modId xmlns:p14="http://schemas.microsoft.com/office/powerpoint/2010/main" val="3471838336"/>
              </p:ext>
            </p:extLst>
          </p:nvPr>
        </p:nvGraphicFramePr>
        <p:xfrm>
          <a:off x="822959" y="3573624"/>
          <a:ext cx="7825501" cy="1896937"/>
        </p:xfrm>
        <a:graphic>
          <a:graphicData uri="http://schemas.openxmlformats.org/drawingml/2006/table">
            <a:tbl>
              <a:tblPr>
                <a:tableStyleId>{5C22544A-7EE6-4342-B048-85BDC9FD1C3A}</a:tableStyleId>
              </a:tblPr>
              <a:tblGrid>
                <a:gridCol w="3783745">
                  <a:extLst>
                    <a:ext uri="{9D8B030D-6E8A-4147-A177-3AD203B41FA5}">
                      <a16:colId xmlns:a16="http://schemas.microsoft.com/office/drawing/2014/main" val="3462022837"/>
                    </a:ext>
                  </a:extLst>
                </a:gridCol>
                <a:gridCol w="4041756">
                  <a:extLst>
                    <a:ext uri="{9D8B030D-6E8A-4147-A177-3AD203B41FA5}">
                      <a16:colId xmlns:a16="http://schemas.microsoft.com/office/drawing/2014/main" val="127115186"/>
                    </a:ext>
                  </a:extLst>
                </a:gridCol>
              </a:tblGrid>
              <a:tr h="703348">
                <a:tc>
                  <a:txBody>
                    <a:bodyPr/>
                    <a:lstStyle/>
                    <a:p>
                      <a:pPr algn="just">
                        <a:lnSpc>
                          <a:spcPts val="1730"/>
                        </a:lnSpc>
                        <a:spcAft>
                          <a:spcPts val="0"/>
                        </a:spcAft>
                      </a:pPr>
                      <a:r>
                        <a:rPr lang="ru-RU" sz="1400">
                          <a:effectLst/>
                        </a:rPr>
                        <a:t>(Регламент)</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415">
                        <a:lnSpc>
                          <a:spcPts val="1730"/>
                        </a:lnSpc>
                        <a:spcAft>
                          <a:spcPts val="0"/>
                        </a:spcAft>
                      </a:pPr>
                      <a:r>
                        <a:rPr lang="ru-RU" sz="1400" dirty="0">
                          <a:effectLst/>
                        </a:rPr>
                        <a:t>УТВЕРЖДЕН</a:t>
                      </a:r>
                      <a:endParaRPr lang="ru-RU" sz="1200" dirty="0">
                        <a:effectLst/>
                      </a:endParaRPr>
                    </a:p>
                    <a:p>
                      <a:pPr>
                        <a:lnSpc>
                          <a:spcPts val="1730"/>
                        </a:lnSpc>
                        <a:spcAft>
                          <a:spcPts val="0"/>
                        </a:spcAft>
                      </a:pPr>
                      <a:r>
                        <a:rPr lang="ru-RU" sz="1400" dirty="0">
                          <a:effectLst/>
                        </a:rPr>
                        <a:t>приказом ГБУ ДДПО ЦПКС  «Информационно-методический центр» Василеостровского района</a:t>
                      </a:r>
                    </a:p>
                    <a:p>
                      <a:pPr marL="18415">
                        <a:lnSpc>
                          <a:spcPts val="1730"/>
                        </a:lnSpc>
                        <a:spcAft>
                          <a:spcPts val="0"/>
                        </a:spcAft>
                      </a:pPr>
                      <a:r>
                        <a:rPr lang="ru-RU" sz="1400" dirty="0">
                          <a:effectLst/>
                        </a:rPr>
                        <a:t>от 5 октября 2017 г. № 82</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9679538"/>
                  </a:ext>
                </a:extLst>
              </a:tr>
              <a:tr h="122193">
                <a:tc>
                  <a:txBody>
                    <a:bodyPr/>
                    <a:lstStyle/>
                    <a:p>
                      <a:pPr>
                        <a:lnSpc>
                          <a:spcPct val="107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3846194"/>
                  </a:ext>
                </a:extLst>
              </a:tr>
              <a:tr h="703348">
                <a:tc>
                  <a:txBody>
                    <a:bodyPr/>
                    <a:lstStyle/>
                    <a:p>
                      <a:pPr algn="just">
                        <a:lnSpc>
                          <a:spcPts val="1730"/>
                        </a:lnSpc>
                        <a:spcAft>
                          <a:spcPts val="0"/>
                        </a:spcAft>
                      </a:pPr>
                      <a:r>
                        <a:rPr lang="ru-RU" sz="1400">
                          <a:effectLst/>
                        </a:rPr>
                        <a:t>(Правила)</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730"/>
                        </a:lnSpc>
                        <a:spcAft>
                          <a:spcPts val="0"/>
                        </a:spcAft>
                      </a:pPr>
                      <a:r>
                        <a:rPr lang="ru-RU" sz="1400" dirty="0">
                          <a:effectLst/>
                        </a:rPr>
                        <a:t>УТВЕРЖДЕНЫ</a:t>
                      </a:r>
                      <a:endParaRPr lang="ru-RU" sz="1200" dirty="0">
                        <a:effectLst/>
                      </a:endParaRPr>
                    </a:p>
                    <a:p>
                      <a:pPr>
                        <a:lnSpc>
                          <a:spcPts val="1730"/>
                        </a:lnSpc>
                        <a:spcAft>
                          <a:spcPts val="0"/>
                        </a:spcAft>
                      </a:pPr>
                      <a:r>
                        <a:rPr lang="ru-RU" sz="1400" dirty="0">
                          <a:effectLst/>
                        </a:rPr>
                        <a:t>приказом ГБУ ДДПО ЦПКС  «Информационно-методический центр» Василеостровского района</a:t>
                      </a:r>
                    </a:p>
                    <a:p>
                      <a:pPr>
                        <a:lnSpc>
                          <a:spcPts val="1730"/>
                        </a:lnSpc>
                        <a:spcAft>
                          <a:spcPts val="0"/>
                        </a:spcAft>
                      </a:pPr>
                      <a:r>
                        <a:rPr lang="ru-RU" sz="1400" dirty="0">
                          <a:effectLst/>
                        </a:rPr>
                        <a:t>от 5 октября 2017 г. № 83</a:t>
                      </a:r>
                      <a:endParaRPr lang="ru-RU"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03205024"/>
                  </a:ext>
                </a:extLst>
              </a:tr>
            </a:tbl>
          </a:graphicData>
        </a:graphic>
      </p:graphicFrame>
    </p:spTree>
    <p:extLst>
      <p:ext uri="{BB962C8B-B14F-4D97-AF65-F5344CB8AC3E}">
        <p14:creationId xmlns:p14="http://schemas.microsoft.com/office/powerpoint/2010/main" val="2326424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B7D09D-CD63-4691-963D-9116594D926E}"/>
              </a:ext>
            </a:extLst>
          </p:cNvPr>
          <p:cNvSpPr>
            <a:spLocks noGrp="1"/>
          </p:cNvSpPr>
          <p:nvPr>
            <p:ph type="title"/>
          </p:nvPr>
        </p:nvSpPr>
        <p:spPr/>
        <p:txBody>
          <a:bodyPr/>
          <a:lstStyle/>
          <a:p>
            <a:r>
              <a:rPr lang="ru-RU" dirty="0"/>
              <a:t>Оформление реквизитов документов</a:t>
            </a:r>
          </a:p>
        </p:txBody>
      </p:sp>
      <p:sp>
        <p:nvSpPr>
          <p:cNvPr id="3" name="Объект 2">
            <a:extLst>
              <a:ext uri="{FF2B5EF4-FFF2-40B4-BE49-F238E27FC236}">
                <a16:creationId xmlns:a16="http://schemas.microsoft.com/office/drawing/2014/main" id="{81C3A9C1-A6ED-4863-8A3E-6214B22D7F87}"/>
              </a:ext>
            </a:extLst>
          </p:cNvPr>
          <p:cNvSpPr>
            <a:spLocks noGrp="1"/>
          </p:cNvSpPr>
          <p:nvPr>
            <p:ph idx="1"/>
          </p:nvPr>
        </p:nvSpPr>
        <p:spPr/>
        <p:txBody>
          <a:bodyPr/>
          <a:lstStyle/>
          <a:p>
            <a:r>
              <a:rPr lang="ru-RU" dirty="0"/>
              <a:t>При утверждении документа коллегиальным, совещательным или иным органом, решения которого фиксируются в протоколе, в грифе утверждения указывается, наименование органа, решением которого утвержден документ, дата и номер протокола (в скобках). Например: </a:t>
            </a:r>
          </a:p>
        </p:txBody>
      </p:sp>
      <p:graphicFrame>
        <p:nvGraphicFramePr>
          <p:cNvPr id="4" name="Таблица 3">
            <a:extLst>
              <a:ext uri="{FF2B5EF4-FFF2-40B4-BE49-F238E27FC236}">
                <a16:creationId xmlns:a16="http://schemas.microsoft.com/office/drawing/2014/main" id="{DFCE56FE-68E1-4558-8F2E-B257DDDFD8D0}"/>
              </a:ext>
            </a:extLst>
          </p:cNvPr>
          <p:cNvGraphicFramePr>
            <a:graphicFrameLocks noGrp="1"/>
          </p:cNvGraphicFramePr>
          <p:nvPr>
            <p:extLst>
              <p:ext uri="{D42A27DB-BD31-4B8C-83A1-F6EECF244321}">
                <p14:modId xmlns:p14="http://schemas.microsoft.com/office/powerpoint/2010/main" val="3708352493"/>
              </p:ext>
            </p:extLst>
          </p:nvPr>
        </p:nvGraphicFramePr>
        <p:xfrm>
          <a:off x="2423794" y="3431953"/>
          <a:ext cx="5942965" cy="855409"/>
        </p:xfrm>
        <a:graphic>
          <a:graphicData uri="http://schemas.openxmlformats.org/drawingml/2006/table">
            <a:tbl>
              <a:tblPr>
                <a:tableStyleId>{5C22544A-7EE6-4342-B048-85BDC9FD1C3A}</a:tableStyleId>
              </a:tblPr>
              <a:tblGrid>
                <a:gridCol w="2370753">
                  <a:extLst>
                    <a:ext uri="{9D8B030D-6E8A-4147-A177-3AD203B41FA5}">
                      <a16:colId xmlns:a16="http://schemas.microsoft.com/office/drawing/2014/main" val="3667564254"/>
                    </a:ext>
                  </a:extLst>
                </a:gridCol>
                <a:gridCol w="3572212">
                  <a:extLst>
                    <a:ext uri="{9D8B030D-6E8A-4147-A177-3AD203B41FA5}">
                      <a16:colId xmlns:a16="http://schemas.microsoft.com/office/drawing/2014/main" val="1389645079"/>
                    </a:ext>
                  </a:extLst>
                </a:gridCol>
              </a:tblGrid>
              <a:tr h="0">
                <a:tc>
                  <a:txBody>
                    <a:bodyPr/>
                    <a:lstStyle/>
                    <a:p>
                      <a:pPr algn="just">
                        <a:lnSpc>
                          <a:spcPts val="1730"/>
                        </a:lnSpc>
                        <a:spcAft>
                          <a:spcPts val="0"/>
                        </a:spcAft>
                      </a:pPr>
                      <a:r>
                        <a:rPr lang="ru-RU" sz="1400">
                          <a:effectLst/>
                        </a:rPr>
                        <a:t>(Положение)</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730"/>
                        </a:lnSpc>
                        <a:spcAft>
                          <a:spcPts val="0"/>
                        </a:spcAft>
                      </a:pPr>
                      <a:r>
                        <a:rPr lang="ru-RU" sz="1400" dirty="0">
                          <a:effectLst/>
                        </a:rPr>
                        <a:t>УТВЕРЖДЕНО</a:t>
                      </a:r>
                      <a:endParaRPr lang="ru-RU" sz="1200" dirty="0">
                        <a:effectLst/>
                      </a:endParaRPr>
                    </a:p>
                    <a:p>
                      <a:pPr>
                        <a:lnSpc>
                          <a:spcPts val="1730"/>
                        </a:lnSpc>
                        <a:spcAft>
                          <a:spcPts val="0"/>
                        </a:spcAft>
                      </a:pPr>
                      <a:r>
                        <a:rPr lang="ru-RU" sz="1400" dirty="0">
                          <a:effectLst/>
                        </a:rPr>
                        <a:t>Научно-техническим советом ФБУ «Инновация»</a:t>
                      </a:r>
                      <a:endParaRPr lang="ru-RU" sz="1200" dirty="0">
                        <a:effectLst/>
                      </a:endParaRPr>
                    </a:p>
                    <a:p>
                      <a:pPr>
                        <a:lnSpc>
                          <a:spcPts val="1730"/>
                        </a:lnSpc>
                        <a:spcAft>
                          <a:spcPts val="0"/>
                        </a:spcAft>
                      </a:pPr>
                      <a:r>
                        <a:rPr lang="ru-RU" sz="1400" dirty="0">
                          <a:effectLst/>
                        </a:rPr>
                        <a:t>(протокол от 12.09.2017 № 12)</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41676562"/>
                  </a:ext>
                </a:extLst>
              </a:tr>
            </a:tbl>
          </a:graphicData>
        </a:graphic>
      </p:graphicFrame>
    </p:spTree>
    <p:extLst>
      <p:ext uri="{BB962C8B-B14F-4D97-AF65-F5344CB8AC3E}">
        <p14:creationId xmlns:p14="http://schemas.microsoft.com/office/powerpoint/2010/main" val="3660637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18C7FA-557C-4BEE-93EB-36778252A527}"/>
              </a:ext>
            </a:extLst>
          </p:cNvPr>
          <p:cNvSpPr>
            <a:spLocks noGrp="1"/>
          </p:cNvSpPr>
          <p:nvPr>
            <p:ph type="title"/>
          </p:nvPr>
        </p:nvSpPr>
        <p:spPr/>
        <p:txBody>
          <a:bodyPr/>
          <a:lstStyle/>
          <a:p>
            <a:r>
              <a:rPr lang="ru-RU" dirty="0"/>
              <a:t>Оформление реквизитов документов</a:t>
            </a:r>
          </a:p>
        </p:txBody>
      </p:sp>
      <p:sp>
        <p:nvSpPr>
          <p:cNvPr id="3" name="Объект 2">
            <a:extLst>
              <a:ext uri="{FF2B5EF4-FFF2-40B4-BE49-F238E27FC236}">
                <a16:creationId xmlns:a16="http://schemas.microsoft.com/office/drawing/2014/main" id="{406AC36A-F696-4983-8C00-A1AE198B7FF6}"/>
              </a:ext>
            </a:extLst>
          </p:cNvPr>
          <p:cNvSpPr>
            <a:spLocks noGrp="1"/>
          </p:cNvSpPr>
          <p:nvPr>
            <p:ph idx="1"/>
          </p:nvPr>
        </p:nvSpPr>
        <p:spPr/>
        <p:txBody>
          <a:bodyPr/>
          <a:lstStyle/>
          <a:p>
            <a:r>
              <a:rPr lang="ru-RU" dirty="0"/>
              <a:t>Заголовок к тексту – краткое содержание документа. Если заголовок к тексту отвечает на вопрос «о чем?», он начинается с предлога «О» («Об»). Если заголовок к тексту отвечает на вопрос «чего?», он составляет одно целое с названием вида документа. Например:</a:t>
            </a:r>
          </a:p>
          <a:p>
            <a:r>
              <a:rPr lang="ru-RU" dirty="0"/>
              <a:t>приказ (о чём?) о создании аттестационной комиссии</a:t>
            </a:r>
          </a:p>
          <a:p>
            <a:r>
              <a:rPr lang="ru-RU" dirty="0"/>
              <a:t>письмо (о чём?) о предоставлении информации</a:t>
            </a:r>
          </a:p>
          <a:p>
            <a:r>
              <a:rPr lang="ru-RU" dirty="0"/>
              <a:t>акт (чего?) приема-передачи дел</a:t>
            </a:r>
          </a:p>
          <a:p>
            <a:r>
              <a:rPr lang="ru-RU" dirty="0"/>
              <a:t>протокол (чего?) заседания экспертной комиссии</a:t>
            </a:r>
          </a:p>
          <a:p>
            <a:r>
              <a:rPr lang="ru-RU" dirty="0"/>
              <a:t>Заголовок к тексту оформляется под реквизитами бланка слева, от границы левого поля. </a:t>
            </a:r>
          </a:p>
          <a:p>
            <a:endParaRPr lang="ru-RU" dirty="0"/>
          </a:p>
        </p:txBody>
      </p:sp>
    </p:spTree>
    <p:extLst>
      <p:ext uri="{BB962C8B-B14F-4D97-AF65-F5344CB8AC3E}">
        <p14:creationId xmlns:p14="http://schemas.microsoft.com/office/powerpoint/2010/main" val="89189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3ED472-7DA9-48AA-819F-F7B3C56863DF}"/>
              </a:ext>
            </a:extLst>
          </p:cNvPr>
          <p:cNvSpPr>
            <a:spLocks noGrp="1"/>
          </p:cNvSpPr>
          <p:nvPr>
            <p:ph type="title"/>
          </p:nvPr>
        </p:nvSpPr>
        <p:spPr/>
        <p:txBody>
          <a:bodyPr/>
          <a:lstStyle/>
          <a:p>
            <a:r>
              <a:rPr lang="ru-RU" dirty="0"/>
              <a:t>Сроки хранения документов</a:t>
            </a:r>
          </a:p>
        </p:txBody>
      </p:sp>
      <p:graphicFrame>
        <p:nvGraphicFramePr>
          <p:cNvPr id="4" name="Объект 3">
            <a:extLst>
              <a:ext uri="{FF2B5EF4-FFF2-40B4-BE49-F238E27FC236}">
                <a16:creationId xmlns:a16="http://schemas.microsoft.com/office/drawing/2014/main" id="{855ADDA1-5DA0-4CBF-B223-615FCEDE084A}"/>
              </a:ext>
            </a:extLst>
          </p:cNvPr>
          <p:cNvGraphicFramePr>
            <a:graphicFrameLocks noGrp="1"/>
          </p:cNvGraphicFramePr>
          <p:nvPr>
            <p:ph idx="1"/>
            <p:extLst/>
          </p:nvPr>
        </p:nvGraphicFramePr>
        <p:xfrm>
          <a:off x="822959" y="1874549"/>
          <a:ext cx="7668470" cy="1600200"/>
        </p:xfrm>
        <a:graphic>
          <a:graphicData uri="http://schemas.openxmlformats.org/drawingml/2006/table">
            <a:tbl>
              <a:tblPr>
                <a:tableStyleId>{BC89EF96-8CEA-46FF-86C4-4CE0E7609802}</a:tableStyleId>
              </a:tblPr>
              <a:tblGrid>
                <a:gridCol w="3834235">
                  <a:extLst>
                    <a:ext uri="{9D8B030D-6E8A-4147-A177-3AD203B41FA5}">
                      <a16:colId xmlns:a16="http://schemas.microsoft.com/office/drawing/2014/main" val="2615511100"/>
                    </a:ext>
                  </a:extLst>
                </a:gridCol>
                <a:gridCol w="3834235">
                  <a:extLst>
                    <a:ext uri="{9D8B030D-6E8A-4147-A177-3AD203B41FA5}">
                      <a16:colId xmlns:a16="http://schemas.microsoft.com/office/drawing/2014/main" val="2099122166"/>
                    </a:ext>
                  </a:extLst>
                </a:gridCol>
              </a:tblGrid>
              <a:tr h="1044198">
                <a:tc rowSpan="2">
                  <a:txBody>
                    <a:bodyPr/>
                    <a:lstStyle/>
                    <a:p>
                      <a:pPr rtl="0"/>
                      <a:r>
                        <a:rPr lang="ru-RU" dirty="0"/>
                        <a:t>3 года</a:t>
                      </a:r>
                    </a:p>
                  </a:txBody>
                  <a:tcPr marL="38100" marR="38100" marT="38100" marB="38100" anchor="ctr"/>
                </a:tc>
                <a:tc>
                  <a:txBody>
                    <a:bodyPr/>
                    <a:lstStyle/>
                    <a:p>
                      <a:pPr rtl="0"/>
                      <a:r>
                        <a:rPr lang="ru-RU"/>
                        <a:t>учетные данные, подтверждающие трудовую деятельность и стаж сотрудника</a:t>
                      </a:r>
                    </a:p>
                  </a:txBody>
                  <a:tcPr marL="38100" marR="38100" marT="38100" marB="38100" anchor="ctr"/>
                </a:tc>
                <a:extLst>
                  <a:ext uri="{0D108BD9-81ED-4DB2-BD59-A6C34878D82A}">
                    <a16:rowId xmlns:a16="http://schemas.microsoft.com/office/drawing/2014/main" val="3093536761"/>
                  </a:ext>
                </a:extLst>
              </a:tr>
              <a:tr h="556002">
                <a:tc vMerge="1">
                  <a:txBody>
                    <a:bodyPr/>
                    <a:lstStyle/>
                    <a:p>
                      <a:endParaRPr lang="ru-RU"/>
                    </a:p>
                  </a:txBody>
                  <a:tcPr/>
                </a:tc>
                <a:tc>
                  <a:txBody>
                    <a:bodyPr/>
                    <a:lstStyle/>
                    <a:p>
                      <a:pPr rtl="0"/>
                      <a:r>
                        <a:rPr lang="ru-RU" dirty="0"/>
                        <a:t>записи о трудовой дисциплине</a:t>
                      </a:r>
                    </a:p>
                  </a:txBody>
                  <a:tcPr marL="38100" marR="38100" marT="38100" marB="38100" anchor="ctr"/>
                </a:tc>
                <a:extLst>
                  <a:ext uri="{0D108BD9-81ED-4DB2-BD59-A6C34878D82A}">
                    <a16:rowId xmlns:a16="http://schemas.microsoft.com/office/drawing/2014/main" val="845859944"/>
                  </a:ext>
                </a:extLst>
              </a:tr>
            </a:tbl>
          </a:graphicData>
        </a:graphic>
      </p:graphicFrame>
      <p:graphicFrame>
        <p:nvGraphicFramePr>
          <p:cNvPr id="5" name="Таблица 4">
            <a:extLst>
              <a:ext uri="{FF2B5EF4-FFF2-40B4-BE49-F238E27FC236}">
                <a16:creationId xmlns:a16="http://schemas.microsoft.com/office/drawing/2014/main" id="{1CB35A6A-8AB6-4CAE-B1DD-22851B5D1C37}"/>
              </a:ext>
            </a:extLst>
          </p:cNvPr>
          <p:cNvGraphicFramePr>
            <a:graphicFrameLocks noGrp="1"/>
          </p:cNvGraphicFramePr>
          <p:nvPr>
            <p:extLst/>
          </p:nvPr>
        </p:nvGraphicFramePr>
        <p:xfrm>
          <a:off x="822959" y="3685880"/>
          <a:ext cx="7668469" cy="2243892"/>
        </p:xfrm>
        <a:graphic>
          <a:graphicData uri="http://schemas.openxmlformats.org/drawingml/2006/table">
            <a:tbl>
              <a:tblPr>
                <a:tableStyleId>{BC89EF96-8CEA-46FF-86C4-4CE0E7609802}</a:tableStyleId>
              </a:tblPr>
              <a:tblGrid>
                <a:gridCol w="3781826">
                  <a:extLst>
                    <a:ext uri="{9D8B030D-6E8A-4147-A177-3AD203B41FA5}">
                      <a16:colId xmlns:a16="http://schemas.microsoft.com/office/drawing/2014/main" val="4225127148"/>
                    </a:ext>
                  </a:extLst>
                </a:gridCol>
                <a:gridCol w="3886643">
                  <a:extLst>
                    <a:ext uri="{9D8B030D-6E8A-4147-A177-3AD203B41FA5}">
                      <a16:colId xmlns:a16="http://schemas.microsoft.com/office/drawing/2014/main" val="2901742554"/>
                    </a:ext>
                  </a:extLst>
                </a:gridCol>
              </a:tblGrid>
              <a:tr h="630134">
                <a:tc rowSpan="4">
                  <a:txBody>
                    <a:bodyPr/>
                    <a:lstStyle/>
                    <a:p>
                      <a:pPr rtl="0"/>
                      <a:r>
                        <a:rPr lang="ru-RU" dirty="0"/>
                        <a:t>5 лет</a:t>
                      </a:r>
                    </a:p>
                  </a:txBody>
                  <a:tcPr marL="38100" marR="38100" marT="38100" marB="38100" anchor="ctr"/>
                </a:tc>
                <a:tc>
                  <a:txBody>
                    <a:bodyPr/>
                    <a:lstStyle/>
                    <a:p>
                      <a:pPr rtl="0"/>
                      <a:r>
                        <a:rPr lang="ru-RU"/>
                        <a:t>акты, предписания, отчеты по технике безопасности</a:t>
                      </a:r>
                    </a:p>
                  </a:txBody>
                  <a:tcPr marL="38100" marR="38100" marT="38100" marB="38100" anchor="ctr"/>
                </a:tc>
                <a:extLst>
                  <a:ext uri="{0D108BD9-81ED-4DB2-BD59-A6C34878D82A}">
                    <a16:rowId xmlns:a16="http://schemas.microsoft.com/office/drawing/2014/main" val="2331465884"/>
                  </a:ext>
                </a:extLst>
              </a:tr>
              <a:tr h="630134">
                <a:tc vMerge="1">
                  <a:txBody>
                    <a:bodyPr/>
                    <a:lstStyle/>
                    <a:p>
                      <a:endParaRPr lang="ru-RU"/>
                    </a:p>
                  </a:txBody>
                  <a:tcPr/>
                </a:tc>
                <a:tc>
                  <a:txBody>
                    <a:bodyPr/>
                    <a:lstStyle/>
                    <a:p>
                      <a:pPr rtl="0"/>
                      <a:r>
                        <a:rPr lang="ru-RU"/>
                        <a:t>выписки по улучшению условий и охраны труда</a:t>
                      </a:r>
                    </a:p>
                  </a:txBody>
                  <a:tcPr marL="38100" marR="38100" marT="38100" marB="38100" anchor="ctr"/>
                </a:tc>
                <a:extLst>
                  <a:ext uri="{0D108BD9-81ED-4DB2-BD59-A6C34878D82A}">
                    <a16:rowId xmlns:a16="http://schemas.microsoft.com/office/drawing/2014/main" val="2162265938"/>
                  </a:ext>
                </a:extLst>
              </a:tr>
              <a:tr h="630134">
                <a:tc vMerge="1">
                  <a:txBody>
                    <a:bodyPr/>
                    <a:lstStyle/>
                    <a:p>
                      <a:endParaRPr lang="ru-RU"/>
                    </a:p>
                  </a:txBody>
                  <a:tcPr/>
                </a:tc>
                <a:tc>
                  <a:txBody>
                    <a:bodyPr/>
                    <a:lstStyle/>
                    <a:p>
                      <a:pPr rtl="0"/>
                      <a:r>
                        <a:rPr lang="ru-RU"/>
                        <a:t>документы, по технике безопасности и ее соблюдению</a:t>
                      </a:r>
                    </a:p>
                  </a:txBody>
                  <a:tcPr marL="38100" marR="38100" marT="38100" marB="38100" anchor="ctr"/>
                </a:tc>
                <a:extLst>
                  <a:ext uri="{0D108BD9-81ED-4DB2-BD59-A6C34878D82A}">
                    <a16:rowId xmlns:a16="http://schemas.microsoft.com/office/drawing/2014/main" val="3881266302"/>
                  </a:ext>
                </a:extLst>
              </a:tr>
              <a:tr h="353490">
                <a:tc vMerge="1">
                  <a:txBody>
                    <a:bodyPr/>
                    <a:lstStyle/>
                    <a:p>
                      <a:endParaRPr lang="ru-RU"/>
                    </a:p>
                  </a:txBody>
                  <a:tcPr/>
                </a:tc>
                <a:tc>
                  <a:txBody>
                    <a:bodyPr/>
                    <a:lstStyle/>
                    <a:p>
                      <a:pPr rtl="0"/>
                      <a:r>
                        <a:rPr lang="ru-RU" dirty="0"/>
                        <a:t>документы о командировках</a:t>
                      </a:r>
                    </a:p>
                  </a:txBody>
                  <a:tcPr marL="38100" marR="38100" marT="38100" marB="38100" anchor="ctr"/>
                </a:tc>
                <a:extLst>
                  <a:ext uri="{0D108BD9-81ED-4DB2-BD59-A6C34878D82A}">
                    <a16:rowId xmlns:a16="http://schemas.microsoft.com/office/drawing/2014/main" val="323719338"/>
                  </a:ext>
                </a:extLst>
              </a:tr>
            </a:tbl>
          </a:graphicData>
        </a:graphic>
      </p:graphicFrame>
    </p:spTree>
    <p:extLst>
      <p:ext uri="{BB962C8B-B14F-4D97-AF65-F5344CB8AC3E}">
        <p14:creationId xmlns:p14="http://schemas.microsoft.com/office/powerpoint/2010/main" val="3485094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D318B6-7EE7-42F9-87FA-8CA198F8A4B0}"/>
              </a:ext>
            </a:extLst>
          </p:cNvPr>
          <p:cNvSpPr>
            <a:spLocks noGrp="1"/>
          </p:cNvSpPr>
          <p:nvPr>
            <p:ph type="title"/>
          </p:nvPr>
        </p:nvSpPr>
        <p:spPr/>
        <p:txBody>
          <a:bodyPr/>
          <a:lstStyle/>
          <a:p>
            <a:r>
              <a:rPr lang="ru-RU" dirty="0"/>
              <a:t>Оформление текста документа</a:t>
            </a:r>
          </a:p>
        </p:txBody>
      </p:sp>
      <p:sp>
        <p:nvSpPr>
          <p:cNvPr id="3" name="Объект 2">
            <a:extLst>
              <a:ext uri="{FF2B5EF4-FFF2-40B4-BE49-F238E27FC236}">
                <a16:creationId xmlns:a16="http://schemas.microsoft.com/office/drawing/2014/main" id="{4675BBFD-F91E-4391-BB77-4041FCCCE531}"/>
              </a:ext>
            </a:extLst>
          </p:cNvPr>
          <p:cNvSpPr>
            <a:spLocks noGrp="1"/>
          </p:cNvSpPr>
          <p:nvPr>
            <p:ph idx="1"/>
          </p:nvPr>
        </p:nvSpPr>
        <p:spPr/>
        <p:txBody>
          <a:bodyPr>
            <a:normAutofit fontScale="92500" lnSpcReduction="20000"/>
          </a:bodyPr>
          <a:lstStyle/>
          <a:p>
            <a:r>
              <a:rPr lang="ru-RU" dirty="0"/>
              <a:t>Текст документа должен быть составлен грамотно, ясно, понятно и по возможности кратко. Текст документа должен содержать достоверную и актуальную информацию, достаточную для принятия решений или их исполнения, не должен допускать различных толкований.</a:t>
            </a:r>
          </a:p>
          <a:p>
            <a:r>
              <a:rPr lang="ru-RU" dirty="0"/>
              <a:t>В тексте документа, подготовленном на основании законодательных или иных нормативных правовых актов, ранее изданных распорядительных документов, указываются их реквизиты: </a:t>
            </a:r>
          </a:p>
          <a:p>
            <a:r>
              <a:rPr lang="ru-RU" dirty="0"/>
              <a:t>наименование документа, наименование органа власти, организации - автора документа, дата документа, регистрационный номер документа, заголовок к тексту;</a:t>
            </a:r>
          </a:p>
          <a:p>
            <a:r>
              <a:rPr lang="ru-RU" dirty="0"/>
              <a:t>наименование организации или должностного лица, утвердившего документ, дату утверждения документа.</a:t>
            </a:r>
          </a:p>
          <a:p>
            <a:r>
              <a:rPr lang="ru-RU" dirty="0"/>
              <a:t>Текст документа может содержать разделы, подразделы, пункты, подпункты, нумеруемые арабскими цифрами. Уровней рубрикации текста не должно быть более четырех.</a:t>
            </a:r>
          </a:p>
          <a:p>
            <a:endParaRPr lang="ru-RU" dirty="0"/>
          </a:p>
        </p:txBody>
      </p:sp>
    </p:spTree>
    <p:extLst>
      <p:ext uri="{BB962C8B-B14F-4D97-AF65-F5344CB8AC3E}">
        <p14:creationId xmlns:p14="http://schemas.microsoft.com/office/powerpoint/2010/main" val="11039673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4BB32FD-B0BD-4072-948F-4EBF3D4E6BE1}"/>
              </a:ext>
            </a:extLst>
          </p:cNvPr>
          <p:cNvSpPr/>
          <p:nvPr/>
        </p:nvSpPr>
        <p:spPr>
          <a:xfrm>
            <a:off x="701661" y="994483"/>
            <a:ext cx="7543801" cy="2031325"/>
          </a:xfrm>
          <a:prstGeom prst="rect">
            <a:avLst/>
          </a:prstGeom>
        </p:spPr>
        <p:txBody>
          <a:bodyPr wrap="square">
            <a:spAutoFit/>
          </a:bodyPr>
          <a:lstStyle/>
          <a:p>
            <a:r>
              <a:rPr lang="ru-RU" b="1" dirty="0">
                <a:solidFill>
                  <a:srgbClr val="000000"/>
                </a:solidFill>
                <a:latin typeface="Verdana" panose="020B0604030504040204" pitchFamily="34" charset="0"/>
              </a:rPr>
              <a:t>Преамбула (констатирующая часть) приказа организации "О создании Комиссии по переходу на новую систему оплаты труда"</a:t>
            </a:r>
            <a:br>
              <a:rPr lang="ru-RU" dirty="0"/>
            </a:br>
            <a:r>
              <a:rPr lang="ru-RU" i="1" dirty="0">
                <a:solidFill>
                  <a:srgbClr val="000000"/>
                </a:solidFill>
                <a:latin typeface="Verdana" panose="020B0604030504040204" pitchFamily="34" charset="0"/>
              </a:rPr>
              <a:t>В соответствии с Положением об установлении систем оплаты труда работников федеральных бюджетных учреждений, утвержденным постановлением Правительства РФ от 5 августа 2008 г. № 583, -</a:t>
            </a:r>
            <a:r>
              <a:rPr lang="ru-RU" b="1" i="1" dirty="0">
                <a:solidFill>
                  <a:srgbClr val="000000"/>
                </a:solidFill>
                <a:latin typeface="Verdana" panose="020B0604030504040204" pitchFamily="34" charset="0"/>
              </a:rPr>
              <a:t>приказываю</a:t>
            </a:r>
            <a:r>
              <a:rPr lang="ru-RU" i="1" dirty="0">
                <a:solidFill>
                  <a:srgbClr val="000000"/>
                </a:solidFill>
                <a:latin typeface="Verdana" panose="020B0604030504040204" pitchFamily="34" charset="0"/>
              </a:rPr>
              <a:t>:...</a:t>
            </a:r>
            <a:endParaRPr lang="ru-RU" b="0" i="0" dirty="0">
              <a:solidFill>
                <a:srgbClr val="000000"/>
              </a:solidFill>
              <a:effectLst/>
              <a:latin typeface="Verdana" panose="020B0604030504040204" pitchFamily="34" charset="0"/>
            </a:endParaRPr>
          </a:p>
        </p:txBody>
      </p:sp>
      <p:sp>
        <p:nvSpPr>
          <p:cNvPr id="5" name="TextBox 4">
            <a:extLst>
              <a:ext uri="{FF2B5EF4-FFF2-40B4-BE49-F238E27FC236}">
                <a16:creationId xmlns:a16="http://schemas.microsoft.com/office/drawing/2014/main" id="{9BE78FB5-6D2D-4551-AC19-740E00F90F2C}"/>
              </a:ext>
            </a:extLst>
          </p:cNvPr>
          <p:cNvSpPr txBox="1"/>
          <p:nvPr/>
        </p:nvSpPr>
        <p:spPr>
          <a:xfrm>
            <a:off x="822959" y="625151"/>
            <a:ext cx="6202992" cy="369332"/>
          </a:xfrm>
          <a:prstGeom prst="rect">
            <a:avLst/>
          </a:prstGeom>
          <a:noFill/>
        </p:spPr>
        <p:txBody>
          <a:bodyPr wrap="square" rtlCol="0">
            <a:spAutoFit/>
          </a:bodyPr>
          <a:lstStyle/>
          <a:p>
            <a:r>
              <a:rPr lang="ru-RU" dirty="0">
                <a:solidFill>
                  <a:srgbClr val="FF0000"/>
                </a:solidFill>
              </a:rPr>
              <a:t>НАПИСАЛИ:</a:t>
            </a:r>
          </a:p>
        </p:txBody>
      </p:sp>
      <p:sp>
        <p:nvSpPr>
          <p:cNvPr id="6" name="TextBox 5">
            <a:extLst>
              <a:ext uri="{FF2B5EF4-FFF2-40B4-BE49-F238E27FC236}">
                <a16:creationId xmlns:a16="http://schemas.microsoft.com/office/drawing/2014/main" id="{32EAEF63-ED0A-45E8-A28E-21AD70DC9056}"/>
              </a:ext>
            </a:extLst>
          </p:cNvPr>
          <p:cNvSpPr txBox="1"/>
          <p:nvPr/>
        </p:nvSpPr>
        <p:spPr>
          <a:xfrm>
            <a:off x="822959" y="3200400"/>
            <a:ext cx="6380274" cy="369332"/>
          </a:xfrm>
          <a:prstGeom prst="rect">
            <a:avLst/>
          </a:prstGeom>
          <a:noFill/>
        </p:spPr>
        <p:txBody>
          <a:bodyPr wrap="square" rtlCol="0">
            <a:spAutoFit/>
          </a:bodyPr>
          <a:lstStyle/>
          <a:p>
            <a:r>
              <a:rPr lang="ru-RU" dirty="0">
                <a:solidFill>
                  <a:srgbClr val="FF0000"/>
                </a:solidFill>
              </a:rPr>
              <a:t>А НУЖНО:</a:t>
            </a:r>
          </a:p>
        </p:txBody>
      </p:sp>
      <p:sp>
        <p:nvSpPr>
          <p:cNvPr id="7" name="TextBox 6">
            <a:extLst>
              <a:ext uri="{FF2B5EF4-FFF2-40B4-BE49-F238E27FC236}">
                <a16:creationId xmlns:a16="http://schemas.microsoft.com/office/drawing/2014/main" id="{772C2B98-0002-45FB-9562-C22C47EBC6C9}"/>
              </a:ext>
            </a:extLst>
          </p:cNvPr>
          <p:cNvSpPr txBox="1"/>
          <p:nvPr/>
        </p:nvSpPr>
        <p:spPr>
          <a:xfrm>
            <a:off x="177282" y="3569732"/>
            <a:ext cx="8808097" cy="2862322"/>
          </a:xfrm>
          <a:prstGeom prst="rect">
            <a:avLst/>
          </a:prstGeom>
          <a:noFill/>
        </p:spPr>
        <p:txBody>
          <a:bodyPr wrap="square" rtlCol="0">
            <a:spAutoFit/>
          </a:bodyPr>
          <a:lstStyle/>
          <a:p>
            <a:r>
              <a:rPr lang="ru-RU" dirty="0"/>
              <a:t> </a:t>
            </a:r>
            <a:r>
              <a:rPr lang="ru-RU" i="1" dirty="0"/>
              <a:t>В соответствии с Положением об установлении систем оплаты труда работников федеральных бюджетных учреждений, утвержденным постановлением Правительства Российской Федерации от 5 августа 2008 г. № 583 "О введении новых систем оплаты труда работников федеральных бюджетных учреждений и федеральных государственных органов, а также гражданского персонала воинских частей, учреждений и подразделений федеральных органов исполнительной власти, в которых законом предусмотрена военная и приравненная к ней служба, оплата труда которых в настоящее время осуществляется на основе Единой тарифной сетки по оплате труда работников федеральных государственных учреждений", - </a:t>
            </a:r>
            <a:r>
              <a:rPr lang="ru-RU" b="1" i="1" dirty="0"/>
              <a:t>приказываю</a:t>
            </a:r>
            <a:r>
              <a:rPr lang="ru-RU" i="1" dirty="0"/>
              <a:t>:...</a:t>
            </a:r>
            <a:endParaRPr lang="ru-RU" dirty="0"/>
          </a:p>
        </p:txBody>
      </p:sp>
    </p:spTree>
    <p:extLst>
      <p:ext uri="{BB962C8B-B14F-4D97-AF65-F5344CB8AC3E}">
        <p14:creationId xmlns:p14="http://schemas.microsoft.com/office/powerpoint/2010/main" val="17787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4BB32FD-B0BD-4072-948F-4EBF3D4E6BE1}"/>
              </a:ext>
            </a:extLst>
          </p:cNvPr>
          <p:cNvSpPr/>
          <p:nvPr/>
        </p:nvSpPr>
        <p:spPr>
          <a:xfrm>
            <a:off x="701661" y="994483"/>
            <a:ext cx="7543801" cy="369332"/>
          </a:xfrm>
          <a:prstGeom prst="rect">
            <a:avLst/>
          </a:prstGeom>
        </p:spPr>
        <p:txBody>
          <a:bodyPr wrap="square">
            <a:spAutoFit/>
          </a:bodyPr>
          <a:lstStyle/>
          <a:p>
            <a:endParaRPr lang="ru-RU" b="0" i="0" dirty="0">
              <a:solidFill>
                <a:srgbClr val="000000"/>
              </a:solidFill>
              <a:effectLst/>
              <a:latin typeface="Verdana" panose="020B0604030504040204" pitchFamily="34" charset="0"/>
            </a:endParaRPr>
          </a:p>
        </p:txBody>
      </p:sp>
      <p:sp>
        <p:nvSpPr>
          <p:cNvPr id="5" name="TextBox 4">
            <a:extLst>
              <a:ext uri="{FF2B5EF4-FFF2-40B4-BE49-F238E27FC236}">
                <a16:creationId xmlns:a16="http://schemas.microsoft.com/office/drawing/2014/main" id="{9BE78FB5-6D2D-4551-AC19-740E00F90F2C}"/>
              </a:ext>
            </a:extLst>
          </p:cNvPr>
          <p:cNvSpPr txBox="1"/>
          <p:nvPr/>
        </p:nvSpPr>
        <p:spPr>
          <a:xfrm>
            <a:off x="822959" y="625151"/>
            <a:ext cx="6202992" cy="369332"/>
          </a:xfrm>
          <a:prstGeom prst="rect">
            <a:avLst/>
          </a:prstGeom>
          <a:noFill/>
        </p:spPr>
        <p:txBody>
          <a:bodyPr wrap="square" rtlCol="0">
            <a:spAutoFit/>
          </a:bodyPr>
          <a:lstStyle/>
          <a:p>
            <a:r>
              <a:rPr lang="ru-RU" dirty="0">
                <a:solidFill>
                  <a:srgbClr val="FF0000"/>
                </a:solidFill>
              </a:rPr>
              <a:t>НАПИСАЛИ:</a:t>
            </a:r>
          </a:p>
        </p:txBody>
      </p:sp>
      <p:sp>
        <p:nvSpPr>
          <p:cNvPr id="6" name="TextBox 5">
            <a:extLst>
              <a:ext uri="{FF2B5EF4-FFF2-40B4-BE49-F238E27FC236}">
                <a16:creationId xmlns:a16="http://schemas.microsoft.com/office/drawing/2014/main" id="{32EAEF63-ED0A-45E8-A28E-21AD70DC9056}"/>
              </a:ext>
            </a:extLst>
          </p:cNvPr>
          <p:cNvSpPr txBox="1"/>
          <p:nvPr/>
        </p:nvSpPr>
        <p:spPr>
          <a:xfrm>
            <a:off x="822959" y="3200400"/>
            <a:ext cx="6380274" cy="369332"/>
          </a:xfrm>
          <a:prstGeom prst="rect">
            <a:avLst/>
          </a:prstGeom>
          <a:noFill/>
        </p:spPr>
        <p:txBody>
          <a:bodyPr wrap="square" rtlCol="0">
            <a:spAutoFit/>
          </a:bodyPr>
          <a:lstStyle/>
          <a:p>
            <a:r>
              <a:rPr lang="ru-RU" dirty="0">
                <a:solidFill>
                  <a:srgbClr val="FF0000"/>
                </a:solidFill>
              </a:rPr>
              <a:t>А НУЖНО:</a:t>
            </a:r>
          </a:p>
        </p:txBody>
      </p:sp>
      <p:sp>
        <p:nvSpPr>
          <p:cNvPr id="7" name="TextBox 6">
            <a:extLst>
              <a:ext uri="{FF2B5EF4-FFF2-40B4-BE49-F238E27FC236}">
                <a16:creationId xmlns:a16="http://schemas.microsoft.com/office/drawing/2014/main" id="{772C2B98-0002-45FB-9562-C22C47EBC6C9}"/>
              </a:ext>
            </a:extLst>
          </p:cNvPr>
          <p:cNvSpPr txBox="1"/>
          <p:nvPr/>
        </p:nvSpPr>
        <p:spPr>
          <a:xfrm>
            <a:off x="177282" y="3569732"/>
            <a:ext cx="8808097" cy="923330"/>
          </a:xfrm>
          <a:prstGeom prst="rect">
            <a:avLst/>
          </a:prstGeom>
          <a:noFill/>
        </p:spPr>
        <p:txBody>
          <a:bodyPr wrap="square" rtlCol="0">
            <a:spAutoFit/>
          </a:bodyPr>
          <a:lstStyle/>
          <a:p>
            <a:r>
              <a:rPr lang="ru-RU" dirty="0"/>
              <a:t> </a:t>
            </a:r>
            <a:r>
              <a:rPr lang="ru-RU" i="1" dirty="0"/>
              <a:t>В целях совершенствования организационно-функциональной структуры и процессов управления обществом и в соответствии с решением Совета директоров общества (протокол от 15.01.2009 N° 1),- </a:t>
            </a:r>
            <a:r>
              <a:rPr lang="ru-RU" b="1" i="1" dirty="0"/>
              <a:t>приказываю</a:t>
            </a:r>
            <a:r>
              <a:rPr lang="ru-RU" i="1" dirty="0"/>
              <a:t>...</a:t>
            </a:r>
            <a:endParaRPr lang="ru-RU" dirty="0"/>
          </a:p>
        </p:txBody>
      </p:sp>
      <p:sp>
        <p:nvSpPr>
          <p:cNvPr id="2" name="Прямоугольник 1">
            <a:extLst>
              <a:ext uri="{FF2B5EF4-FFF2-40B4-BE49-F238E27FC236}">
                <a16:creationId xmlns:a16="http://schemas.microsoft.com/office/drawing/2014/main" id="{F930403F-39B4-4768-94D3-9062BE6EE8FB}"/>
              </a:ext>
            </a:extLst>
          </p:cNvPr>
          <p:cNvSpPr/>
          <p:nvPr/>
        </p:nvSpPr>
        <p:spPr>
          <a:xfrm>
            <a:off x="177282" y="994483"/>
            <a:ext cx="8789436" cy="2308324"/>
          </a:xfrm>
          <a:prstGeom prst="rect">
            <a:avLst/>
          </a:prstGeom>
        </p:spPr>
        <p:txBody>
          <a:bodyPr wrap="square">
            <a:spAutoFit/>
          </a:bodyPr>
          <a:lstStyle/>
          <a:p>
            <a:r>
              <a:rPr lang="ru-RU" b="1" dirty="0">
                <a:solidFill>
                  <a:srgbClr val="000000"/>
                </a:solidFill>
                <a:latin typeface="Verdana" panose="020B0604030504040204" pitchFamily="34" charset="0"/>
              </a:rPr>
              <a:t>Преамбула в приказе акционерного общества "О внесении изменений в организационно-функциональную структуру общества"</a:t>
            </a:r>
            <a:r>
              <a:rPr lang="ru-RU" dirty="0">
                <a:solidFill>
                  <a:srgbClr val="000000"/>
                </a:solidFill>
                <a:latin typeface="Verdana" panose="020B0604030504040204" pitchFamily="34" charset="0"/>
              </a:rPr>
              <a:t>.</a:t>
            </a:r>
            <a:br>
              <a:rPr lang="ru-RU" dirty="0"/>
            </a:br>
            <a:br>
              <a:rPr lang="ru-RU" dirty="0"/>
            </a:br>
            <a:r>
              <a:rPr lang="ru-RU" i="1" dirty="0">
                <a:solidFill>
                  <a:srgbClr val="000000"/>
                </a:solidFill>
                <a:latin typeface="Verdana" panose="020B0604030504040204" pitchFamily="34" charset="0"/>
              </a:rPr>
              <a:t>В соответствии с решением Совета директоров общества (протокол от 15.11.2009 № 4) и в целях совершенствования организационно-функциональной структуры и процессов управления обществом,- </a:t>
            </a:r>
            <a:r>
              <a:rPr lang="ru-RU" b="1" i="1" dirty="0">
                <a:solidFill>
                  <a:srgbClr val="000000"/>
                </a:solidFill>
                <a:latin typeface="Verdana" panose="020B0604030504040204" pitchFamily="34" charset="0"/>
              </a:rPr>
              <a:t>приказываю</a:t>
            </a:r>
            <a:r>
              <a:rPr lang="ru-RU" i="1" dirty="0">
                <a:solidFill>
                  <a:srgbClr val="000000"/>
                </a:solidFill>
                <a:latin typeface="Verdana" panose="020B0604030504040204" pitchFamily="34" charset="0"/>
              </a:rPr>
              <a:t>...</a:t>
            </a:r>
            <a:endParaRPr lang="ru-RU" dirty="0"/>
          </a:p>
        </p:txBody>
      </p:sp>
    </p:spTree>
    <p:extLst>
      <p:ext uri="{BB962C8B-B14F-4D97-AF65-F5344CB8AC3E}">
        <p14:creationId xmlns:p14="http://schemas.microsoft.com/office/powerpoint/2010/main" val="149403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4BB32FD-B0BD-4072-948F-4EBF3D4E6BE1}"/>
              </a:ext>
            </a:extLst>
          </p:cNvPr>
          <p:cNvSpPr/>
          <p:nvPr/>
        </p:nvSpPr>
        <p:spPr>
          <a:xfrm>
            <a:off x="701661" y="994483"/>
            <a:ext cx="7543801" cy="369332"/>
          </a:xfrm>
          <a:prstGeom prst="rect">
            <a:avLst/>
          </a:prstGeom>
        </p:spPr>
        <p:txBody>
          <a:bodyPr wrap="square">
            <a:spAutoFit/>
          </a:bodyPr>
          <a:lstStyle/>
          <a:p>
            <a:endParaRPr lang="ru-RU" b="0" i="0" dirty="0">
              <a:solidFill>
                <a:srgbClr val="000000"/>
              </a:solidFill>
              <a:effectLst/>
              <a:latin typeface="Verdana" panose="020B0604030504040204" pitchFamily="34" charset="0"/>
            </a:endParaRPr>
          </a:p>
        </p:txBody>
      </p:sp>
      <p:sp>
        <p:nvSpPr>
          <p:cNvPr id="5" name="TextBox 4">
            <a:extLst>
              <a:ext uri="{FF2B5EF4-FFF2-40B4-BE49-F238E27FC236}">
                <a16:creationId xmlns:a16="http://schemas.microsoft.com/office/drawing/2014/main" id="{9BE78FB5-6D2D-4551-AC19-740E00F90F2C}"/>
              </a:ext>
            </a:extLst>
          </p:cNvPr>
          <p:cNvSpPr txBox="1"/>
          <p:nvPr/>
        </p:nvSpPr>
        <p:spPr>
          <a:xfrm>
            <a:off x="822959" y="625151"/>
            <a:ext cx="6202992" cy="369332"/>
          </a:xfrm>
          <a:prstGeom prst="rect">
            <a:avLst/>
          </a:prstGeom>
          <a:noFill/>
        </p:spPr>
        <p:txBody>
          <a:bodyPr wrap="square" rtlCol="0">
            <a:spAutoFit/>
          </a:bodyPr>
          <a:lstStyle/>
          <a:p>
            <a:r>
              <a:rPr lang="ru-RU" dirty="0">
                <a:solidFill>
                  <a:srgbClr val="FF0000"/>
                </a:solidFill>
              </a:rPr>
              <a:t>НАПИСАЛИ:</a:t>
            </a:r>
          </a:p>
        </p:txBody>
      </p:sp>
      <p:sp>
        <p:nvSpPr>
          <p:cNvPr id="6" name="TextBox 5">
            <a:extLst>
              <a:ext uri="{FF2B5EF4-FFF2-40B4-BE49-F238E27FC236}">
                <a16:creationId xmlns:a16="http://schemas.microsoft.com/office/drawing/2014/main" id="{32EAEF63-ED0A-45E8-A28E-21AD70DC9056}"/>
              </a:ext>
            </a:extLst>
          </p:cNvPr>
          <p:cNvSpPr txBox="1"/>
          <p:nvPr/>
        </p:nvSpPr>
        <p:spPr>
          <a:xfrm>
            <a:off x="419878" y="2771192"/>
            <a:ext cx="6783355" cy="369332"/>
          </a:xfrm>
          <a:prstGeom prst="rect">
            <a:avLst/>
          </a:prstGeom>
          <a:noFill/>
        </p:spPr>
        <p:txBody>
          <a:bodyPr wrap="square" rtlCol="0">
            <a:spAutoFit/>
          </a:bodyPr>
          <a:lstStyle/>
          <a:p>
            <a:r>
              <a:rPr lang="ru-RU" dirty="0">
                <a:solidFill>
                  <a:srgbClr val="FF0000"/>
                </a:solidFill>
              </a:rPr>
              <a:t>А НУЖНО:</a:t>
            </a:r>
          </a:p>
        </p:txBody>
      </p:sp>
      <p:sp>
        <p:nvSpPr>
          <p:cNvPr id="7" name="TextBox 6">
            <a:extLst>
              <a:ext uri="{FF2B5EF4-FFF2-40B4-BE49-F238E27FC236}">
                <a16:creationId xmlns:a16="http://schemas.microsoft.com/office/drawing/2014/main" id="{772C2B98-0002-45FB-9562-C22C47EBC6C9}"/>
              </a:ext>
            </a:extLst>
          </p:cNvPr>
          <p:cNvSpPr txBox="1"/>
          <p:nvPr/>
        </p:nvSpPr>
        <p:spPr>
          <a:xfrm>
            <a:off x="195943" y="3140524"/>
            <a:ext cx="8789436" cy="3170099"/>
          </a:xfrm>
          <a:prstGeom prst="rect">
            <a:avLst/>
          </a:prstGeom>
          <a:noFill/>
        </p:spPr>
        <p:txBody>
          <a:bodyPr wrap="square" rtlCol="0">
            <a:spAutoFit/>
          </a:bodyPr>
          <a:lstStyle/>
          <a:p>
            <a:r>
              <a:rPr lang="ru-RU" dirty="0"/>
              <a:t>  </a:t>
            </a:r>
            <a:r>
              <a:rPr lang="ru-RU" sz="1400" dirty="0"/>
              <a:t>Неправильно сформулировано управленческое действие. Данный приказ является приказом, утверждающим штатное расписание, поэтому в пункте 1 приказа должно быть сказано: "Утвердить штатное расписание организации на 2010 г.". В данном случае штатное расписание утверждается на год, поэтому включать в приказ фразу о введении документа в действие вообще не нужно: штатное расписание будет являться утвержденным с даты издания приказа. Указание в формулировке решения - "...на 2010 г" - означает, что утвержденное штатное расписание начнет действовать с 01.01.2010. Если бы штатное расписание вводилось в действие, например, с 01.03.2010, в пункте распорядительной части следовало бы сказать: "Утвердить штатное расписание организации и ввести в действие с 01.03.2010".</a:t>
            </a:r>
            <a:br>
              <a:rPr lang="ru-RU" sz="1400" dirty="0"/>
            </a:br>
            <a:r>
              <a:rPr lang="ru-RU" sz="1400" dirty="0"/>
              <a:t>   Поскольку утверждаемый документ всегда является приложением к приказу, ссылку на приложение нужно сделать в соответствующем пункте распорядительной части таким образом:</a:t>
            </a:r>
            <a:br>
              <a:rPr lang="ru-RU" sz="1400" dirty="0"/>
            </a:br>
            <a:br>
              <a:rPr lang="ru-RU" sz="1400" dirty="0"/>
            </a:br>
            <a:r>
              <a:rPr lang="ru-RU" sz="1400" i="1" dirty="0"/>
              <a:t>ПРИКАЗЫВАЮ:</a:t>
            </a:r>
            <a:br>
              <a:rPr lang="ru-RU" sz="1400" i="1" dirty="0"/>
            </a:br>
            <a:r>
              <a:rPr lang="ru-RU" sz="1400" i="1" dirty="0"/>
              <a:t>1. Утвердить штатное расписание организации на 2010 г. (приложение).</a:t>
            </a:r>
            <a:br>
              <a:rPr lang="ru-RU" sz="1400" i="1" dirty="0"/>
            </a:br>
            <a:r>
              <a:rPr lang="ru-RU" sz="1400" i="1" dirty="0"/>
              <a:t>2....</a:t>
            </a:r>
            <a:endParaRPr lang="ru-RU" dirty="0"/>
          </a:p>
        </p:txBody>
      </p:sp>
      <p:sp>
        <p:nvSpPr>
          <p:cNvPr id="2" name="Прямоугольник 1">
            <a:extLst>
              <a:ext uri="{FF2B5EF4-FFF2-40B4-BE49-F238E27FC236}">
                <a16:creationId xmlns:a16="http://schemas.microsoft.com/office/drawing/2014/main" id="{F930403F-39B4-4768-94D3-9062BE6EE8FB}"/>
              </a:ext>
            </a:extLst>
          </p:cNvPr>
          <p:cNvSpPr/>
          <p:nvPr/>
        </p:nvSpPr>
        <p:spPr>
          <a:xfrm>
            <a:off x="419878" y="994483"/>
            <a:ext cx="8546840" cy="2031325"/>
          </a:xfrm>
          <a:prstGeom prst="rect">
            <a:avLst/>
          </a:prstGeom>
        </p:spPr>
        <p:txBody>
          <a:bodyPr wrap="square">
            <a:spAutoFit/>
          </a:bodyPr>
          <a:lstStyle/>
          <a:p>
            <a:r>
              <a:rPr lang="ru-RU" b="1" dirty="0"/>
              <a:t>Пункт распорядительной части в приказе об утверждении штатного расписания</a:t>
            </a:r>
            <a:r>
              <a:rPr lang="ru-RU" dirty="0"/>
              <a:t>.</a:t>
            </a:r>
            <a:br>
              <a:rPr lang="ru-RU" dirty="0"/>
            </a:br>
            <a:br>
              <a:rPr lang="ru-RU" dirty="0"/>
            </a:br>
            <a:r>
              <a:rPr lang="ru-RU" i="1" dirty="0"/>
              <a:t>ПРИКАЗЫВАЮ:</a:t>
            </a:r>
            <a:br>
              <a:rPr lang="ru-RU" i="1" dirty="0"/>
            </a:br>
            <a:r>
              <a:rPr lang="ru-RU" i="1" dirty="0"/>
              <a:t>1. Ввести в действие с 01.01.2010 утвержденное штатное расписание.</a:t>
            </a:r>
            <a:br>
              <a:rPr lang="ru-RU" i="1" dirty="0"/>
            </a:br>
            <a:r>
              <a:rPr lang="ru-RU" i="1" dirty="0"/>
              <a:t>2....</a:t>
            </a:r>
            <a:br>
              <a:rPr lang="ru-RU" i="1" dirty="0"/>
            </a:br>
            <a:r>
              <a:rPr lang="ru-RU" i="1" dirty="0"/>
              <a:t>Приложение: штатное расписание - 3 листа.</a:t>
            </a:r>
            <a:br>
              <a:rPr lang="ru-RU" dirty="0"/>
            </a:br>
            <a:endParaRPr lang="ru-RU" dirty="0"/>
          </a:p>
        </p:txBody>
      </p:sp>
    </p:spTree>
    <p:extLst>
      <p:ext uri="{BB962C8B-B14F-4D97-AF65-F5344CB8AC3E}">
        <p14:creationId xmlns:p14="http://schemas.microsoft.com/office/powerpoint/2010/main" val="419844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3BAF91-B5A2-4EE1-BF20-B21D16031F46}"/>
              </a:ext>
            </a:extLst>
          </p:cNvPr>
          <p:cNvSpPr>
            <a:spLocks noGrp="1"/>
          </p:cNvSpPr>
          <p:nvPr>
            <p:ph type="title"/>
          </p:nvPr>
        </p:nvSpPr>
        <p:spPr/>
        <p:txBody>
          <a:bodyPr/>
          <a:lstStyle/>
          <a:p>
            <a:r>
              <a:rPr lang="ru-RU" dirty="0"/>
              <a:t>Оформление текста документа</a:t>
            </a:r>
          </a:p>
        </p:txBody>
      </p:sp>
      <p:sp>
        <p:nvSpPr>
          <p:cNvPr id="3" name="Объект 2">
            <a:extLst>
              <a:ext uri="{FF2B5EF4-FFF2-40B4-BE49-F238E27FC236}">
                <a16:creationId xmlns:a16="http://schemas.microsoft.com/office/drawing/2014/main" id="{7B45A88A-7986-4C5D-8F26-EF6688AB0A58}"/>
              </a:ext>
            </a:extLst>
          </p:cNvPr>
          <p:cNvSpPr>
            <a:spLocks noGrp="1"/>
          </p:cNvSpPr>
          <p:nvPr>
            <p:ph idx="1"/>
          </p:nvPr>
        </p:nvSpPr>
        <p:spPr>
          <a:xfrm>
            <a:off x="186612" y="1845733"/>
            <a:ext cx="8789437" cy="4583059"/>
          </a:xfrm>
        </p:spPr>
        <p:txBody>
          <a:bodyPr>
            <a:normAutofit fontScale="62500" lnSpcReduction="20000"/>
          </a:bodyPr>
          <a:lstStyle/>
          <a:p>
            <a:r>
              <a:rPr lang="ru-RU" sz="2600" dirty="0"/>
              <a:t>Текст документа излагается:</a:t>
            </a:r>
          </a:p>
          <a:p>
            <a:r>
              <a:rPr lang="ru-RU" sz="2600" dirty="0"/>
              <a:t>в приказах, изданных единолично </a:t>
            </a:r>
            <a:r>
              <a:rPr lang="ru-RU" sz="2600" dirty="0">
                <a:sym typeface="Symbol" panose="05050102010706020507" pitchFamily="18" charset="2"/>
              </a:rPr>
              <a:t></a:t>
            </a:r>
            <a:r>
              <a:rPr lang="ru-RU" sz="2600" dirty="0"/>
              <a:t> от первого лица единственного числа («… п р и к а з ы в а ю»);</a:t>
            </a:r>
          </a:p>
          <a:p>
            <a:r>
              <a:rPr lang="ru-RU" sz="2600" dirty="0"/>
              <a:t>в приказах, изданных совместно двумя или более организациями, </a:t>
            </a:r>
            <a:r>
              <a:rPr lang="ru-RU" sz="2600" dirty="0">
                <a:sym typeface="Symbol" panose="05050102010706020507" pitchFamily="18" charset="2"/>
              </a:rPr>
              <a:t></a:t>
            </a:r>
            <a:r>
              <a:rPr lang="ru-RU" sz="2600" dirty="0"/>
              <a:t> от первого лица множественного числа («… п р и к а з ы в а е м»);</a:t>
            </a:r>
          </a:p>
          <a:p>
            <a:r>
              <a:rPr lang="ru-RU" sz="2600" dirty="0"/>
              <a:t>в протоколах заседаний </a:t>
            </a:r>
            <a:r>
              <a:rPr lang="ru-RU" sz="2600" dirty="0">
                <a:sym typeface="Symbol" panose="05050102010706020507" pitchFamily="18" charset="2"/>
              </a:rPr>
              <a:t></a:t>
            </a:r>
            <a:r>
              <a:rPr lang="ru-RU" sz="2600" dirty="0"/>
              <a:t> от третьего лица множественного числа («СЛУШАЛИ», «ВЫСТУПИЛИ», «ПОСТАНОВИЛИ» или «РЕШИЛИ»);</a:t>
            </a:r>
          </a:p>
          <a:p>
            <a:r>
              <a:rPr lang="ru-RU" sz="2600" dirty="0"/>
              <a:t>в деловых письмах, оформленных на бланках организации, – от первого лица множественного числа (просим, направляем, предлагаем и др.) или от третьего лица единственного числа («образовательное учреждение не возражает…», «институт считает возможным…»);</a:t>
            </a:r>
          </a:p>
          <a:p>
            <a:r>
              <a:rPr lang="ru-RU" sz="2600" dirty="0"/>
              <a:t>в деловых письмах, оформленных на должностных бланках, – от первого лица единственного числа («прошу…», «предлагаю…» и др.);</a:t>
            </a:r>
          </a:p>
          <a:p>
            <a:r>
              <a:rPr lang="ru-RU" sz="2600" dirty="0"/>
              <a:t>в докладных и служебных записках, заявлениях – от первого лица единственного числа («прошу…», «считаю необходимым…» и др.);</a:t>
            </a:r>
          </a:p>
          <a:p>
            <a:r>
              <a:rPr lang="ru-RU" sz="2600" dirty="0"/>
              <a:t>в документах, устанавливающих права и обязанности структурных подразделений, работников (положение, инструкция), а также содержащих описание ситуаций, анализ фактов или выводы (акт, справка), используется форма изложения текста от третьего лица единственного или множественного числа («отдел осуществляет функции…», «в состав управления входят…», «комиссия провела проверку…»).</a:t>
            </a:r>
          </a:p>
          <a:p>
            <a:endParaRPr lang="ru-RU" dirty="0"/>
          </a:p>
        </p:txBody>
      </p:sp>
    </p:spTree>
    <p:extLst>
      <p:ext uri="{BB962C8B-B14F-4D97-AF65-F5344CB8AC3E}">
        <p14:creationId xmlns:p14="http://schemas.microsoft.com/office/powerpoint/2010/main" val="1234028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DB62CA-F75D-4705-A332-A3D34149C66F}"/>
              </a:ext>
            </a:extLst>
          </p:cNvPr>
          <p:cNvSpPr>
            <a:spLocks noGrp="1"/>
          </p:cNvSpPr>
          <p:nvPr>
            <p:ph type="title"/>
          </p:nvPr>
        </p:nvSpPr>
        <p:spPr/>
        <p:txBody>
          <a:bodyPr/>
          <a:lstStyle/>
          <a:p>
            <a:r>
              <a:rPr lang="ru-RU" dirty="0"/>
              <a:t>Оформление текста документа</a:t>
            </a:r>
          </a:p>
        </p:txBody>
      </p:sp>
      <p:sp>
        <p:nvSpPr>
          <p:cNvPr id="3" name="Объект 2">
            <a:extLst>
              <a:ext uri="{FF2B5EF4-FFF2-40B4-BE49-F238E27FC236}">
                <a16:creationId xmlns:a16="http://schemas.microsoft.com/office/drawing/2014/main" id="{6B07B0D1-3E74-4B6F-96EB-94CFBC9E4C41}"/>
              </a:ext>
            </a:extLst>
          </p:cNvPr>
          <p:cNvSpPr>
            <a:spLocks noGrp="1"/>
          </p:cNvSpPr>
          <p:nvPr>
            <p:ph idx="1"/>
          </p:nvPr>
        </p:nvSpPr>
        <p:spPr>
          <a:xfrm>
            <a:off x="251927" y="1845734"/>
            <a:ext cx="8481526" cy="4461760"/>
          </a:xfrm>
        </p:spPr>
        <p:txBody>
          <a:bodyPr>
            <a:normAutofit fontScale="85000" lnSpcReduction="20000"/>
          </a:bodyPr>
          <a:lstStyle/>
          <a:p>
            <a:r>
              <a:rPr lang="ru-RU" dirty="0"/>
              <a:t>При употреблении в тексте фамилий лиц инициалы ставятся после фамилии. </a:t>
            </a:r>
          </a:p>
          <a:p>
            <a:r>
              <a:rPr lang="ru-RU" dirty="0"/>
              <a:t>В деловых (служебных) письмах используются:</a:t>
            </a:r>
          </a:p>
          <a:p>
            <a:r>
              <a:rPr lang="ru-RU" dirty="0"/>
              <a:t>вступительное обращение: </a:t>
            </a:r>
          </a:p>
          <a:p>
            <a:r>
              <a:rPr lang="ru-RU" dirty="0"/>
              <a:t>Уважаемый господин Председатель!</a:t>
            </a:r>
          </a:p>
          <a:p>
            <a:r>
              <a:rPr lang="ru-RU" dirty="0"/>
              <a:t>Уважаемый господин Министр!</a:t>
            </a:r>
          </a:p>
          <a:p>
            <a:r>
              <a:rPr lang="ru-RU" dirty="0"/>
              <a:t>Уважаемый господин Иванов!</a:t>
            </a:r>
          </a:p>
          <a:p>
            <a:r>
              <a:rPr lang="ru-RU" dirty="0"/>
              <a:t>Уважаемая госпожа Петрова!</a:t>
            </a:r>
          </a:p>
          <a:p>
            <a:r>
              <a:rPr lang="ru-RU" dirty="0"/>
              <a:t>Уважаемый Иван Петрович!</a:t>
            </a:r>
          </a:p>
          <a:p>
            <a:r>
              <a:rPr lang="ru-RU" dirty="0"/>
              <a:t>Уважаемая Анна Николаевна!</a:t>
            </a:r>
          </a:p>
          <a:p>
            <a:r>
              <a:rPr lang="ru-RU" dirty="0"/>
              <a:t>Уважаемые господа!</a:t>
            </a:r>
          </a:p>
          <a:p>
            <a:r>
              <a:rPr lang="ru-RU" dirty="0"/>
              <a:t>заключительная этикетная фраза: «С уважением, …».</a:t>
            </a:r>
          </a:p>
          <a:p>
            <a:r>
              <a:rPr lang="ru-RU" dirty="0"/>
              <a:t>В обращении по должности наименование должности пишется с прописной буквы, в обращении по фамилии инициалы лица не указываются.</a:t>
            </a:r>
          </a:p>
          <a:p>
            <a:endParaRPr lang="ru-RU" dirty="0"/>
          </a:p>
        </p:txBody>
      </p:sp>
    </p:spTree>
    <p:extLst>
      <p:ext uri="{BB962C8B-B14F-4D97-AF65-F5344CB8AC3E}">
        <p14:creationId xmlns:p14="http://schemas.microsoft.com/office/powerpoint/2010/main" val="269389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42ED05-CF0E-4255-8BD0-3C7101873E60}"/>
              </a:ext>
            </a:extLst>
          </p:cNvPr>
          <p:cNvSpPr>
            <a:spLocks noGrp="1"/>
          </p:cNvSpPr>
          <p:nvPr>
            <p:ph type="title"/>
          </p:nvPr>
        </p:nvSpPr>
        <p:spPr/>
        <p:txBody>
          <a:bodyPr/>
          <a:lstStyle/>
          <a:p>
            <a:r>
              <a:rPr lang="ru-RU" dirty="0"/>
              <a:t>Оформление приложений</a:t>
            </a:r>
          </a:p>
        </p:txBody>
      </p:sp>
      <p:sp>
        <p:nvSpPr>
          <p:cNvPr id="3" name="Объект 2">
            <a:extLst>
              <a:ext uri="{FF2B5EF4-FFF2-40B4-BE49-F238E27FC236}">
                <a16:creationId xmlns:a16="http://schemas.microsoft.com/office/drawing/2014/main" id="{56688525-51FF-4799-A6E0-6A4EEC28429A}"/>
              </a:ext>
            </a:extLst>
          </p:cNvPr>
          <p:cNvSpPr>
            <a:spLocks noGrp="1"/>
          </p:cNvSpPr>
          <p:nvPr>
            <p:ph idx="1"/>
          </p:nvPr>
        </p:nvSpPr>
        <p:spPr/>
        <p:txBody>
          <a:bodyPr/>
          <a:lstStyle/>
          <a:p>
            <a:r>
              <a:rPr lang="ru-RU" dirty="0"/>
              <a:t>Отметка о приложении содержит сведения о документе (документах), прилагаемом к основному документу (в сопроводительных письмах, претензиях, актах, справках и других информационно-справочных документах) или о том, что документ является приложением к основному документу (в приложениях к распорядительным документам, положениям, правилам, инструкциям, договорам, планам, отчетам и др. документам).</a:t>
            </a:r>
          </a:p>
          <a:p>
            <a:r>
              <a:rPr lang="ru-RU" dirty="0"/>
              <a:t>В сопроводительных письмах и других информационно-справочных документах отметка о приложении оформляется под текстом от границы левого поля следующим образом:</a:t>
            </a:r>
          </a:p>
          <a:p>
            <a:r>
              <a:rPr lang="ru-RU" dirty="0"/>
              <a:t>если приложение названо в тексте:</a:t>
            </a:r>
          </a:p>
          <a:p>
            <a:r>
              <a:rPr lang="ru-RU" dirty="0"/>
              <a:t>Приложение: на 2 л. в 1 экз. </a:t>
            </a:r>
          </a:p>
        </p:txBody>
      </p:sp>
    </p:spTree>
    <p:extLst>
      <p:ext uri="{BB962C8B-B14F-4D97-AF65-F5344CB8AC3E}">
        <p14:creationId xmlns:p14="http://schemas.microsoft.com/office/powerpoint/2010/main" val="3099660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238073-5ED0-4687-AFC3-B417BB90CD22}"/>
              </a:ext>
            </a:extLst>
          </p:cNvPr>
          <p:cNvSpPr>
            <a:spLocks noGrp="1"/>
          </p:cNvSpPr>
          <p:nvPr>
            <p:ph type="title"/>
          </p:nvPr>
        </p:nvSpPr>
        <p:spPr/>
        <p:txBody>
          <a:bodyPr/>
          <a:lstStyle/>
          <a:p>
            <a:r>
              <a:rPr lang="ru-RU" dirty="0"/>
              <a:t>Оформление приложений</a:t>
            </a:r>
          </a:p>
        </p:txBody>
      </p:sp>
      <p:sp>
        <p:nvSpPr>
          <p:cNvPr id="3" name="Объект 2">
            <a:extLst>
              <a:ext uri="{FF2B5EF4-FFF2-40B4-BE49-F238E27FC236}">
                <a16:creationId xmlns:a16="http://schemas.microsoft.com/office/drawing/2014/main" id="{654B8EAD-38E7-44E4-864B-9F1E5608B75A}"/>
              </a:ext>
            </a:extLst>
          </p:cNvPr>
          <p:cNvSpPr>
            <a:spLocks noGrp="1"/>
          </p:cNvSpPr>
          <p:nvPr>
            <p:ph idx="1"/>
          </p:nvPr>
        </p:nvSpPr>
        <p:spPr>
          <a:xfrm>
            <a:off x="822959" y="1845734"/>
            <a:ext cx="7649237" cy="729515"/>
          </a:xfrm>
        </p:spPr>
        <p:txBody>
          <a:bodyPr/>
          <a:lstStyle/>
          <a:p>
            <a:r>
              <a:rPr lang="ru-RU" dirty="0"/>
              <a:t>если приложение не названо в тексте или если приложений несколько:</a:t>
            </a:r>
          </a:p>
          <a:p>
            <a:endParaRPr lang="ru-RU" dirty="0"/>
          </a:p>
        </p:txBody>
      </p:sp>
      <p:graphicFrame>
        <p:nvGraphicFramePr>
          <p:cNvPr id="4" name="Таблица 3">
            <a:extLst>
              <a:ext uri="{FF2B5EF4-FFF2-40B4-BE49-F238E27FC236}">
                <a16:creationId xmlns:a16="http://schemas.microsoft.com/office/drawing/2014/main" id="{2167C4C2-22DA-4098-93C0-F3B906C06829}"/>
              </a:ext>
            </a:extLst>
          </p:cNvPr>
          <p:cNvGraphicFramePr>
            <a:graphicFrameLocks noGrp="1"/>
          </p:cNvGraphicFramePr>
          <p:nvPr>
            <p:extLst>
              <p:ext uri="{D42A27DB-BD31-4B8C-83A1-F6EECF244321}">
                <p14:modId xmlns:p14="http://schemas.microsoft.com/office/powerpoint/2010/main" val="1995963184"/>
              </p:ext>
            </p:extLst>
          </p:nvPr>
        </p:nvGraphicFramePr>
        <p:xfrm>
          <a:off x="822959" y="2491273"/>
          <a:ext cx="7994470" cy="1716834"/>
        </p:xfrm>
        <a:graphic>
          <a:graphicData uri="http://schemas.openxmlformats.org/drawingml/2006/table">
            <a:tbl>
              <a:tblPr>
                <a:tableStyleId>{5C22544A-7EE6-4342-B048-85BDC9FD1C3A}</a:tableStyleId>
              </a:tblPr>
              <a:tblGrid>
                <a:gridCol w="1622931">
                  <a:extLst>
                    <a:ext uri="{9D8B030D-6E8A-4147-A177-3AD203B41FA5}">
                      <a16:colId xmlns:a16="http://schemas.microsoft.com/office/drawing/2014/main" val="80861906"/>
                    </a:ext>
                  </a:extLst>
                </a:gridCol>
                <a:gridCol w="6371539">
                  <a:extLst>
                    <a:ext uri="{9D8B030D-6E8A-4147-A177-3AD203B41FA5}">
                      <a16:colId xmlns:a16="http://schemas.microsoft.com/office/drawing/2014/main" val="107001061"/>
                    </a:ext>
                  </a:extLst>
                </a:gridCol>
              </a:tblGrid>
              <a:tr h="858417">
                <a:tc>
                  <a:txBody>
                    <a:bodyPr/>
                    <a:lstStyle/>
                    <a:p>
                      <a:pPr algn="just">
                        <a:lnSpc>
                          <a:spcPts val="1730"/>
                        </a:lnSpc>
                        <a:spcAft>
                          <a:spcPts val="0"/>
                        </a:spcAft>
                      </a:pPr>
                      <a:r>
                        <a:rPr lang="ru-RU" sz="1400">
                          <a:effectLst/>
                        </a:rPr>
                        <a:t>Приложение:</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730"/>
                        </a:lnSpc>
                        <a:spcAft>
                          <a:spcPts val="0"/>
                        </a:spcAft>
                      </a:pPr>
                      <a:r>
                        <a:rPr lang="ru-RU" sz="1400" dirty="0">
                          <a:effectLst/>
                        </a:rPr>
                        <a:t>1.Положение об структурном подразделении Центр оценки качества на 5 л. в 1 экз.</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0810735"/>
                  </a:ext>
                </a:extLst>
              </a:tr>
              <a:tr h="858417">
                <a:tc>
                  <a:txBody>
                    <a:bodyPr/>
                    <a:lstStyle/>
                    <a:p>
                      <a:pPr>
                        <a:lnSpc>
                          <a:spcPct val="107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730"/>
                        </a:lnSpc>
                        <a:spcAft>
                          <a:spcPts val="0"/>
                        </a:spcAft>
                      </a:pPr>
                      <a:r>
                        <a:rPr lang="ru-RU" sz="1400" dirty="0">
                          <a:effectLst/>
                        </a:rPr>
                        <a:t>2.Справка о кадровом составе подразделения Центр оценки качества на 2 л. в 1 экз.</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29275316"/>
                  </a:ext>
                </a:extLst>
              </a:tr>
            </a:tbl>
          </a:graphicData>
        </a:graphic>
      </p:graphicFrame>
      <p:sp>
        <p:nvSpPr>
          <p:cNvPr id="5" name="TextBox 4">
            <a:extLst>
              <a:ext uri="{FF2B5EF4-FFF2-40B4-BE49-F238E27FC236}">
                <a16:creationId xmlns:a16="http://schemas.microsoft.com/office/drawing/2014/main" id="{230F0D21-4114-4D42-BABF-A4C26B0980B0}"/>
              </a:ext>
            </a:extLst>
          </p:cNvPr>
          <p:cNvSpPr txBox="1"/>
          <p:nvPr/>
        </p:nvSpPr>
        <p:spPr>
          <a:xfrm>
            <a:off x="822959" y="4450702"/>
            <a:ext cx="7994470" cy="646331"/>
          </a:xfrm>
          <a:prstGeom prst="rect">
            <a:avLst/>
          </a:prstGeom>
          <a:noFill/>
        </p:spPr>
        <p:txBody>
          <a:bodyPr wrap="square" rtlCol="0">
            <a:spAutoFit/>
          </a:bodyPr>
          <a:lstStyle/>
          <a:p>
            <a:r>
              <a:rPr lang="ru-RU" dirty="0"/>
              <a:t>если приложение (приложения) сброшюрованы:</a:t>
            </a:r>
          </a:p>
          <a:p>
            <a:r>
              <a:rPr lang="ru-RU" dirty="0"/>
              <a:t>Приложение: отчет  о расходовании средств по итогам 2017 года в 2 экз.</a:t>
            </a:r>
          </a:p>
        </p:txBody>
      </p:sp>
    </p:spTree>
    <p:extLst>
      <p:ext uri="{BB962C8B-B14F-4D97-AF65-F5344CB8AC3E}">
        <p14:creationId xmlns:p14="http://schemas.microsoft.com/office/powerpoint/2010/main" val="25090825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F0F1CD-C032-49FE-A24D-2EDEECE05853}"/>
              </a:ext>
            </a:extLst>
          </p:cNvPr>
          <p:cNvSpPr>
            <a:spLocks noGrp="1"/>
          </p:cNvSpPr>
          <p:nvPr>
            <p:ph type="title"/>
          </p:nvPr>
        </p:nvSpPr>
        <p:spPr/>
        <p:txBody>
          <a:bodyPr/>
          <a:lstStyle/>
          <a:p>
            <a:r>
              <a:rPr lang="ru-RU" dirty="0"/>
              <a:t>Оформление приложений</a:t>
            </a:r>
          </a:p>
        </p:txBody>
      </p:sp>
      <p:sp>
        <p:nvSpPr>
          <p:cNvPr id="3" name="Объект 2">
            <a:extLst>
              <a:ext uri="{FF2B5EF4-FFF2-40B4-BE49-F238E27FC236}">
                <a16:creationId xmlns:a16="http://schemas.microsoft.com/office/drawing/2014/main" id="{33CF3D9F-C084-4182-AA6A-718100F5BA15}"/>
              </a:ext>
            </a:extLst>
          </p:cNvPr>
          <p:cNvSpPr>
            <a:spLocks noGrp="1"/>
          </p:cNvSpPr>
          <p:nvPr>
            <p:ph idx="1"/>
          </p:nvPr>
        </p:nvSpPr>
        <p:spPr>
          <a:xfrm>
            <a:off x="822960" y="1845734"/>
            <a:ext cx="7543800" cy="710854"/>
          </a:xfrm>
        </p:spPr>
        <p:txBody>
          <a:bodyPr/>
          <a:lstStyle/>
          <a:p>
            <a:r>
              <a:rPr lang="ru-RU" dirty="0"/>
              <a:t>если документ, являющийся приложением, имеет приложения с самостоятельной нумерацией страниц:</a:t>
            </a:r>
          </a:p>
          <a:p>
            <a:endParaRPr lang="ru-RU" dirty="0"/>
          </a:p>
        </p:txBody>
      </p:sp>
      <p:graphicFrame>
        <p:nvGraphicFramePr>
          <p:cNvPr id="4" name="Таблица 3">
            <a:extLst>
              <a:ext uri="{FF2B5EF4-FFF2-40B4-BE49-F238E27FC236}">
                <a16:creationId xmlns:a16="http://schemas.microsoft.com/office/drawing/2014/main" id="{61E3358C-ADD8-4F5F-A3CA-9CC2A29CABB6}"/>
              </a:ext>
            </a:extLst>
          </p:cNvPr>
          <p:cNvGraphicFramePr>
            <a:graphicFrameLocks noGrp="1"/>
          </p:cNvGraphicFramePr>
          <p:nvPr>
            <p:extLst>
              <p:ext uri="{D42A27DB-BD31-4B8C-83A1-F6EECF244321}">
                <p14:modId xmlns:p14="http://schemas.microsoft.com/office/powerpoint/2010/main" val="463695297"/>
              </p:ext>
            </p:extLst>
          </p:nvPr>
        </p:nvGraphicFramePr>
        <p:xfrm>
          <a:off x="895739" y="2556589"/>
          <a:ext cx="7847045" cy="531844"/>
        </p:xfrm>
        <a:graphic>
          <a:graphicData uri="http://schemas.openxmlformats.org/drawingml/2006/table">
            <a:tbl>
              <a:tblPr>
                <a:tableStyleId>{5C22544A-7EE6-4342-B048-85BDC9FD1C3A}</a:tableStyleId>
              </a:tblPr>
              <a:tblGrid>
                <a:gridCol w="1593003">
                  <a:extLst>
                    <a:ext uri="{9D8B030D-6E8A-4147-A177-3AD203B41FA5}">
                      <a16:colId xmlns:a16="http://schemas.microsoft.com/office/drawing/2014/main" val="3963407512"/>
                    </a:ext>
                  </a:extLst>
                </a:gridCol>
                <a:gridCol w="6254042">
                  <a:extLst>
                    <a:ext uri="{9D8B030D-6E8A-4147-A177-3AD203B41FA5}">
                      <a16:colId xmlns:a16="http://schemas.microsoft.com/office/drawing/2014/main" val="315083360"/>
                    </a:ext>
                  </a:extLst>
                </a:gridCol>
              </a:tblGrid>
              <a:tr h="531844">
                <a:tc>
                  <a:txBody>
                    <a:bodyPr/>
                    <a:lstStyle/>
                    <a:p>
                      <a:pPr algn="just">
                        <a:lnSpc>
                          <a:spcPts val="1730"/>
                        </a:lnSpc>
                        <a:spcAft>
                          <a:spcPts val="0"/>
                        </a:spcAft>
                      </a:pPr>
                      <a:r>
                        <a:rPr lang="ru-RU" sz="1400">
                          <a:effectLst/>
                        </a:rPr>
                        <a:t>Приложение:</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730"/>
                        </a:lnSpc>
                        <a:spcAft>
                          <a:spcPts val="0"/>
                        </a:spcAft>
                      </a:pPr>
                      <a:r>
                        <a:rPr lang="ru-RU" sz="1400" dirty="0">
                          <a:effectLst/>
                        </a:rPr>
                        <a:t>договор возмездного оказания услуг от 05.09.2017</a:t>
                      </a:r>
                      <a:br>
                        <a:rPr lang="ru-RU" sz="1400" dirty="0">
                          <a:effectLst/>
                        </a:rPr>
                      </a:br>
                      <a:r>
                        <a:rPr lang="ru-RU" sz="1400" dirty="0">
                          <a:effectLst/>
                        </a:rPr>
                        <a:t>‎№ 32-17/72 и приложения к нему, всего на 7 л.</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3450090"/>
                  </a:ext>
                </a:extLst>
              </a:tr>
            </a:tbl>
          </a:graphicData>
        </a:graphic>
      </p:graphicFrame>
      <p:sp>
        <p:nvSpPr>
          <p:cNvPr id="5" name="TextBox 4">
            <a:extLst>
              <a:ext uri="{FF2B5EF4-FFF2-40B4-BE49-F238E27FC236}">
                <a16:creationId xmlns:a16="http://schemas.microsoft.com/office/drawing/2014/main" id="{95C7803E-94A5-4871-8BDF-AE84A808C83C}"/>
              </a:ext>
            </a:extLst>
          </p:cNvPr>
          <p:cNvSpPr txBox="1"/>
          <p:nvPr/>
        </p:nvSpPr>
        <p:spPr>
          <a:xfrm>
            <a:off x="822960" y="3303037"/>
            <a:ext cx="7415971" cy="923330"/>
          </a:xfrm>
          <a:prstGeom prst="rect">
            <a:avLst/>
          </a:prstGeom>
          <a:noFill/>
        </p:spPr>
        <p:txBody>
          <a:bodyPr wrap="square" rtlCol="0">
            <a:spAutoFit/>
          </a:bodyPr>
          <a:lstStyle/>
          <a:p>
            <a:r>
              <a:rPr lang="ru-RU" dirty="0"/>
              <a:t>если приложением являются документы, записанные на физически обособленный электронный носитель (компакт-диск, </a:t>
            </a:r>
            <a:r>
              <a:rPr lang="ru-RU" dirty="0" err="1"/>
              <a:t>usb</a:t>
            </a:r>
            <a:r>
              <a:rPr lang="ru-RU" dirty="0"/>
              <a:t>-</a:t>
            </a:r>
            <a:r>
              <a:rPr lang="ru-RU" dirty="0" err="1"/>
              <a:t>флеш</a:t>
            </a:r>
            <a:r>
              <a:rPr lang="ru-RU" dirty="0"/>
              <a:t>-накопитель и др.): </a:t>
            </a:r>
          </a:p>
        </p:txBody>
      </p:sp>
      <p:graphicFrame>
        <p:nvGraphicFramePr>
          <p:cNvPr id="6" name="Таблица 5">
            <a:extLst>
              <a:ext uri="{FF2B5EF4-FFF2-40B4-BE49-F238E27FC236}">
                <a16:creationId xmlns:a16="http://schemas.microsoft.com/office/drawing/2014/main" id="{73B7A80C-B9EF-4F74-9161-312C862AA15C}"/>
              </a:ext>
            </a:extLst>
          </p:cNvPr>
          <p:cNvGraphicFramePr>
            <a:graphicFrameLocks noGrp="1"/>
          </p:cNvGraphicFramePr>
          <p:nvPr>
            <p:extLst>
              <p:ext uri="{D42A27DB-BD31-4B8C-83A1-F6EECF244321}">
                <p14:modId xmlns:p14="http://schemas.microsoft.com/office/powerpoint/2010/main" val="1448723687"/>
              </p:ext>
            </p:extLst>
          </p:nvPr>
        </p:nvGraphicFramePr>
        <p:xfrm>
          <a:off x="895739" y="4203272"/>
          <a:ext cx="5871210" cy="207709"/>
        </p:xfrm>
        <a:graphic>
          <a:graphicData uri="http://schemas.openxmlformats.org/drawingml/2006/table">
            <a:tbl>
              <a:tblPr>
                <a:tableStyleId>{5C22544A-7EE6-4342-B048-85BDC9FD1C3A}</a:tableStyleId>
              </a:tblPr>
              <a:tblGrid>
                <a:gridCol w="1191895">
                  <a:extLst>
                    <a:ext uri="{9D8B030D-6E8A-4147-A177-3AD203B41FA5}">
                      <a16:colId xmlns:a16="http://schemas.microsoft.com/office/drawing/2014/main" val="2752501456"/>
                    </a:ext>
                  </a:extLst>
                </a:gridCol>
                <a:gridCol w="4679315">
                  <a:extLst>
                    <a:ext uri="{9D8B030D-6E8A-4147-A177-3AD203B41FA5}">
                      <a16:colId xmlns:a16="http://schemas.microsoft.com/office/drawing/2014/main" val="2667166280"/>
                    </a:ext>
                  </a:extLst>
                </a:gridCol>
              </a:tblGrid>
              <a:tr h="0">
                <a:tc>
                  <a:txBody>
                    <a:bodyPr/>
                    <a:lstStyle/>
                    <a:p>
                      <a:pPr algn="just">
                        <a:lnSpc>
                          <a:spcPts val="1730"/>
                        </a:lnSpc>
                        <a:spcAft>
                          <a:spcPts val="0"/>
                        </a:spcAft>
                      </a:pPr>
                      <a:r>
                        <a:rPr lang="ru-RU" sz="1400">
                          <a:effectLst/>
                        </a:rPr>
                        <a:t>Приложение:</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730"/>
                        </a:lnSpc>
                        <a:spcAft>
                          <a:spcPts val="0"/>
                        </a:spcAft>
                      </a:pPr>
                      <a:r>
                        <a:rPr lang="ru-RU" sz="1400" dirty="0">
                          <a:effectLst/>
                        </a:rPr>
                        <a:t>DVD-R в 1 экз.</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41183925"/>
                  </a:ext>
                </a:extLst>
              </a:tr>
            </a:tbl>
          </a:graphicData>
        </a:graphic>
      </p:graphicFrame>
      <p:sp>
        <p:nvSpPr>
          <p:cNvPr id="7" name="TextBox 6">
            <a:extLst>
              <a:ext uri="{FF2B5EF4-FFF2-40B4-BE49-F238E27FC236}">
                <a16:creationId xmlns:a16="http://schemas.microsoft.com/office/drawing/2014/main" id="{39A278BB-5E2C-409B-A68D-C1797E3C8B77}"/>
              </a:ext>
            </a:extLst>
          </p:cNvPr>
          <p:cNvSpPr txBox="1"/>
          <p:nvPr/>
        </p:nvSpPr>
        <p:spPr>
          <a:xfrm>
            <a:off x="895739" y="4618653"/>
            <a:ext cx="7847045" cy="1200329"/>
          </a:xfrm>
          <a:prstGeom prst="rect">
            <a:avLst/>
          </a:prstGeom>
          <a:noFill/>
        </p:spPr>
        <p:txBody>
          <a:bodyPr wrap="square" rtlCol="0">
            <a:spAutoFit/>
          </a:bodyPr>
          <a:lstStyle/>
          <a:p>
            <a:r>
              <a:rPr lang="ru-RU" dirty="0"/>
              <a:t>При этом на вкладыше (конверте), в который помещается носитель, указываются наименования документов, записанных на носитель, имена файлов, дополнительно может указываться объем в байтах.</a:t>
            </a:r>
          </a:p>
          <a:p>
            <a:endParaRPr lang="ru-RU" dirty="0"/>
          </a:p>
        </p:txBody>
      </p:sp>
    </p:spTree>
    <p:extLst>
      <p:ext uri="{BB962C8B-B14F-4D97-AF65-F5344CB8AC3E}">
        <p14:creationId xmlns:p14="http://schemas.microsoft.com/office/powerpoint/2010/main" val="2074637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67A0D-D5C9-43BE-8819-B5F8E44F70F3}"/>
              </a:ext>
            </a:extLst>
          </p:cNvPr>
          <p:cNvSpPr>
            <a:spLocks noGrp="1"/>
          </p:cNvSpPr>
          <p:nvPr>
            <p:ph type="title"/>
          </p:nvPr>
        </p:nvSpPr>
        <p:spPr/>
        <p:txBody>
          <a:bodyPr/>
          <a:lstStyle/>
          <a:p>
            <a:r>
              <a:rPr lang="ru-RU" dirty="0"/>
              <a:t>Оформление приложений</a:t>
            </a:r>
          </a:p>
        </p:txBody>
      </p:sp>
      <p:sp>
        <p:nvSpPr>
          <p:cNvPr id="3" name="Объект 2">
            <a:extLst>
              <a:ext uri="{FF2B5EF4-FFF2-40B4-BE49-F238E27FC236}">
                <a16:creationId xmlns:a16="http://schemas.microsoft.com/office/drawing/2014/main" id="{E40971A2-2E75-420A-875F-54FD626F1C1C}"/>
              </a:ext>
            </a:extLst>
          </p:cNvPr>
          <p:cNvSpPr>
            <a:spLocks noGrp="1"/>
          </p:cNvSpPr>
          <p:nvPr>
            <p:ph idx="1"/>
          </p:nvPr>
        </p:nvSpPr>
        <p:spPr>
          <a:xfrm>
            <a:off x="261257" y="1845734"/>
            <a:ext cx="8105503" cy="2651621"/>
          </a:xfrm>
        </p:spPr>
        <p:txBody>
          <a:bodyPr>
            <a:normAutofit lnSpcReduction="10000"/>
          </a:bodyPr>
          <a:lstStyle/>
          <a:p>
            <a:r>
              <a:rPr lang="ru-RU" dirty="0"/>
              <a:t>В распорядительных документах (приказах, распоряжениях), договорах, положениях, правилах, инструкциях и других документах отметка о приложении оформляется следующим образом:</a:t>
            </a:r>
          </a:p>
          <a:p>
            <a:r>
              <a:rPr lang="ru-RU" dirty="0"/>
              <a:t>в тексте документа при первом упоминании документа-приложения в скобках указывается: …(приложение) или … (приложение 1), (приложение № 1);</a:t>
            </a:r>
          </a:p>
          <a:p>
            <a:r>
              <a:rPr lang="ru-RU" dirty="0"/>
              <a:t>на первом листе документа-приложения в правом верхнем углу указывается:</a:t>
            </a:r>
          </a:p>
          <a:p>
            <a:endParaRPr lang="ru-RU" dirty="0"/>
          </a:p>
        </p:txBody>
      </p:sp>
      <p:graphicFrame>
        <p:nvGraphicFramePr>
          <p:cNvPr id="4" name="Таблица 3">
            <a:extLst>
              <a:ext uri="{FF2B5EF4-FFF2-40B4-BE49-F238E27FC236}">
                <a16:creationId xmlns:a16="http://schemas.microsoft.com/office/drawing/2014/main" id="{55509E12-0EC1-4FA8-8E13-F94C454D2A0E}"/>
              </a:ext>
            </a:extLst>
          </p:cNvPr>
          <p:cNvGraphicFramePr>
            <a:graphicFrameLocks noGrp="1"/>
          </p:cNvGraphicFramePr>
          <p:nvPr>
            <p:extLst>
              <p:ext uri="{D42A27DB-BD31-4B8C-83A1-F6EECF244321}">
                <p14:modId xmlns:p14="http://schemas.microsoft.com/office/powerpoint/2010/main" val="3397248718"/>
              </p:ext>
            </p:extLst>
          </p:nvPr>
        </p:nvGraphicFramePr>
        <p:xfrm>
          <a:off x="261256" y="4394718"/>
          <a:ext cx="6195528" cy="1436915"/>
        </p:xfrm>
        <a:graphic>
          <a:graphicData uri="http://schemas.openxmlformats.org/drawingml/2006/table">
            <a:tbl>
              <a:tblPr>
                <a:tableStyleId>{5C22544A-7EE6-4342-B048-85BDC9FD1C3A}</a:tableStyleId>
              </a:tblPr>
              <a:tblGrid>
                <a:gridCol w="6195528">
                  <a:extLst>
                    <a:ext uri="{9D8B030D-6E8A-4147-A177-3AD203B41FA5}">
                      <a16:colId xmlns:a16="http://schemas.microsoft.com/office/drawing/2014/main" val="2021320738"/>
                    </a:ext>
                  </a:extLst>
                </a:gridCol>
              </a:tblGrid>
              <a:tr h="1436915">
                <a:tc>
                  <a:txBody>
                    <a:bodyPr/>
                    <a:lstStyle/>
                    <a:p>
                      <a:pPr marL="3676015" lvl="8" algn="just">
                        <a:lnSpc>
                          <a:spcPts val="1730"/>
                        </a:lnSpc>
                        <a:spcAft>
                          <a:spcPts val="0"/>
                        </a:spcAft>
                      </a:pPr>
                      <a:r>
                        <a:rPr lang="ru-RU" sz="1400" dirty="0">
                          <a:effectLst/>
                        </a:rPr>
                        <a:t>Приложение № 2</a:t>
                      </a:r>
                      <a:endParaRPr lang="ru-RU" sz="1200" dirty="0">
                        <a:effectLst/>
                      </a:endParaRPr>
                    </a:p>
                    <a:p>
                      <a:pPr lvl="8">
                        <a:lnSpc>
                          <a:spcPts val="1730"/>
                        </a:lnSpc>
                        <a:spcAft>
                          <a:spcPts val="0"/>
                        </a:spcAft>
                      </a:pPr>
                      <a:r>
                        <a:rPr lang="ru-RU" sz="1400" dirty="0">
                          <a:effectLst/>
                        </a:rPr>
                        <a:t>к приказу ФБУ «Инновация»</a:t>
                      </a:r>
                      <a:endParaRPr lang="ru-RU" sz="1200" dirty="0">
                        <a:effectLst/>
                      </a:endParaRPr>
                    </a:p>
                    <a:p>
                      <a:pPr marL="3676015" lvl="8" algn="just">
                        <a:lnSpc>
                          <a:spcPts val="1730"/>
                        </a:lnSpc>
                        <a:spcAft>
                          <a:spcPts val="0"/>
                        </a:spcAft>
                      </a:pPr>
                      <a:r>
                        <a:rPr lang="ru-RU" sz="1400" dirty="0">
                          <a:effectLst/>
                        </a:rPr>
                        <a:t>от 15.08.2017 № 112</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18282483"/>
                  </a:ext>
                </a:extLst>
              </a:tr>
            </a:tbl>
          </a:graphicData>
        </a:graphic>
      </p:graphicFrame>
    </p:spTree>
    <p:extLst>
      <p:ext uri="{BB962C8B-B14F-4D97-AF65-F5344CB8AC3E}">
        <p14:creationId xmlns:p14="http://schemas.microsoft.com/office/powerpoint/2010/main" val="172425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BF4E80-918B-4530-AE85-FA969FB85F73}"/>
              </a:ext>
            </a:extLst>
          </p:cNvPr>
          <p:cNvSpPr>
            <a:spLocks noGrp="1"/>
          </p:cNvSpPr>
          <p:nvPr>
            <p:ph type="title"/>
          </p:nvPr>
        </p:nvSpPr>
        <p:spPr/>
        <p:txBody>
          <a:bodyPr/>
          <a:lstStyle/>
          <a:p>
            <a:r>
              <a:rPr lang="ru-RU" dirty="0"/>
              <a:t>Сроки хранения документов</a:t>
            </a:r>
          </a:p>
        </p:txBody>
      </p:sp>
      <p:graphicFrame>
        <p:nvGraphicFramePr>
          <p:cNvPr id="4" name="Объект 3">
            <a:extLst>
              <a:ext uri="{FF2B5EF4-FFF2-40B4-BE49-F238E27FC236}">
                <a16:creationId xmlns:a16="http://schemas.microsoft.com/office/drawing/2014/main" id="{CCFF2F82-1D83-44D8-9167-7EF7A4075730}"/>
              </a:ext>
            </a:extLst>
          </p:cNvPr>
          <p:cNvGraphicFramePr>
            <a:graphicFrameLocks noGrp="1"/>
          </p:cNvGraphicFramePr>
          <p:nvPr>
            <p:ph idx="1"/>
            <p:extLst/>
          </p:nvPr>
        </p:nvGraphicFramePr>
        <p:xfrm>
          <a:off x="822959" y="1884045"/>
          <a:ext cx="7651738" cy="2575560"/>
        </p:xfrm>
        <a:graphic>
          <a:graphicData uri="http://schemas.openxmlformats.org/drawingml/2006/table">
            <a:tbl>
              <a:tblPr>
                <a:tableStyleId>{BC89EF96-8CEA-46FF-86C4-4CE0E7609802}</a:tableStyleId>
              </a:tblPr>
              <a:tblGrid>
                <a:gridCol w="3825869">
                  <a:extLst>
                    <a:ext uri="{9D8B030D-6E8A-4147-A177-3AD203B41FA5}">
                      <a16:colId xmlns:a16="http://schemas.microsoft.com/office/drawing/2014/main" val="623438862"/>
                    </a:ext>
                  </a:extLst>
                </a:gridCol>
                <a:gridCol w="3825869">
                  <a:extLst>
                    <a:ext uri="{9D8B030D-6E8A-4147-A177-3AD203B41FA5}">
                      <a16:colId xmlns:a16="http://schemas.microsoft.com/office/drawing/2014/main" val="3890127969"/>
                    </a:ext>
                  </a:extLst>
                </a:gridCol>
              </a:tblGrid>
              <a:tr h="0">
                <a:tc>
                  <a:txBody>
                    <a:bodyPr/>
                    <a:lstStyle/>
                    <a:p>
                      <a:pPr rtl="0"/>
                      <a:r>
                        <a:rPr lang="ru-RU"/>
                        <a:t>50 лет (до востребования владельцем)</a:t>
                      </a:r>
                    </a:p>
                  </a:txBody>
                  <a:tcPr marL="38100" marR="38100" marT="38100" marB="38100" anchor="ctr"/>
                </a:tc>
                <a:tc>
                  <a:txBody>
                    <a:bodyPr/>
                    <a:lstStyle/>
                    <a:p>
                      <a:pPr rtl="0"/>
                      <a:r>
                        <a:rPr lang="ru-RU"/>
                        <a:t>личные сведения, оригиналы (аттестаты, дипломы, трудовые книжки, удостоверения и пр.)</a:t>
                      </a:r>
                    </a:p>
                  </a:txBody>
                  <a:tcPr marL="38100" marR="38100" marT="38100" marB="38100" anchor="ctr"/>
                </a:tc>
                <a:extLst>
                  <a:ext uri="{0D108BD9-81ED-4DB2-BD59-A6C34878D82A}">
                    <a16:rowId xmlns:a16="http://schemas.microsoft.com/office/drawing/2014/main" val="3372137753"/>
                  </a:ext>
                </a:extLst>
              </a:tr>
              <a:tr h="0">
                <a:tc rowSpan="2">
                  <a:txBody>
                    <a:bodyPr/>
                    <a:lstStyle/>
                    <a:p>
                      <a:pPr rtl="0"/>
                      <a:r>
                        <a:rPr lang="ru-RU"/>
                        <a:t>75 лет</a:t>
                      </a:r>
                    </a:p>
                  </a:txBody>
                  <a:tcPr marL="38100" marR="38100" marT="38100" marB="38100" anchor="ctr"/>
                </a:tc>
                <a:tc>
                  <a:txBody>
                    <a:bodyPr/>
                    <a:lstStyle/>
                    <a:p>
                      <a:pPr rtl="0"/>
                      <a:r>
                        <a:rPr lang="ru-RU"/>
                        <a:t>характеристики и личные карточки сотрудников</a:t>
                      </a:r>
                    </a:p>
                  </a:txBody>
                  <a:tcPr marL="38100" marR="38100" marT="38100" marB="38100" anchor="ctr"/>
                </a:tc>
                <a:extLst>
                  <a:ext uri="{0D108BD9-81ED-4DB2-BD59-A6C34878D82A}">
                    <a16:rowId xmlns:a16="http://schemas.microsoft.com/office/drawing/2014/main" val="2830651310"/>
                  </a:ext>
                </a:extLst>
              </a:tr>
              <a:tr h="0">
                <a:tc vMerge="1">
                  <a:txBody>
                    <a:bodyPr/>
                    <a:lstStyle/>
                    <a:p>
                      <a:endParaRPr lang="ru-RU"/>
                    </a:p>
                  </a:txBody>
                  <a:tcPr/>
                </a:tc>
                <a:tc>
                  <a:txBody>
                    <a:bodyPr/>
                    <a:lstStyle/>
                    <a:p>
                      <a:pPr rtl="0"/>
                      <a:r>
                        <a:rPr lang="ru-RU"/>
                        <a:t>трудовые договоры</a:t>
                      </a:r>
                    </a:p>
                  </a:txBody>
                  <a:tcPr marL="38100" marR="38100" marT="38100" marB="38100" anchor="ctr"/>
                </a:tc>
                <a:extLst>
                  <a:ext uri="{0D108BD9-81ED-4DB2-BD59-A6C34878D82A}">
                    <a16:rowId xmlns:a16="http://schemas.microsoft.com/office/drawing/2014/main" val="3186320941"/>
                  </a:ext>
                </a:extLst>
              </a:tr>
              <a:tr h="0">
                <a:tc rowSpan="2">
                  <a:txBody>
                    <a:bodyPr/>
                    <a:lstStyle/>
                    <a:p>
                      <a:pPr rtl="0"/>
                      <a:r>
                        <a:rPr lang="ru-RU"/>
                        <a:t>Постоянно</a:t>
                      </a:r>
                    </a:p>
                  </a:txBody>
                  <a:tcPr marL="38100" marR="38100" marT="38100" marB="38100" anchor="ctr"/>
                </a:tc>
                <a:tc>
                  <a:txBody>
                    <a:bodyPr/>
                    <a:lstStyle/>
                    <a:p>
                      <a:pPr rtl="0"/>
                      <a:r>
                        <a:rPr lang="ru-RU"/>
                        <a:t>коллективные договоры</a:t>
                      </a:r>
                    </a:p>
                  </a:txBody>
                  <a:tcPr marL="38100" marR="38100" marT="38100" marB="38100" anchor="ctr"/>
                </a:tc>
                <a:extLst>
                  <a:ext uri="{0D108BD9-81ED-4DB2-BD59-A6C34878D82A}">
                    <a16:rowId xmlns:a16="http://schemas.microsoft.com/office/drawing/2014/main" val="3991941237"/>
                  </a:ext>
                </a:extLst>
              </a:tr>
              <a:tr h="0">
                <a:tc vMerge="1">
                  <a:txBody>
                    <a:bodyPr/>
                    <a:lstStyle/>
                    <a:p>
                      <a:endParaRPr lang="ru-RU"/>
                    </a:p>
                  </a:txBody>
                  <a:tcPr/>
                </a:tc>
                <a:tc>
                  <a:txBody>
                    <a:bodyPr/>
                    <a:lstStyle/>
                    <a:p>
                      <a:pPr rtl="0"/>
                      <a:r>
                        <a:rPr lang="ru-RU" dirty="0"/>
                        <a:t>личные дела руководителей</a:t>
                      </a:r>
                    </a:p>
                  </a:txBody>
                  <a:tcPr marL="38100" marR="38100" marT="38100" marB="38100" anchor="ctr"/>
                </a:tc>
                <a:extLst>
                  <a:ext uri="{0D108BD9-81ED-4DB2-BD59-A6C34878D82A}">
                    <a16:rowId xmlns:a16="http://schemas.microsoft.com/office/drawing/2014/main" val="3470304087"/>
                  </a:ext>
                </a:extLst>
              </a:tr>
            </a:tbl>
          </a:graphicData>
        </a:graphic>
      </p:graphicFrame>
    </p:spTree>
    <p:extLst>
      <p:ext uri="{BB962C8B-B14F-4D97-AF65-F5344CB8AC3E}">
        <p14:creationId xmlns:p14="http://schemas.microsoft.com/office/powerpoint/2010/main" val="35857967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7272B7-D496-4100-826C-6A69C150150F}"/>
              </a:ext>
            </a:extLst>
          </p:cNvPr>
          <p:cNvSpPr>
            <a:spLocks noGrp="1"/>
          </p:cNvSpPr>
          <p:nvPr>
            <p:ph type="title"/>
          </p:nvPr>
        </p:nvSpPr>
        <p:spPr/>
        <p:txBody>
          <a:bodyPr/>
          <a:lstStyle/>
          <a:p>
            <a:r>
              <a:rPr lang="ru-RU" dirty="0"/>
              <a:t>Оформление приложений</a:t>
            </a:r>
          </a:p>
        </p:txBody>
      </p:sp>
      <p:sp>
        <p:nvSpPr>
          <p:cNvPr id="3" name="Объект 2">
            <a:extLst>
              <a:ext uri="{FF2B5EF4-FFF2-40B4-BE49-F238E27FC236}">
                <a16:creationId xmlns:a16="http://schemas.microsoft.com/office/drawing/2014/main" id="{B7A19141-D9EF-44FB-A3C8-38922F5A62DD}"/>
              </a:ext>
            </a:extLst>
          </p:cNvPr>
          <p:cNvSpPr>
            <a:spLocks noGrp="1"/>
          </p:cNvSpPr>
          <p:nvPr>
            <p:ph idx="1"/>
          </p:nvPr>
        </p:nvSpPr>
        <p:spPr>
          <a:xfrm>
            <a:off x="822959" y="1845734"/>
            <a:ext cx="7705221" cy="2045131"/>
          </a:xfrm>
        </p:spPr>
        <p:txBody>
          <a:bodyPr/>
          <a:lstStyle/>
          <a:p>
            <a:r>
              <a:rPr lang="ru-RU" dirty="0"/>
              <a:t>Если приложением к распорядительному документу является нормативный правовой акт или иной документ, утверждаемый данным распорядительным документом, на первом листе приложения проставляется отметка о приложении (без ссылки на распорядительный документ) и гриф утверждения, в котором указываются данные распорядительного документа, которым утвержден документ-приложение. Например:</a:t>
            </a:r>
          </a:p>
          <a:p>
            <a:endParaRPr lang="ru-RU" dirty="0"/>
          </a:p>
        </p:txBody>
      </p:sp>
      <p:graphicFrame>
        <p:nvGraphicFramePr>
          <p:cNvPr id="4" name="Таблица 3">
            <a:extLst>
              <a:ext uri="{FF2B5EF4-FFF2-40B4-BE49-F238E27FC236}">
                <a16:creationId xmlns:a16="http://schemas.microsoft.com/office/drawing/2014/main" id="{53D893C9-2669-451F-9A05-40DBE948AC97}"/>
              </a:ext>
            </a:extLst>
          </p:cNvPr>
          <p:cNvGraphicFramePr>
            <a:graphicFrameLocks noGrp="1"/>
          </p:cNvGraphicFramePr>
          <p:nvPr>
            <p:extLst>
              <p:ext uri="{D42A27DB-BD31-4B8C-83A1-F6EECF244321}">
                <p14:modId xmlns:p14="http://schemas.microsoft.com/office/powerpoint/2010/main" val="3375452154"/>
              </p:ext>
            </p:extLst>
          </p:nvPr>
        </p:nvGraphicFramePr>
        <p:xfrm>
          <a:off x="5696176" y="3890865"/>
          <a:ext cx="2498725" cy="855155"/>
        </p:xfrm>
        <a:graphic>
          <a:graphicData uri="http://schemas.openxmlformats.org/drawingml/2006/table">
            <a:tbl>
              <a:tblPr>
                <a:tableStyleId>{5C22544A-7EE6-4342-B048-85BDC9FD1C3A}</a:tableStyleId>
              </a:tblPr>
              <a:tblGrid>
                <a:gridCol w="2498725">
                  <a:extLst>
                    <a:ext uri="{9D8B030D-6E8A-4147-A177-3AD203B41FA5}">
                      <a16:colId xmlns:a16="http://schemas.microsoft.com/office/drawing/2014/main" val="239702951"/>
                    </a:ext>
                  </a:extLst>
                </a:gridCol>
              </a:tblGrid>
              <a:tr h="0">
                <a:tc>
                  <a:txBody>
                    <a:bodyPr/>
                    <a:lstStyle/>
                    <a:p>
                      <a:pPr algn="just">
                        <a:lnSpc>
                          <a:spcPts val="1730"/>
                        </a:lnSpc>
                        <a:spcAft>
                          <a:spcPts val="0"/>
                        </a:spcAft>
                      </a:pPr>
                      <a:r>
                        <a:rPr lang="ru-RU" sz="1400" dirty="0">
                          <a:effectLst/>
                        </a:rPr>
                        <a:t>Приложение № 1</a:t>
                      </a:r>
                      <a:endParaRPr lang="ru-RU" sz="1200" dirty="0">
                        <a:effectLst/>
                      </a:endParaRPr>
                    </a:p>
                    <a:p>
                      <a:pPr>
                        <a:lnSpc>
                          <a:spcPts val="1730"/>
                        </a:lnSpc>
                        <a:spcAft>
                          <a:spcPts val="0"/>
                        </a:spcAft>
                      </a:pPr>
                      <a:r>
                        <a:rPr lang="ru-RU" sz="1400" dirty="0">
                          <a:effectLst/>
                        </a:rPr>
                        <a:t>УТВЕРЖДЕНО</a:t>
                      </a:r>
                      <a:br>
                        <a:rPr lang="ru-RU" sz="1400" dirty="0">
                          <a:effectLst/>
                        </a:rPr>
                      </a:br>
                      <a:r>
                        <a:rPr lang="ru-RU" sz="1400" dirty="0">
                          <a:effectLst/>
                        </a:rPr>
                        <a:t>‎приказом ФБУ «Инновация»</a:t>
                      </a:r>
                      <a:br>
                        <a:rPr lang="ru-RU" sz="1400" dirty="0">
                          <a:effectLst/>
                        </a:rPr>
                      </a:br>
                      <a:r>
                        <a:rPr lang="ru-RU" sz="1400" dirty="0">
                          <a:effectLst/>
                        </a:rPr>
                        <a:t>‎от 18.09.2017 № 67</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7532369"/>
                  </a:ext>
                </a:extLst>
              </a:tr>
            </a:tbl>
          </a:graphicData>
        </a:graphic>
      </p:graphicFrame>
    </p:spTree>
    <p:extLst>
      <p:ext uri="{BB962C8B-B14F-4D97-AF65-F5344CB8AC3E}">
        <p14:creationId xmlns:p14="http://schemas.microsoft.com/office/powerpoint/2010/main" val="7973082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213F4F-16D5-4314-A192-7F6DE82D94A5}"/>
              </a:ext>
            </a:extLst>
          </p:cNvPr>
          <p:cNvSpPr>
            <a:spLocks noGrp="1"/>
          </p:cNvSpPr>
          <p:nvPr>
            <p:ph type="title"/>
          </p:nvPr>
        </p:nvSpPr>
        <p:spPr>
          <a:xfrm>
            <a:off x="822959" y="286604"/>
            <a:ext cx="7543801" cy="917045"/>
          </a:xfrm>
        </p:spPr>
        <p:txBody>
          <a:bodyPr/>
          <a:lstStyle/>
          <a:p>
            <a:r>
              <a:rPr lang="ru-RU" dirty="0"/>
              <a:t>Гриф согласования</a:t>
            </a:r>
          </a:p>
        </p:txBody>
      </p:sp>
      <p:sp>
        <p:nvSpPr>
          <p:cNvPr id="3" name="Объект 2">
            <a:extLst>
              <a:ext uri="{FF2B5EF4-FFF2-40B4-BE49-F238E27FC236}">
                <a16:creationId xmlns:a16="http://schemas.microsoft.com/office/drawing/2014/main" id="{DFB17EB7-8FEB-4496-A2C6-08491607C64F}"/>
              </a:ext>
            </a:extLst>
          </p:cNvPr>
          <p:cNvSpPr>
            <a:spLocks noGrp="1"/>
          </p:cNvSpPr>
          <p:nvPr>
            <p:ph idx="1"/>
          </p:nvPr>
        </p:nvSpPr>
        <p:spPr>
          <a:xfrm>
            <a:off x="487057" y="1285898"/>
            <a:ext cx="7543801" cy="4023360"/>
          </a:xfrm>
        </p:spPr>
        <p:txBody>
          <a:bodyPr>
            <a:normAutofit fontScale="92500" lnSpcReduction="20000"/>
          </a:bodyPr>
          <a:lstStyle/>
          <a:p>
            <a:r>
              <a:rPr lang="ru-RU" dirty="0"/>
              <a:t>Гриф согласования документа проставляется на документах, согласованных с органами власти, организациями, должностными лицами (внешнее согласование). </a:t>
            </a:r>
          </a:p>
          <a:p>
            <a:r>
              <a:rPr lang="ru-RU" dirty="0"/>
              <a:t>Гриф согласования в зависимости от вида документа и особенностей его оформления может проставляться: </a:t>
            </a:r>
          </a:p>
          <a:p>
            <a:r>
              <a:rPr lang="ru-RU" dirty="0"/>
              <a:t>на первом листе документа (если документ имеет титульный лист, </a:t>
            </a:r>
            <a:r>
              <a:rPr lang="ru-RU" dirty="0">
                <a:sym typeface="Symbol" panose="05050102010706020507" pitchFamily="18" charset="2"/>
              </a:rPr>
              <a:t></a:t>
            </a:r>
            <a:r>
              <a:rPr lang="ru-RU" dirty="0"/>
              <a:t> на титульном листе) в левом верхнем углу на уровне грифа утверждения или под наименованием документа ближе к нижнему полю);</a:t>
            </a:r>
          </a:p>
          <a:p>
            <a:r>
              <a:rPr lang="ru-RU" dirty="0"/>
              <a:t>на последнем листе документа под текстом;</a:t>
            </a:r>
          </a:p>
          <a:p>
            <a:r>
              <a:rPr lang="ru-RU" dirty="0"/>
              <a:t>на листе согласования, являющемся неотъемлемой частью документа.</a:t>
            </a:r>
          </a:p>
          <a:p>
            <a:r>
              <a:rPr lang="ru-RU" dirty="0"/>
              <a:t>Гриф согласования состоит из слова «СОГЛАСОВАНО», должности лица, которым согласован документ (включая наименование организации), его собственноручной подписи, инициалов, фамилии, даты согласования. Например: </a:t>
            </a:r>
          </a:p>
          <a:p>
            <a:endParaRPr lang="ru-RU" dirty="0"/>
          </a:p>
          <a:p>
            <a:endParaRPr lang="ru-RU" dirty="0"/>
          </a:p>
        </p:txBody>
      </p:sp>
      <p:graphicFrame>
        <p:nvGraphicFramePr>
          <p:cNvPr id="4" name="Таблица 3">
            <a:extLst>
              <a:ext uri="{FF2B5EF4-FFF2-40B4-BE49-F238E27FC236}">
                <a16:creationId xmlns:a16="http://schemas.microsoft.com/office/drawing/2014/main" id="{DBAAB8C5-85C1-4F11-A884-E413E5FEEF54}"/>
              </a:ext>
            </a:extLst>
          </p:cNvPr>
          <p:cNvGraphicFramePr>
            <a:graphicFrameLocks noGrp="1"/>
          </p:cNvGraphicFramePr>
          <p:nvPr>
            <p:extLst>
              <p:ext uri="{D42A27DB-BD31-4B8C-83A1-F6EECF244321}">
                <p14:modId xmlns:p14="http://schemas.microsoft.com/office/powerpoint/2010/main" val="1237278992"/>
              </p:ext>
            </p:extLst>
          </p:nvPr>
        </p:nvGraphicFramePr>
        <p:xfrm>
          <a:off x="553648" y="5119498"/>
          <a:ext cx="2632075" cy="1071309"/>
        </p:xfrm>
        <a:graphic>
          <a:graphicData uri="http://schemas.openxmlformats.org/drawingml/2006/table">
            <a:tbl>
              <a:tblPr>
                <a:tableStyleId>{5C22544A-7EE6-4342-B048-85BDC9FD1C3A}</a:tableStyleId>
              </a:tblPr>
              <a:tblGrid>
                <a:gridCol w="2632075">
                  <a:extLst>
                    <a:ext uri="{9D8B030D-6E8A-4147-A177-3AD203B41FA5}">
                      <a16:colId xmlns:a16="http://schemas.microsoft.com/office/drawing/2014/main" val="1317655405"/>
                    </a:ext>
                  </a:extLst>
                </a:gridCol>
              </a:tblGrid>
              <a:tr h="0">
                <a:tc>
                  <a:txBody>
                    <a:bodyPr/>
                    <a:lstStyle/>
                    <a:p>
                      <a:pPr algn="just">
                        <a:lnSpc>
                          <a:spcPts val="1730"/>
                        </a:lnSpc>
                        <a:spcAft>
                          <a:spcPts val="0"/>
                        </a:spcAft>
                      </a:pPr>
                      <a:r>
                        <a:rPr lang="ru-RU" sz="1400" dirty="0">
                          <a:effectLst/>
                        </a:rPr>
                        <a:t>СОГЛАСОВАНО</a:t>
                      </a:r>
                      <a:endParaRPr lang="ru-RU" sz="1200" dirty="0">
                        <a:effectLst/>
                      </a:endParaRPr>
                    </a:p>
                    <a:p>
                      <a:pPr>
                        <a:lnSpc>
                          <a:spcPts val="1730"/>
                        </a:lnSpc>
                        <a:spcAft>
                          <a:spcPts val="0"/>
                        </a:spcAft>
                      </a:pPr>
                      <a:r>
                        <a:rPr lang="ru-RU" sz="1400" dirty="0">
                          <a:effectLst/>
                        </a:rPr>
                        <a:t>Председатель профсоюзного комитета</a:t>
                      </a:r>
                      <a:endParaRPr lang="ru-RU" sz="1200" dirty="0">
                        <a:effectLst/>
                      </a:endParaRPr>
                    </a:p>
                    <a:p>
                      <a:pPr algn="just">
                        <a:lnSpc>
                          <a:spcPts val="1730"/>
                        </a:lnSpc>
                        <a:spcAft>
                          <a:spcPts val="0"/>
                        </a:spcAft>
                      </a:pPr>
                      <a:r>
                        <a:rPr lang="ru-RU" sz="1400" dirty="0">
                          <a:effectLst/>
                        </a:rPr>
                        <a:t>Подпись И.О. Фамилия</a:t>
                      </a:r>
                      <a:endParaRPr lang="ru-RU" sz="1200" dirty="0">
                        <a:effectLst/>
                      </a:endParaRPr>
                    </a:p>
                    <a:p>
                      <a:pPr algn="just">
                        <a:lnSpc>
                          <a:spcPts val="1730"/>
                        </a:lnSpc>
                        <a:spcAft>
                          <a:spcPts val="0"/>
                        </a:spcAft>
                      </a:pPr>
                      <a:r>
                        <a:rPr lang="ru-RU" sz="1400" dirty="0">
                          <a:effectLst/>
                        </a:rPr>
                        <a:t>Дата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9616455"/>
                  </a:ext>
                </a:extLst>
              </a:tr>
            </a:tbl>
          </a:graphicData>
        </a:graphic>
      </p:graphicFrame>
    </p:spTree>
    <p:extLst>
      <p:ext uri="{BB962C8B-B14F-4D97-AF65-F5344CB8AC3E}">
        <p14:creationId xmlns:p14="http://schemas.microsoft.com/office/powerpoint/2010/main" val="3384836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FA6FB6-33A4-4555-AF1B-EEFDD842AAD6}"/>
              </a:ext>
            </a:extLst>
          </p:cNvPr>
          <p:cNvSpPr>
            <a:spLocks noGrp="1"/>
          </p:cNvSpPr>
          <p:nvPr>
            <p:ph type="title"/>
          </p:nvPr>
        </p:nvSpPr>
        <p:spPr/>
        <p:txBody>
          <a:bodyPr/>
          <a:lstStyle/>
          <a:p>
            <a:r>
              <a:rPr lang="ru-RU" dirty="0"/>
              <a:t>Гриф согласования</a:t>
            </a:r>
          </a:p>
        </p:txBody>
      </p:sp>
      <p:sp>
        <p:nvSpPr>
          <p:cNvPr id="3" name="Объект 2">
            <a:extLst>
              <a:ext uri="{FF2B5EF4-FFF2-40B4-BE49-F238E27FC236}">
                <a16:creationId xmlns:a16="http://schemas.microsoft.com/office/drawing/2014/main" id="{9A99CC27-C2B4-40FE-825C-2A72BF71F054}"/>
              </a:ext>
            </a:extLst>
          </p:cNvPr>
          <p:cNvSpPr>
            <a:spLocks noGrp="1"/>
          </p:cNvSpPr>
          <p:nvPr>
            <p:ph idx="1"/>
          </p:nvPr>
        </p:nvSpPr>
        <p:spPr>
          <a:xfrm>
            <a:off x="822960" y="1845734"/>
            <a:ext cx="7543800" cy="1830527"/>
          </a:xfrm>
        </p:spPr>
        <p:txBody>
          <a:bodyPr/>
          <a:lstStyle/>
          <a:p>
            <a:r>
              <a:rPr lang="ru-RU" dirty="0"/>
              <a:t>Если согласование осуществляется коллегиальным, совещательным или иным органом, в грифе согласования указываются сведения об органе, согласовавшем документ, дате и номере протокола, в котором зафиксировано решение о согласовании. Если согласование осуществляется письмом, указываются вид документа, организация – автор документа, дата и номер письма.</a:t>
            </a:r>
          </a:p>
        </p:txBody>
      </p:sp>
      <p:graphicFrame>
        <p:nvGraphicFramePr>
          <p:cNvPr id="5" name="Таблица 4">
            <a:extLst>
              <a:ext uri="{FF2B5EF4-FFF2-40B4-BE49-F238E27FC236}">
                <a16:creationId xmlns:a16="http://schemas.microsoft.com/office/drawing/2014/main" id="{A2E6221E-024D-4228-9E03-879DF33A427C}"/>
              </a:ext>
            </a:extLst>
          </p:cNvPr>
          <p:cNvGraphicFramePr>
            <a:graphicFrameLocks noGrp="1"/>
          </p:cNvGraphicFramePr>
          <p:nvPr>
            <p:extLst>
              <p:ext uri="{D42A27DB-BD31-4B8C-83A1-F6EECF244321}">
                <p14:modId xmlns:p14="http://schemas.microsoft.com/office/powerpoint/2010/main" val="3706277907"/>
              </p:ext>
            </p:extLst>
          </p:nvPr>
        </p:nvGraphicFramePr>
        <p:xfrm>
          <a:off x="821689" y="3685454"/>
          <a:ext cx="2700655" cy="1681037"/>
        </p:xfrm>
        <a:graphic>
          <a:graphicData uri="http://schemas.openxmlformats.org/drawingml/2006/table">
            <a:tbl>
              <a:tblPr>
                <a:tableStyleId>{5C22544A-7EE6-4342-B048-85BDC9FD1C3A}</a:tableStyleId>
              </a:tblPr>
              <a:tblGrid>
                <a:gridCol w="2700655">
                  <a:extLst>
                    <a:ext uri="{9D8B030D-6E8A-4147-A177-3AD203B41FA5}">
                      <a16:colId xmlns:a16="http://schemas.microsoft.com/office/drawing/2014/main" val="402325701"/>
                    </a:ext>
                  </a:extLst>
                </a:gridCol>
              </a:tblGrid>
              <a:tr h="0">
                <a:tc>
                  <a:txBody>
                    <a:bodyPr/>
                    <a:lstStyle/>
                    <a:p>
                      <a:pPr marL="36830" algn="just">
                        <a:lnSpc>
                          <a:spcPts val="1730"/>
                        </a:lnSpc>
                        <a:spcAft>
                          <a:spcPts val="0"/>
                        </a:spcAft>
                      </a:pPr>
                      <a:r>
                        <a:rPr lang="ru-RU" sz="1400">
                          <a:effectLst/>
                        </a:rPr>
                        <a:t>СОГЛАСОВАНО</a:t>
                      </a:r>
                      <a:endParaRPr lang="ru-RU" sz="1200">
                        <a:effectLst/>
                      </a:endParaRPr>
                    </a:p>
                    <a:p>
                      <a:pPr marL="36830" algn="just">
                        <a:lnSpc>
                          <a:spcPts val="1730"/>
                        </a:lnSpc>
                        <a:spcAft>
                          <a:spcPts val="0"/>
                        </a:spcAft>
                      </a:pPr>
                      <a:r>
                        <a:rPr lang="ru-RU" sz="1400">
                          <a:effectLst/>
                        </a:rPr>
                        <a:t>Научно-техническим советом</a:t>
                      </a:r>
                      <a:endParaRPr lang="ru-RU" sz="1200">
                        <a:effectLst/>
                      </a:endParaRPr>
                    </a:p>
                    <a:p>
                      <a:pPr marL="36830">
                        <a:lnSpc>
                          <a:spcPts val="1730"/>
                        </a:lnSpc>
                        <a:spcAft>
                          <a:spcPts val="0"/>
                        </a:spcAft>
                      </a:pPr>
                      <a:r>
                        <a:rPr lang="ru-RU" sz="1400">
                          <a:effectLst/>
                        </a:rPr>
                        <a:t>ФБУ «Инновация»</a:t>
                      </a:r>
                      <a:endParaRPr lang="ru-RU" sz="1200">
                        <a:effectLst/>
                      </a:endParaRPr>
                    </a:p>
                    <a:p>
                      <a:pPr marL="36830" algn="just">
                        <a:lnSpc>
                          <a:spcPts val="1730"/>
                        </a:lnSpc>
                        <a:spcAft>
                          <a:spcPts val="0"/>
                        </a:spcAft>
                      </a:pPr>
                      <a:r>
                        <a:rPr lang="ru-RU" sz="1400">
                          <a:effectLst/>
                        </a:rPr>
                        <a:t>(протокол от _______ №_____)</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3959189"/>
                  </a:ext>
                </a:extLst>
              </a:tr>
              <a:tr h="0">
                <a:tc>
                  <a:txBody>
                    <a:bodyPr/>
                    <a:lstStyle/>
                    <a:p>
                      <a:pPr>
                        <a:lnSpc>
                          <a:spcPct val="107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1489333"/>
                  </a:ext>
                </a:extLst>
              </a:tr>
              <a:tr h="0">
                <a:tc>
                  <a:txBody>
                    <a:bodyPr/>
                    <a:lstStyle/>
                    <a:p>
                      <a:pPr marL="45720">
                        <a:lnSpc>
                          <a:spcPts val="1730"/>
                        </a:lnSpc>
                        <a:spcAft>
                          <a:spcPts val="0"/>
                        </a:spcAft>
                      </a:pPr>
                      <a:r>
                        <a:rPr lang="ru-RU" sz="1400" dirty="0">
                          <a:effectLst/>
                        </a:rPr>
                        <a:t>СОГЛАСОВАНО</a:t>
                      </a:r>
                      <a:endParaRPr lang="ru-RU" sz="1200" dirty="0">
                        <a:effectLst/>
                      </a:endParaRPr>
                    </a:p>
                    <a:p>
                      <a:pPr marL="45720">
                        <a:lnSpc>
                          <a:spcPts val="1730"/>
                        </a:lnSpc>
                        <a:spcAft>
                          <a:spcPts val="0"/>
                        </a:spcAft>
                      </a:pPr>
                      <a:r>
                        <a:rPr lang="ru-RU" sz="1400" dirty="0">
                          <a:effectLst/>
                        </a:rPr>
                        <a:t>письмом Минтруда России</a:t>
                      </a:r>
                      <a:endParaRPr lang="ru-RU" sz="1200" dirty="0">
                        <a:effectLst/>
                      </a:endParaRPr>
                    </a:p>
                    <a:p>
                      <a:pPr marL="45720">
                        <a:lnSpc>
                          <a:spcPts val="1730"/>
                        </a:lnSpc>
                        <a:spcAft>
                          <a:spcPts val="0"/>
                        </a:spcAft>
                      </a:pPr>
                      <a:r>
                        <a:rPr lang="ru-RU" sz="1400" dirty="0">
                          <a:effectLst/>
                        </a:rPr>
                        <a:t>от ___________ № ______</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75153884"/>
                  </a:ext>
                </a:extLst>
              </a:tr>
            </a:tbl>
          </a:graphicData>
        </a:graphic>
      </p:graphicFrame>
    </p:spTree>
    <p:extLst>
      <p:ext uri="{BB962C8B-B14F-4D97-AF65-F5344CB8AC3E}">
        <p14:creationId xmlns:p14="http://schemas.microsoft.com/office/powerpoint/2010/main" val="560173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291881-2A9A-4B90-B5D4-DEA2FBCF9D90}"/>
              </a:ext>
            </a:extLst>
          </p:cNvPr>
          <p:cNvSpPr>
            <a:spLocks noGrp="1"/>
          </p:cNvSpPr>
          <p:nvPr>
            <p:ph type="title"/>
          </p:nvPr>
        </p:nvSpPr>
        <p:spPr/>
        <p:txBody>
          <a:bodyPr/>
          <a:lstStyle/>
          <a:p>
            <a:r>
              <a:rPr lang="ru-RU" dirty="0"/>
              <a:t>Визирование</a:t>
            </a:r>
          </a:p>
        </p:txBody>
      </p:sp>
      <p:sp>
        <p:nvSpPr>
          <p:cNvPr id="3" name="Объект 2">
            <a:extLst>
              <a:ext uri="{FF2B5EF4-FFF2-40B4-BE49-F238E27FC236}">
                <a16:creationId xmlns:a16="http://schemas.microsoft.com/office/drawing/2014/main" id="{395CE625-FD80-4B75-A9DF-046151EE3089}"/>
              </a:ext>
            </a:extLst>
          </p:cNvPr>
          <p:cNvSpPr>
            <a:spLocks noGrp="1"/>
          </p:cNvSpPr>
          <p:nvPr>
            <p:ph idx="1"/>
          </p:nvPr>
        </p:nvSpPr>
        <p:spPr>
          <a:xfrm>
            <a:off x="822959" y="1845734"/>
            <a:ext cx="7798527" cy="1336005"/>
          </a:xfrm>
        </p:spPr>
        <p:txBody>
          <a:bodyPr>
            <a:normAutofit lnSpcReduction="10000"/>
          </a:bodyPr>
          <a:lstStyle/>
          <a:p>
            <a:r>
              <a:rPr lang="ru-RU" dirty="0"/>
              <a:t>Визой оформляется внутреннее согласование документа. Виза выражает согласие (несогласие) с содержанием проекта документа лица, визирующего документ, и включает: должность лица, визирующего документ, подпись, расшифровку подписи (инициалы, фамилию) и дату визирования. </a:t>
            </a:r>
          </a:p>
        </p:txBody>
      </p:sp>
      <p:graphicFrame>
        <p:nvGraphicFramePr>
          <p:cNvPr id="4" name="Таблица 3">
            <a:extLst>
              <a:ext uri="{FF2B5EF4-FFF2-40B4-BE49-F238E27FC236}">
                <a16:creationId xmlns:a16="http://schemas.microsoft.com/office/drawing/2014/main" id="{728E3074-2A3A-4EA9-B49C-568E1A6D69EF}"/>
              </a:ext>
            </a:extLst>
          </p:cNvPr>
          <p:cNvGraphicFramePr>
            <a:graphicFrameLocks noGrp="1"/>
          </p:cNvGraphicFramePr>
          <p:nvPr>
            <p:extLst>
              <p:ext uri="{D42A27DB-BD31-4B8C-83A1-F6EECF244321}">
                <p14:modId xmlns:p14="http://schemas.microsoft.com/office/powerpoint/2010/main" val="2292743221"/>
              </p:ext>
            </p:extLst>
          </p:nvPr>
        </p:nvGraphicFramePr>
        <p:xfrm>
          <a:off x="920867" y="3181739"/>
          <a:ext cx="3129280" cy="639509"/>
        </p:xfrm>
        <a:graphic>
          <a:graphicData uri="http://schemas.openxmlformats.org/drawingml/2006/table">
            <a:tbl>
              <a:tblPr>
                <a:tableStyleId>{5C22544A-7EE6-4342-B048-85BDC9FD1C3A}</a:tableStyleId>
              </a:tblPr>
              <a:tblGrid>
                <a:gridCol w="3129280">
                  <a:extLst>
                    <a:ext uri="{9D8B030D-6E8A-4147-A177-3AD203B41FA5}">
                      <a16:colId xmlns:a16="http://schemas.microsoft.com/office/drawing/2014/main" val="1959713058"/>
                    </a:ext>
                  </a:extLst>
                </a:gridCol>
              </a:tblGrid>
              <a:tr h="0">
                <a:tc>
                  <a:txBody>
                    <a:bodyPr/>
                    <a:lstStyle/>
                    <a:p>
                      <a:pPr>
                        <a:lnSpc>
                          <a:spcPts val="1730"/>
                        </a:lnSpc>
                        <a:spcAft>
                          <a:spcPts val="0"/>
                        </a:spcAft>
                      </a:pPr>
                      <a:r>
                        <a:rPr lang="ru-RU" sz="1400" dirty="0">
                          <a:effectLst/>
                        </a:rPr>
                        <a:t>Руководитель юридического отдела</a:t>
                      </a:r>
                      <a:endParaRPr lang="ru-RU" sz="1200" dirty="0">
                        <a:effectLst/>
                      </a:endParaRPr>
                    </a:p>
                    <a:p>
                      <a:pPr>
                        <a:lnSpc>
                          <a:spcPts val="1730"/>
                        </a:lnSpc>
                        <a:spcAft>
                          <a:spcPts val="0"/>
                        </a:spcAft>
                      </a:pPr>
                      <a:r>
                        <a:rPr lang="ru-RU" sz="1400" dirty="0">
                          <a:effectLst/>
                        </a:rPr>
                        <a:t>Подпись И.О. Фамилия</a:t>
                      </a:r>
                      <a:endParaRPr lang="ru-RU" sz="1200" dirty="0">
                        <a:effectLst/>
                      </a:endParaRPr>
                    </a:p>
                    <a:p>
                      <a:pPr algn="just">
                        <a:lnSpc>
                          <a:spcPts val="1730"/>
                        </a:lnSpc>
                        <a:spcAft>
                          <a:spcPts val="0"/>
                        </a:spcAft>
                      </a:pPr>
                      <a:r>
                        <a:rPr lang="ru-RU" sz="1400" dirty="0">
                          <a:effectLst/>
                        </a:rPr>
                        <a:t>Дата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18888231"/>
                  </a:ext>
                </a:extLst>
              </a:tr>
            </a:tbl>
          </a:graphicData>
        </a:graphic>
      </p:graphicFrame>
      <p:sp>
        <p:nvSpPr>
          <p:cNvPr id="5" name="TextBox 4">
            <a:extLst>
              <a:ext uri="{FF2B5EF4-FFF2-40B4-BE49-F238E27FC236}">
                <a16:creationId xmlns:a16="http://schemas.microsoft.com/office/drawing/2014/main" id="{B746B097-A664-4B4D-8281-607415EA12A4}"/>
              </a:ext>
            </a:extLst>
          </p:cNvPr>
          <p:cNvSpPr txBox="1"/>
          <p:nvPr/>
        </p:nvSpPr>
        <p:spPr>
          <a:xfrm>
            <a:off x="920867" y="4030824"/>
            <a:ext cx="7445893" cy="923330"/>
          </a:xfrm>
          <a:prstGeom prst="rect">
            <a:avLst/>
          </a:prstGeom>
          <a:noFill/>
        </p:spPr>
        <p:txBody>
          <a:bodyPr wrap="square" rtlCol="0">
            <a:spAutoFit/>
          </a:bodyPr>
          <a:lstStyle/>
          <a:p>
            <a:r>
              <a:rPr lang="ru-RU" dirty="0"/>
              <a:t>При наличии замечаний к документу визу оформляют следующим образом:</a:t>
            </a:r>
          </a:p>
          <a:p>
            <a:endParaRPr lang="ru-RU" dirty="0"/>
          </a:p>
        </p:txBody>
      </p:sp>
      <p:graphicFrame>
        <p:nvGraphicFramePr>
          <p:cNvPr id="6" name="Таблица 5">
            <a:extLst>
              <a:ext uri="{FF2B5EF4-FFF2-40B4-BE49-F238E27FC236}">
                <a16:creationId xmlns:a16="http://schemas.microsoft.com/office/drawing/2014/main" id="{30405678-FD9A-4273-8F47-93BDA329EA25}"/>
              </a:ext>
            </a:extLst>
          </p:cNvPr>
          <p:cNvGraphicFramePr>
            <a:graphicFrameLocks noGrp="1"/>
          </p:cNvGraphicFramePr>
          <p:nvPr>
            <p:extLst>
              <p:ext uri="{D42A27DB-BD31-4B8C-83A1-F6EECF244321}">
                <p14:modId xmlns:p14="http://schemas.microsoft.com/office/powerpoint/2010/main" val="2359228752"/>
              </p:ext>
            </p:extLst>
          </p:nvPr>
        </p:nvGraphicFramePr>
        <p:xfrm>
          <a:off x="920867" y="4692951"/>
          <a:ext cx="3129280" cy="855409"/>
        </p:xfrm>
        <a:graphic>
          <a:graphicData uri="http://schemas.openxmlformats.org/drawingml/2006/table">
            <a:tbl>
              <a:tblPr>
                <a:tableStyleId>{5C22544A-7EE6-4342-B048-85BDC9FD1C3A}</a:tableStyleId>
              </a:tblPr>
              <a:tblGrid>
                <a:gridCol w="3129280">
                  <a:extLst>
                    <a:ext uri="{9D8B030D-6E8A-4147-A177-3AD203B41FA5}">
                      <a16:colId xmlns:a16="http://schemas.microsoft.com/office/drawing/2014/main" val="192529030"/>
                    </a:ext>
                  </a:extLst>
                </a:gridCol>
              </a:tblGrid>
              <a:tr h="0">
                <a:tc>
                  <a:txBody>
                    <a:bodyPr/>
                    <a:lstStyle/>
                    <a:p>
                      <a:pPr algn="just">
                        <a:lnSpc>
                          <a:spcPts val="1730"/>
                        </a:lnSpc>
                        <a:spcAft>
                          <a:spcPts val="0"/>
                        </a:spcAft>
                      </a:pPr>
                      <a:r>
                        <a:rPr lang="ru-RU" sz="1400" dirty="0">
                          <a:effectLst/>
                        </a:rPr>
                        <a:t>Замечания прилагаются.</a:t>
                      </a:r>
                      <a:endParaRPr lang="ru-RU" sz="1200" dirty="0">
                        <a:effectLst/>
                      </a:endParaRPr>
                    </a:p>
                    <a:p>
                      <a:pPr>
                        <a:lnSpc>
                          <a:spcPts val="1730"/>
                        </a:lnSpc>
                        <a:spcAft>
                          <a:spcPts val="0"/>
                        </a:spcAft>
                      </a:pPr>
                      <a:r>
                        <a:rPr lang="ru-RU" sz="1400" dirty="0">
                          <a:effectLst/>
                        </a:rPr>
                        <a:t>Руководитель юридического отдела</a:t>
                      </a:r>
                      <a:endParaRPr lang="ru-RU" sz="1200" dirty="0">
                        <a:effectLst/>
                      </a:endParaRPr>
                    </a:p>
                    <a:p>
                      <a:pPr>
                        <a:lnSpc>
                          <a:spcPts val="1730"/>
                        </a:lnSpc>
                        <a:spcAft>
                          <a:spcPts val="0"/>
                        </a:spcAft>
                      </a:pPr>
                      <a:r>
                        <a:rPr lang="ru-RU" sz="1400" dirty="0">
                          <a:effectLst/>
                        </a:rPr>
                        <a:t>Подпись И.О. Фамилия</a:t>
                      </a:r>
                      <a:endParaRPr lang="ru-RU" sz="1200" dirty="0">
                        <a:effectLst/>
                      </a:endParaRPr>
                    </a:p>
                    <a:p>
                      <a:pPr algn="just">
                        <a:lnSpc>
                          <a:spcPts val="1730"/>
                        </a:lnSpc>
                        <a:spcAft>
                          <a:spcPts val="0"/>
                        </a:spcAft>
                      </a:pPr>
                      <a:r>
                        <a:rPr lang="ru-RU" sz="1400" dirty="0">
                          <a:effectLst/>
                        </a:rPr>
                        <a:t>Дата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355420"/>
                  </a:ext>
                </a:extLst>
              </a:tr>
            </a:tbl>
          </a:graphicData>
        </a:graphic>
      </p:graphicFrame>
    </p:spTree>
    <p:extLst>
      <p:ext uri="{BB962C8B-B14F-4D97-AF65-F5344CB8AC3E}">
        <p14:creationId xmlns:p14="http://schemas.microsoft.com/office/powerpoint/2010/main" val="38623465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62A0E3-A82D-47E5-8199-86EBB629B5D8}"/>
              </a:ext>
            </a:extLst>
          </p:cNvPr>
          <p:cNvSpPr>
            <a:spLocks noGrp="1"/>
          </p:cNvSpPr>
          <p:nvPr>
            <p:ph type="title"/>
          </p:nvPr>
        </p:nvSpPr>
        <p:spPr/>
        <p:txBody>
          <a:bodyPr/>
          <a:lstStyle/>
          <a:p>
            <a:r>
              <a:rPr lang="ru-RU" dirty="0"/>
              <a:t>Визирование</a:t>
            </a:r>
          </a:p>
        </p:txBody>
      </p:sp>
      <p:sp>
        <p:nvSpPr>
          <p:cNvPr id="3" name="Объект 2">
            <a:extLst>
              <a:ext uri="{FF2B5EF4-FFF2-40B4-BE49-F238E27FC236}">
                <a16:creationId xmlns:a16="http://schemas.microsoft.com/office/drawing/2014/main" id="{6681529D-E7C3-4A03-B48E-628BE38A9D7A}"/>
              </a:ext>
            </a:extLst>
          </p:cNvPr>
          <p:cNvSpPr>
            <a:spLocks noGrp="1"/>
          </p:cNvSpPr>
          <p:nvPr>
            <p:ph idx="1"/>
          </p:nvPr>
        </p:nvSpPr>
        <p:spPr/>
        <p:txBody>
          <a:bodyPr/>
          <a:lstStyle/>
          <a:p>
            <a:r>
              <a:rPr lang="ru-RU" dirty="0"/>
              <a:t>В документах, подлинники которых хранятся в организации, визы проставляют на последнем листе документа под подписью, на обороте последнего листа подлинника документа или на листе согласования (визирования), прилагаемом к документу.</a:t>
            </a:r>
          </a:p>
          <a:p>
            <a:r>
              <a:rPr lang="ru-RU" dirty="0"/>
              <a:t>В исходящих документах визы проставляются на экземплярах документов, помещаемых в дело.</a:t>
            </a:r>
          </a:p>
          <a:p>
            <a:r>
              <a:rPr lang="ru-RU" dirty="0"/>
              <a:t>По усмотрению организации может применяться полистное визирование документа и его приложений.</a:t>
            </a:r>
          </a:p>
          <a:p>
            <a:endParaRPr lang="ru-RU" dirty="0"/>
          </a:p>
        </p:txBody>
      </p:sp>
    </p:spTree>
    <p:extLst>
      <p:ext uri="{BB962C8B-B14F-4D97-AF65-F5344CB8AC3E}">
        <p14:creationId xmlns:p14="http://schemas.microsoft.com/office/powerpoint/2010/main" val="662148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4557CD-7E79-4471-AAD7-419ECAD5B21B}"/>
              </a:ext>
            </a:extLst>
          </p:cNvPr>
          <p:cNvSpPr>
            <a:spLocks noGrp="1"/>
          </p:cNvSpPr>
          <p:nvPr>
            <p:ph type="title"/>
          </p:nvPr>
        </p:nvSpPr>
        <p:spPr/>
        <p:txBody>
          <a:bodyPr/>
          <a:lstStyle/>
          <a:p>
            <a:r>
              <a:rPr lang="ru-RU" dirty="0"/>
              <a:t>Реквизит «Подпись»</a:t>
            </a:r>
          </a:p>
        </p:txBody>
      </p:sp>
      <p:sp>
        <p:nvSpPr>
          <p:cNvPr id="3" name="Объект 2">
            <a:extLst>
              <a:ext uri="{FF2B5EF4-FFF2-40B4-BE49-F238E27FC236}">
                <a16:creationId xmlns:a16="http://schemas.microsoft.com/office/drawing/2014/main" id="{E0204AA8-0812-4FE6-9ED8-D77284B95AB3}"/>
              </a:ext>
            </a:extLst>
          </p:cNvPr>
          <p:cNvSpPr>
            <a:spLocks noGrp="1"/>
          </p:cNvSpPr>
          <p:nvPr>
            <p:ph idx="1"/>
          </p:nvPr>
        </p:nvSpPr>
        <p:spPr>
          <a:xfrm>
            <a:off x="822959" y="1845734"/>
            <a:ext cx="7630576" cy="1084078"/>
          </a:xfrm>
        </p:spPr>
        <p:txBody>
          <a:bodyPr/>
          <a:lstStyle/>
          <a:p>
            <a:r>
              <a:rPr lang="ru-RU" dirty="0"/>
              <a:t>Подпись включает: наименование должности лица, подписывающего документ, его собственноручную подпись, инициалы, фамилию. Например:</a:t>
            </a:r>
          </a:p>
          <a:p>
            <a:endParaRPr lang="ru-RU" dirty="0"/>
          </a:p>
        </p:txBody>
      </p:sp>
      <p:graphicFrame>
        <p:nvGraphicFramePr>
          <p:cNvPr id="4" name="Таблица 3">
            <a:extLst>
              <a:ext uri="{FF2B5EF4-FFF2-40B4-BE49-F238E27FC236}">
                <a16:creationId xmlns:a16="http://schemas.microsoft.com/office/drawing/2014/main" id="{78A5DF82-C76E-47A5-B1D2-DB5CD5ECB5A2}"/>
              </a:ext>
            </a:extLst>
          </p:cNvPr>
          <p:cNvGraphicFramePr>
            <a:graphicFrameLocks noGrp="1"/>
          </p:cNvGraphicFramePr>
          <p:nvPr>
            <p:extLst>
              <p:ext uri="{D42A27DB-BD31-4B8C-83A1-F6EECF244321}">
                <p14:modId xmlns:p14="http://schemas.microsoft.com/office/powerpoint/2010/main" val="3545910423"/>
              </p:ext>
            </p:extLst>
          </p:nvPr>
        </p:nvGraphicFramePr>
        <p:xfrm>
          <a:off x="918236" y="2811426"/>
          <a:ext cx="6008370" cy="226759"/>
        </p:xfrm>
        <a:graphic>
          <a:graphicData uri="http://schemas.openxmlformats.org/drawingml/2006/table">
            <a:tbl>
              <a:tblPr>
                <a:tableStyleId>{5C22544A-7EE6-4342-B048-85BDC9FD1C3A}</a:tableStyleId>
              </a:tblPr>
              <a:tblGrid>
                <a:gridCol w="2700655">
                  <a:extLst>
                    <a:ext uri="{9D8B030D-6E8A-4147-A177-3AD203B41FA5}">
                      <a16:colId xmlns:a16="http://schemas.microsoft.com/office/drawing/2014/main" val="4111238209"/>
                    </a:ext>
                  </a:extLst>
                </a:gridCol>
                <a:gridCol w="1491615">
                  <a:extLst>
                    <a:ext uri="{9D8B030D-6E8A-4147-A177-3AD203B41FA5}">
                      <a16:colId xmlns:a16="http://schemas.microsoft.com/office/drawing/2014/main" val="4270917317"/>
                    </a:ext>
                  </a:extLst>
                </a:gridCol>
                <a:gridCol w="1816100">
                  <a:extLst>
                    <a:ext uri="{9D8B030D-6E8A-4147-A177-3AD203B41FA5}">
                      <a16:colId xmlns:a16="http://schemas.microsoft.com/office/drawing/2014/main" val="2178273316"/>
                    </a:ext>
                  </a:extLst>
                </a:gridCol>
              </a:tblGrid>
              <a:tr h="0">
                <a:tc>
                  <a:txBody>
                    <a:bodyPr/>
                    <a:lstStyle/>
                    <a:p>
                      <a:pPr algn="just">
                        <a:lnSpc>
                          <a:spcPts val="1920"/>
                        </a:lnSpc>
                        <a:spcAft>
                          <a:spcPts val="0"/>
                        </a:spcAft>
                      </a:pPr>
                      <a:r>
                        <a:rPr lang="ru-RU" sz="1400" dirty="0">
                          <a:effectLst/>
                        </a:rPr>
                        <a:t>Директор </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92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920"/>
                        </a:lnSpc>
                        <a:spcAft>
                          <a:spcPts val="0"/>
                        </a:spcAft>
                      </a:pPr>
                      <a:r>
                        <a:rPr lang="ru-RU" sz="1400" dirty="0">
                          <a:effectLst/>
                          <a:latin typeface="Times New Roman" panose="02020603050405020304" pitchFamily="18" charset="0"/>
                          <a:ea typeface="Times New Roman" panose="02020603050405020304" pitchFamily="18" charset="0"/>
                        </a:rPr>
                        <a:t>А.Л. </a:t>
                      </a:r>
                      <a:r>
                        <a:rPr lang="ru-RU" sz="1400" dirty="0" err="1">
                          <a:effectLst/>
                          <a:latin typeface="Times New Roman" panose="02020603050405020304" pitchFamily="18" charset="0"/>
                          <a:ea typeface="Times New Roman" panose="02020603050405020304" pitchFamily="18" charset="0"/>
                        </a:rPr>
                        <a:t>Гехтман</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35289304"/>
                  </a:ext>
                </a:extLst>
              </a:tr>
            </a:tbl>
          </a:graphicData>
        </a:graphic>
      </p:graphicFrame>
      <p:sp>
        <p:nvSpPr>
          <p:cNvPr id="5" name="TextBox 4">
            <a:extLst>
              <a:ext uri="{FF2B5EF4-FFF2-40B4-BE49-F238E27FC236}">
                <a16:creationId xmlns:a16="http://schemas.microsoft.com/office/drawing/2014/main" id="{FDAA1995-F7CF-456E-8856-1ED2572F4F30}"/>
              </a:ext>
            </a:extLst>
          </p:cNvPr>
          <p:cNvSpPr txBox="1"/>
          <p:nvPr/>
        </p:nvSpPr>
        <p:spPr>
          <a:xfrm>
            <a:off x="918236" y="3349690"/>
            <a:ext cx="7535299" cy="923330"/>
          </a:xfrm>
          <a:prstGeom prst="rect">
            <a:avLst/>
          </a:prstGeom>
          <a:noFill/>
        </p:spPr>
        <p:txBody>
          <a:bodyPr wrap="square" rtlCol="0">
            <a:spAutoFit/>
          </a:bodyPr>
          <a:lstStyle/>
          <a:p>
            <a:r>
              <a:rPr lang="ru-RU" dirty="0"/>
              <a:t>Если документ оформлен не на бланке, в наименование должности включается наименование организации. Например:</a:t>
            </a:r>
          </a:p>
          <a:p>
            <a:endParaRPr lang="ru-RU" dirty="0"/>
          </a:p>
        </p:txBody>
      </p:sp>
      <p:graphicFrame>
        <p:nvGraphicFramePr>
          <p:cNvPr id="6" name="Таблица 5">
            <a:extLst>
              <a:ext uri="{FF2B5EF4-FFF2-40B4-BE49-F238E27FC236}">
                <a16:creationId xmlns:a16="http://schemas.microsoft.com/office/drawing/2014/main" id="{4143C129-F65F-41F3-8313-25420CD85D2F}"/>
              </a:ext>
            </a:extLst>
          </p:cNvPr>
          <p:cNvGraphicFramePr>
            <a:graphicFrameLocks noGrp="1"/>
          </p:cNvGraphicFramePr>
          <p:nvPr>
            <p:extLst>
              <p:ext uri="{D42A27DB-BD31-4B8C-83A1-F6EECF244321}">
                <p14:modId xmlns:p14="http://schemas.microsoft.com/office/powerpoint/2010/main" val="2261815738"/>
              </p:ext>
            </p:extLst>
          </p:nvPr>
        </p:nvGraphicFramePr>
        <p:xfrm>
          <a:off x="918236" y="4061342"/>
          <a:ext cx="6008370" cy="1067245"/>
        </p:xfrm>
        <a:graphic>
          <a:graphicData uri="http://schemas.openxmlformats.org/drawingml/2006/table">
            <a:tbl>
              <a:tblPr>
                <a:tableStyleId>{5C22544A-7EE6-4342-B048-85BDC9FD1C3A}</a:tableStyleId>
              </a:tblPr>
              <a:tblGrid>
                <a:gridCol w="2700655">
                  <a:extLst>
                    <a:ext uri="{9D8B030D-6E8A-4147-A177-3AD203B41FA5}">
                      <a16:colId xmlns:a16="http://schemas.microsoft.com/office/drawing/2014/main" val="3072206331"/>
                    </a:ext>
                  </a:extLst>
                </a:gridCol>
                <a:gridCol w="1530350">
                  <a:extLst>
                    <a:ext uri="{9D8B030D-6E8A-4147-A177-3AD203B41FA5}">
                      <a16:colId xmlns:a16="http://schemas.microsoft.com/office/drawing/2014/main" val="1598690090"/>
                    </a:ext>
                  </a:extLst>
                </a:gridCol>
                <a:gridCol w="1777365">
                  <a:extLst>
                    <a:ext uri="{9D8B030D-6E8A-4147-A177-3AD203B41FA5}">
                      <a16:colId xmlns:a16="http://schemas.microsoft.com/office/drawing/2014/main" val="1461198002"/>
                    </a:ext>
                  </a:extLst>
                </a:gridCol>
              </a:tblGrid>
              <a:tr h="0">
                <a:tc>
                  <a:txBody>
                    <a:bodyPr/>
                    <a:lstStyle/>
                    <a:p>
                      <a:pPr>
                        <a:lnSpc>
                          <a:spcPts val="1730"/>
                        </a:lnSpc>
                        <a:spcAft>
                          <a:spcPts val="0"/>
                        </a:spcAft>
                      </a:pPr>
                      <a:r>
                        <a:rPr lang="ru-RU" sz="1400" dirty="0">
                          <a:effectLst/>
                        </a:rPr>
                        <a:t>Директор </a:t>
                      </a:r>
                      <a:br>
                        <a:rPr lang="ru-RU" sz="1400" dirty="0">
                          <a:effectLst/>
                        </a:rPr>
                      </a:br>
                      <a:r>
                        <a:rPr lang="ru-RU" sz="1400" dirty="0">
                          <a:effectLst/>
                        </a:rPr>
                        <a:t>‎ГБУ ДППО ЦПКС</a:t>
                      </a:r>
                    </a:p>
                    <a:p>
                      <a:pPr>
                        <a:lnSpc>
                          <a:spcPts val="1730"/>
                        </a:lnSpc>
                        <a:spcAft>
                          <a:spcPts val="0"/>
                        </a:spcAft>
                      </a:pPr>
                      <a:r>
                        <a:rPr lang="ru-RU" sz="1400" dirty="0">
                          <a:effectLst/>
                          <a:latin typeface="Times New Roman" panose="02020603050405020304" pitchFamily="18" charset="0"/>
                          <a:ea typeface="Times New Roman" panose="02020603050405020304" pitchFamily="18" charset="0"/>
                        </a:rPr>
                        <a:t>«Информационно-методический центр» Василеостровского района</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73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730"/>
                        </a:lnSpc>
                        <a:spcAft>
                          <a:spcPts val="0"/>
                        </a:spcAft>
                      </a:pPr>
                      <a:r>
                        <a:rPr lang="ru-RU" sz="1400" dirty="0">
                          <a:effectLst/>
                          <a:latin typeface="Times New Roman" panose="02020603050405020304" pitchFamily="18" charset="0"/>
                          <a:ea typeface="Times New Roman" panose="02020603050405020304" pitchFamily="18" charset="0"/>
                        </a:rPr>
                        <a:t>А.Л. </a:t>
                      </a:r>
                      <a:r>
                        <a:rPr lang="ru-RU" sz="1400" dirty="0" err="1">
                          <a:effectLst/>
                          <a:latin typeface="Times New Roman" panose="02020603050405020304" pitchFamily="18" charset="0"/>
                          <a:ea typeface="Times New Roman" panose="02020603050405020304" pitchFamily="18" charset="0"/>
                        </a:rPr>
                        <a:t>Гехтман</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2590139"/>
                  </a:ext>
                </a:extLst>
              </a:tr>
            </a:tbl>
          </a:graphicData>
        </a:graphic>
      </p:graphicFrame>
    </p:spTree>
    <p:extLst>
      <p:ext uri="{BB962C8B-B14F-4D97-AF65-F5344CB8AC3E}">
        <p14:creationId xmlns:p14="http://schemas.microsoft.com/office/powerpoint/2010/main" val="181340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71C5AA-8505-439B-9632-09FD6D742AD1}"/>
              </a:ext>
            </a:extLst>
          </p:cNvPr>
          <p:cNvSpPr>
            <a:spLocks noGrp="1"/>
          </p:cNvSpPr>
          <p:nvPr>
            <p:ph type="title"/>
          </p:nvPr>
        </p:nvSpPr>
        <p:spPr/>
        <p:txBody>
          <a:bodyPr/>
          <a:lstStyle/>
          <a:p>
            <a:r>
              <a:rPr lang="ru-RU" dirty="0"/>
              <a:t>Реквизит «Подпись»</a:t>
            </a:r>
          </a:p>
        </p:txBody>
      </p:sp>
      <p:sp>
        <p:nvSpPr>
          <p:cNvPr id="3" name="Объект 2">
            <a:extLst>
              <a:ext uri="{FF2B5EF4-FFF2-40B4-BE49-F238E27FC236}">
                <a16:creationId xmlns:a16="http://schemas.microsoft.com/office/drawing/2014/main" id="{19BA14B0-80E7-4949-BDB0-DF9793060535}"/>
              </a:ext>
            </a:extLst>
          </p:cNvPr>
          <p:cNvSpPr>
            <a:spLocks noGrp="1"/>
          </p:cNvSpPr>
          <p:nvPr>
            <p:ph idx="1"/>
          </p:nvPr>
        </p:nvSpPr>
        <p:spPr/>
        <p:txBody>
          <a:bodyPr/>
          <a:lstStyle/>
          <a:p>
            <a:r>
              <a:rPr lang="ru-RU" dirty="0"/>
              <a:t>При оформлении документа на бланке должностного лица должность этого лица в подписи не указывается.</a:t>
            </a:r>
          </a:p>
          <a:p>
            <a:r>
              <a:rPr lang="ru-RU" dirty="0"/>
              <a:t>При подписании документа несколькими должностными лицами, занимающими разное положение, их подписи располагаются одна под другой в последовательности, соответствующей статусу должности. Например:</a:t>
            </a:r>
          </a:p>
          <a:p>
            <a:endParaRPr lang="ru-RU" dirty="0"/>
          </a:p>
        </p:txBody>
      </p:sp>
      <p:graphicFrame>
        <p:nvGraphicFramePr>
          <p:cNvPr id="4" name="Таблица 3">
            <a:extLst>
              <a:ext uri="{FF2B5EF4-FFF2-40B4-BE49-F238E27FC236}">
                <a16:creationId xmlns:a16="http://schemas.microsoft.com/office/drawing/2014/main" id="{4754DD38-8A12-42E3-9728-89B81AAA19D2}"/>
              </a:ext>
            </a:extLst>
          </p:cNvPr>
          <p:cNvGraphicFramePr>
            <a:graphicFrameLocks noGrp="1"/>
          </p:cNvGraphicFramePr>
          <p:nvPr>
            <p:extLst>
              <p:ext uri="{D42A27DB-BD31-4B8C-83A1-F6EECF244321}">
                <p14:modId xmlns:p14="http://schemas.microsoft.com/office/powerpoint/2010/main" val="2892112603"/>
              </p:ext>
            </p:extLst>
          </p:nvPr>
        </p:nvGraphicFramePr>
        <p:xfrm>
          <a:off x="822959" y="3857414"/>
          <a:ext cx="6008370" cy="575945"/>
        </p:xfrm>
        <a:graphic>
          <a:graphicData uri="http://schemas.openxmlformats.org/drawingml/2006/table">
            <a:tbl>
              <a:tblPr>
                <a:tableStyleId>{5C22544A-7EE6-4342-B048-85BDC9FD1C3A}</a:tableStyleId>
              </a:tblPr>
              <a:tblGrid>
                <a:gridCol w="2656840">
                  <a:extLst>
                    <a:ext uri="{9D8B030D-6E8A-4147-A177-3AD203B41FA5}">
                      <a16:colId xmlns:a16="http://schemas.microsoft.com/office/drawing/2014/main" val="1274128591"/>
                    </a:ext>
                  </a:extLst>
                </a:gridCol>
                <a:gridCol w="1334770">
                  <a:extLst>
                    <a:ext uri="{9D8B030D-6E8A-4147-A177-3AD203B41FA5}">
                      <a16:colId xmlns:a16="http://schemas.microsoft.com/office/drawing/2014/main" val="145840002"/>
                    </a:ext>
                  </a:extLst>
                </a:gridCol>
                <a:gridCol w="2016760">
                  <a:extLst>
                    <a:ext uri="{9D8B030D-6E8A-4147-A177-3AD203B41FA5}">
                      <a16:colId xmlns:a16="http://schemas.microsoft.com/office/drawing/2014/main" val="2702497968"/>
                    </a:ext>
                  </a:extLst>
                </a:gridCol>
              </a:tblGrid>
              <a:tr h="292735">
                <a:tc>
                  <a:txBody>
                    <a:bodyPr/>
                    <a:lstStyle/>
                    <a:p>
                      <a:pPr algn="just">
                        <a:lnSpc>
                          <a:spcPts val="1920"/>
                        </a:lnSpc>
                        <a:spcAft>
                          <a:spcPts val="0"/>
                        </a:spcAft>
                      </a:pPr>
                      <a:r>
                        <a:rPr lang="ru-RU" sz="1400" dirty="0">
                          <a:effectLst/>
                        </a:rPr>
                        <a:t>Директор </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92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920"/>
                        </a:lnSpc>
                        <a:spcAft>
                          <a:spcPts val="0"/>
                        </a:spcAft>
                      </a:pPr>
                      <a:r>
                        <a:rPr lang="ru-RU" sz="1400" dirty="0">
                          <a:effectLst/>
                          <a:latin typeface="Times New Roman" panose="02020603050405020304" pitchFamily="18" charset="0"/>
                          <a:ea typeface="Times New Roman" panose="02020603050405020304" pitchFamily="18" charset="0"/>
                        </a:rPr>
                        <a:t>А.Л. </a:t>
                      </a:r>
                      <a:r>
                        <a:rPr lang="ru-RU" sz="1400" dirty="0" err="1">
                          <a:effectLst/>
                          <a:latin typeface="Times New Roman" panose="02020603050405020304" pitchFamily="18" charset="0"/>
                          <a:ea typeface="Times New Roman" panose="02020603050405020304" pitchFamily="18" charset="0"/>
                        </a:rPr>
                        <a:t>Гехтман</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1476694"/>
                  </a:ext>
                </a:extLst>
              </a:tr>
              <a:tr h="283210">
                <a:tc>
                  <a:txBody>
                    <a:bodyPr/>
                    <a:lstStyle/>
                    <a:p>
                      <a:pPr algn="just">
                        <a:lnSpc>
                          <a:spcPts val="1920"/>
                        </a:lnSpc>
                        <a:spcAft>
                          <a:spcPts val="0"/>
                        </a:spcAft>
                      </a:pPr>
                      <a:r>
                        <a:rPr lang="ru-RU" sz="1400" dirty="0">
                          <a:effectLst/>
                          <a:latin typeface="Times New Roman" panose="02020603050405020304" pitchFamily="18" charset="0"/>
                          <a:ea typeface="Times New Roman" panose="02020603050405020304" pitchFamily="18" charset="0"/>
                        </a:rPr>
                        <a:t>Методист</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ts val="192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920"/>
                        </a:lnSpc>
                        <a:spcAft>
                          <a:spcPts val="0"/>
                        </a:spcAft>
                      </a:pPr>
                      <a:r>
                        <a:rPr lang="ru-RU" sz="1400" dirty="0">
                          <a:effectLst/>
                        </a:rPr>
                        <a:t>А.Е. Петрова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98107873"/>
                  </a:ext>
                </a:extLst>
              </a:tr>
            </a:tbl>
          </a:graphicData>
        </a:graphic>
      </p:graphicFrame>
      <p:sp>
        <p:nvSpPr>
          <p:cNvPr id="5" name="TextBox 4">
            <a:extLst>
              <a:ext uri="{FF2B5EF4-FFF2-40B4-BE49-F238E27FC236}">
                <a16:creationId xmlns:a16="http://schemas.microsoft.com/office/drawing/2014/main" id="{2BEEF16B-9EA5-4094-B74B-17ECC9C74BAC}"/>
              </a:ext>
            </a:extLst>
          </p:cNvPr>
          <p:cNvSpPr txBox="1"/>
          <p:nvPr/>
        </p:nvSpPr>
        <p:spPr>
          <a:xfrm>
            <a:off x="942392" y="4553339"/>
            <a:ext cx="7352522" cy="923330"/>
          </a:xfrm>
          <a:prstGeom prst="rect">
            <a:avLst/>
          </a:prstGeom>
          <a:noFill/>
        </p:spPr>
        <p:txBody>
          <a:bodyPr wrap="square" rtlCol="0">
            <a:spAutoFit/>
          </a:bodyPr>
          <a:lstStyle/>
          <a:p>
            <a:r>
              <a:rPr lang="ru-RU" dirty="0"/>
              <a:t>При подписании документа несколькими лицами равных должностей их подписи располагаются на одном уровне. Например:</a:t>
            </a:r>
          </a:p>
          <a:p>
            <a:endParaRPr lang="ru-RU" dirty="0"/>
          </a:p>
        </p:txBody>
      </p:sp>
      <p:graphicFrame>
        <p:nvGraphicFramePr>
          <p:cNvPr id="6" name="Таблица 5">
            <a:extLst>
              <a:ext uri="{FF2B5EF4-FFF2-40B4-BE49-F238E27FC236}">
                <a16:creationId xmlns:a16="http://schemas.microsoft.com/office/drawing/2014/main" id="{EA11CF3D-93DF-4525-9A30-AE3169902391}"/>
              </a:ext>
            </a:extLst>
          </p:cNvPr>
          <p:cNvGraphicFramePr>
            <a:graphicFrameLocks noGrp="1"/>
          </p:cNvGraphicFramePr>
          <p:nvPr>
            <p:extLst>
              <p:ext uri="{D42A27DB-BD31-4B8C-83A1-F6EECF244321}">
                <p14:modId xmlns:p14="http://schemas.microsoft.com/office/powerpoint/2010/main" val="990532932"/>
              </p:ext>
            </p:extLst>
          </p:nvPr>
        </p:nvGraphicFramePr>
        <p:xfrm>
          <a:off x="870546" y="5331196"/>
          <a:ext cx="5782310" cy="639509"/>
        </p:xfrm>
        <a:graphic>
          <a:graphicData uri="http://schemas.openxmlformats.org/drawingml/2006/table">
            <a:tbl>
              <a:tblPr>
                <a:tableStyleId>{5C22544A-7EE6-4342-B048-85BDC9FD1C3A}</a:tableStyleId>
              </a:tblPr>
              <a:tblGrid>
                <a:gridCol w="2789555">
                  <a:extLst>
                    <a:ext uri="{9D8B030D-6E8A-4147-A177-3AD203B41FA5}">
                      <a16:colId xmlns:a16="http://schemas.microsoft.com/office/drawing/2014/main" val="4053612036"/>
                    </a:ext>
                  </a:extLst>
                </a:gridCol>
                <a:gridCol w="361315">
                  <a:extLst>
                    <a:ext uri="{9D8B030D-6E8A-4147-A177-3AD203B41FA5}">
                      <a16:colId xmlns:a16="http://schemas.microsoft.com/office/drawing/2014/main" val="1854514935"/>
                    </a:ext>
                  </a:extLst>
                </a:gridCol>
                <a:gridCol w="2631440">
                  <a:extLst>
                    <a:ext uri="{9D8B030D-6E8A-4147-A177-3AD203B41FA5}">
                      <a16:colId xmlns:a16="http://schemas.microsoft.com/office/drawing/2014/main" val="3466617723"/>
                    </a:ext>
                  </a:extLst>
                </a:gridCol>
              </a:tblGrid>
              <a:tr h="0">
                <a:tc>
                  <a:txBody>
                    <a:bodyPr/>
                    <a:lstStyle/>
                    <a:p>
                      <a:pPr>
                        <a:lnSpc>
                          <a:spcPts val="1730"/>
                        </a:lnSpc>
                        <a:spcAft>
                          <a:spcPts val="0"/>
                        </a:spcAft>
                      </a:pPr>
                      <a:r>
                        <a:rPr lang="ru-RU" sz="1400" dirty="0">
                          <a:effectLst/>
                        </a:rPr>
                        <a:t>Руководитель Центра оценки качества</a:t>
                      </a:r>
                      <a:endParaRPr lang="ru-RU" sz="1200" dirty="0">
                        <a:effectLst/>
                      </a:endParaRPr>
                    </a:p>
                    <a:p>
                      <a:pPr>
                        <a:lnSpc>
                          <a:spcPts val="1730"/>
                        </a:lnSpc>
                        <a:spcAft>
                          <a:spcPts val="0"/>
                        </a:spcAft>
                      </a:pPr>
                      <a:r>
                        <a:rPr lang="ru-RU" sz="1400" dirty="0">
                          <a:effectLst/>
                        </a:rPr>
                        <a:t>Подпись Т.Е. Жилина</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07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1730"/>
                        </a:lnSpc>
                        <a:spcAft>
                          <a:spcPts val="0"/>
                        </a:spcAft>
                      </a:pPr>
                      <a:r>
                        <a:rPr lang="ru-RU" sz="1400" dirty="0">
                          <a:effectLst/>
                        </a:rPr>
                        <a:t>Руководитель Центра информатизации образования</a:t>
                      </a:r>
                      <a:endParaRPr lang="ru-RU" sz="1200" dirty="0">
                        <a:effectLst/>
                      </a:endParaRPr>
                    </a:p>
                    <a:p>
                      <a:pPr>
                        <a:lnSpc>
                          <a:spcPts val="1730"/>
                        </a:lnSpc>
                        <a:spcAft>
                          <a:spcPts val="0"/>
                        </a:spcAft>
                      </a:pPr>
                      <a:r>
                        <a:rPr lang="ru-RU" sz="1400" dirty="0">
                          <a:effectLst/>
                        </a:rPr>
                        <a:t>Подпись М.А. Кипятков</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2331160"/>
                  </a:ext>
                </a:extLst>
              </a:tr>
            </a:tbl>
          </a:graphicData>
        </a:graphic>
      </p:graphicFrame>
    </p:spTree>
    <p:extLst>
      <p:ext uri="{BB962C8B-B14F-4D97-AF65-F5344CB8AC3E}">
        <p14:creationId xmlns:p14="http://schemas.microsoft.com/office/powerpoint/2010/main" val="2668524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342B3-1808-425A-A5C6-C8581679FE48}"/>
              </a:ext>
            </a:extLst>
          </p:cNvPr>
          <p:cNvSpPr>
            <a:spLocks noGrp="1"/>
          </p:cNvSpPr>
          <p:nvPr>
            <p:ph type="title"/>
          </p:nvPr>
        </p:nvSpPr>
        <p:spPr/>
        <p:txBody>
          <a:bodyPr/>
          <a:lstStyle/>
          <a:p>
            <a:r>
              <a:rPr lang="ru-RU" dirty="0"/>
              <a:t>Реквизит «Подпись»</a:t>
            </a:r>
          </a:p>
        </p:txBody>
      </p:sp>
      <p:sp>
        <p:nvSpPr>
          <p:cNvPr id="3" name="Объект 2">
            <a:extLst>
              <a:ext uri="{FF2B5EF4-FFF2-40B4-BE49-F238E27FC236}">
                <a16:creationId xmlns:a16="http://schemas.microsoft.com/office/drawing/2014/main" id="{91D99F86-A3EA-437E-BB2E-D3455869BD0A}"/>
              </a:ext>
            </a:extLst>
          </p:cNvPr>
          <p:cNvSpPr>
            <a:spLocks noGrp="1"/>
          </p:cNvSpPr>
          <p:nvPr>
            <p:ph idx="1"/>
          </p:nvPr>
        </p:nvSpPr>
        <p:spPr>
          <a:xfrm>
            <a:off x="158620" y="1845734"/>
            <a:ext cx="8780107" cy="813490"/>
          </a:xfrm>
        </p:spPr>
        <p:txBody>
          <a:bodyPr/>
          <a:lstStyle/>
          <a:p>
            <a:r>
              <a:rPr lang="ru-RU" dirty="0"/>
              <a:t>В документах, подготовленных комиссией, в подписи указывается статус лица в составе комиссии. Например: </a:t>
            </a:r>
          </a:p>
          <a:p>
            <a:endParaRPr lang="ru-RU" dirty="0"/>
          </a:p>
        </p:txBody>
      </p:sp>
      <p:graphicFrame>
        <p:nvGraphicFramePr>
          <p:cNvPr id="4" name="Таблица 3">
            <a:extLst>
              <a:ext uri="{FF2B5EF4-FFF2-40B4-BE49-F238E27FC236}">
                <a16:creationId xmlns:a16="http://schemas.microsoft.com/office/drawing/2014/main" id="{89A72920-5012-420B-9373-B6E5E8E882B0}"/>
              </a:ext>
            </a:extLst>
          </p:cNvPr>
          <p:cNvGraphicFramePr>
            <a:graphicFrameLocks noGrp="1"/>
          </p:cNvGraphicFramePr>
          <p:nvPr>
            <p:extLst>
              <p:ext uri="{D42A27DB-BD31-4B8C-83A1-F6EECF244321}">
                <p14:modId xmlns:p14="http://schemas.microsoft.com/office/powerpoint/2010/main" val="131627755"/>
              </p:ext>
            </p:extLst>
          </p:nvPr>
        </p:nvGraphicFramePr>
        <p:xfrm>
          <a:off x="955559" y="2456033"/>
          <a:ext cx="7365482" cy="972966"/>
        </p:xfrm>
        <a:graphic>
          <a:graphicData uri="http://schemas.openxmlformats.org/drawingml/2006/table">
            <a:tbl>
              <a:tblPr>
                <a:tableStyleId>{5C22544A-7EE6-4342-B048-85BDC9FD1C3A}</a:tableStyleId>
              </a:tblPr>
              <a:tblGrid>
                <a:gridCol w="2466059">
                  <a:extLst>
                    <a:ext uri="{9D8B030D-6E8A-4147-A177-3AD203B41FA5}">
                      <a16:colId xmlns:a16="http://schemas.microsoft.com/office/drawing/2014/main" val="2383516182"/>
                    </a:ext>
                  </a:extLst>
                </a:gridCol>
                <a:gridCol w="2428694">
                  <a:extLst>
                    <a:ext uri="{9D8B030D-6E8A-4147-A177-3AD203B41FA5}">
                      <a16:colId xmlns:a16="http://schemas.microsoft.com/office/drawing/2014/main" val="2125329300"/>
                    </a:ext>
                  </a:extLst>
                </a:gridCol>
                <a:gridCol w="2470729">
                  <a:extLst>
                    <a:ext uri="{9D8B030D-6E8A-4147-A177-3AD203B41FA5}">
                      <a16:colId xmlns:a16="http://schemas.microsoft.com/office/drawing/2014/main" val="3991145233"/>
                    </a:ext>
                  </a:extLst>
                </a:gridCol>
              </a:tblGrid>
              <a:tr h="324322">
                <a:tc>
                  <a:txBody>
                    <a:bodyPr/>
                    <a:lstStyle/>
                    <a:p>
                      <a:pPr algn="just">
                        <a:lnSpc>
                          <a:spcPts val="1730"/>
                        </a:lnSpc>
                        <a:spcAft>
                          <a:spcPts val="0"/>
                        </a:spcAft>
                      </a:pPr>
                      <a:r>
                        <a:rPr lang="ru-RU" sz="1400">
                          <a:effectLst/>
                        </a:rPr>
                        <a:t>Председатель комиссии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73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730"/>
                        </a:lnSpc>
                        <a:spcAft>
                          <a:spcPts val="0"/>
                        </a:spcAft>
                      </a:pPr>
                      <a:r>
                        <a:rPr lang="ru-RU" sz="1400">
                          <a:effectLst/>
                        </a:rPr>
                        <a:t>П.П. Петров</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3698268"/>
                  </a:ext>
                </a:extLst>
              </a:tr>
              <a:tr h="324322">
                <a:tc>
                  <a:txBody>
                    <a:bodyPr/>
                    <a:lstStyle/>
                    <a:p>
                      <a:pPr algn="just">
                        <a:lnSpc>
                          <a:spcPts val="1730"/>
                        </a:lnSpc>
                        <a:spcAft>
                          <a:spcPts val="0"/>
                        </a:spcAft>
                      </a:pPr>
                      <a:r>
                        <a:rPr lang="ru-RU" sz="1400">
                          <a:effectLst/>
                        </a:rPr>
                        <a:t>Члены комиссии</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73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730"/>
                        </a:lnSpc>
                        <a:spcAft>
                          <a:spcPts val="0"/>
                        </a:spcAft>
                      </a:pPr>
                      <a:r>
                        <a:rPr lang="ru-RU" sz="1400">
                          <a:effectLst/>
                        </a:rPr>
                        <a:t>С.С. Сергеева</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0370788"/>
                  </a:ext>
                </a:extLst>
              </a:tr>
              <a:tr h="324322">
                <a:tc>
                  <a:txBody>
                    <a:bodyPr/>
                    <a:lstStyle/>
                    <a:p>
                      <a:pPr>
                        <a:lnSpc>
                          <a:spcPct val="107000"/>
                        </a:lnSpc>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173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1730"/>
                        </a:lnSpc>
                        <a:spcAft>
                          <a:spcPts val="0"/>
                        </a:spcAft>
                      </a:pPr>
                      <a:r>
                        <a:rPr lang="ru-RU" sz="1400" dirty="0">
                          <a:effectLst/>
                        </a:rPr>
                        <a:t>С.С. Сидоров</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16044081"/>
                  </a:ext>
                </a:extLst>
              </a:tr>
            </a:tbl>
          </a:graphicData>
        </a:graphic>
      </p:graphicFrame>
      <p:sp>
        <p:nvSpPr>
          <p:cNvPr id="5" name="TextBox 4">
            <a:extLst>
              <a:ext uri="{FF2B5EF4-FFF2-40B4-BE49-F238E27FC236}">
                <a16:creationId xmlns:a16="http://schemas.microsoft.com/office/drawing/2014/main" id="{F63A9AA4-3B1F-4D0F-B74E-DE3717F19914}"/>
              </a:ext>
            </a:extLst>
          </p:cNvPr>
          <p:cNvSpPr txBox="1"/>
          <p:nvPr/>
        </p:nvSpPr>
        <p:spPr>
          <a:xfrm>
            <a:off x="158620" y="3428999"/>
            <a:ext cx="8901404" cy="1200329"/>
          </a:xfrm>
          <a:prstGeom prst="rect">
            <a:avLst/>
          </a:prstGeom>
          <a:noFill/>
        </p:spPr>
        <p:txBody>
          <a:bodyPr wrap="square" rtlCol="0">
            <a:spAutoFit/>
          </a:bodyPr>
          <a:lstStyle/>
          <a:p>
            <a:r>
              <a:rPr lang="ru-RU" dirty="0"/>
              <a:t>При подписании документа лицом, исполняющим обязанности руководителя, подпись оформляется с указанием статуса должностного лица в соответствии с приказом (распоряжением). Например:</a:t>
            </a:r>
          </a:p>
          <a:p>
            <a:endParaRPr lang="ru-RU" dirty="0"/>
          </a:p>
        </p:txBody>
      </p:sp>
      <p:graphicFrame>
        <p:nvGraphicFramePr>
          <p:cNvPr id="6" name="Таблица 5">
            <a:extLst>
              <a:ext uri="{FF2B5EF4-FFF2-40B4-BE49-F238E27FC236}">
                <a16:creationId xmlns:a16="http://schemas.microsoft.com/office/drawing/2014/main" id="{5391DC21-563E-4E1E-8798-BF51DAB1F6ED}"/>
              </a:ext>
            </a:extLst>
          </p:cNvPr>
          <p:cNvGraphicFramePr>
            <a:graphicFrameLocks noGrp="1"/>
          </p:cNvGraphicFramePr>
          <p:nvPr>
            <p:extLst>
              <p:ext uri="{D42A27DB-BD31-4B8C-83A1-F6EECF244321}">
                <p14:modId xmlns:p14="http://schemas.microsoft.com/office/powerpoint/2010/main" val="1948677628"/>
              </p:ext>
            </p:extLst>
          </p:nvPr>
        </p:nvGraphicFramePr>
        <p:xfrm>
          <a:off x="955559" y="4267410"/>
          <a:ext cx="6031230" cy="274384"/>
        </p:xfrm>
        <a:graphic>
          <a:graphicData uri="http://schemas.openxmlformats.org/drawingml/2006/table">
            <a:tbl>
              <a:tblPr>
                <a:tableStyleId>{5C22544A-7EE6-4342-B048-85BDC9FD1C3A}</a:tableStyleId>
              </a:tblPr>
              <a:tblGrid>
                <a:gridCol w="2588895">
                  <a:extLst>
                    <a:ext uri="{9D8B030D-6E8A-4147-A177-3AD203B41FA5}">
                      <a16:colId xmlns:a16="http://schemas.microsoft.com/office/drawing/2014/main" val="359776297"/>
                    </a:ext>
                  </a:extLst>
                </a:gridCol>
                <a:gridCol w="1305560">
                  <a:extLst>
                    <a:ext uri="{9D8B030D-6E8A-4147-A177-3AD203B41FA5}">
                      <a16:colId xmlns:a16="http://schemas.microsoft.com/office/drawing/2014/main" val="3423613394"/>
                    </a:ext>
                  </a:extLst>
                </a:gridCol>
                <a:gridCol w="2136775">
                  <a:extLst>
                    <a:ext uri="{9D8B030D-6E8A-4147-A177-3AD203B41FA5}">
                      <a16:colId xmlns:a16="http://schemas.microsoft.com/office/drawing/2014/main" val="2949538568"/>
                    </a:ext>
                  </a:extLst>
                </a:gridCol>
              </a:tblGrid>
              <a:tr h="0">
                <a:tc>
                  <a:txBody>
                    <a:bodyPr/>
                    <a:lstStyle/>
                    <a:p>
                      <a:pPr algn="just">
                        <a:lnSpc>
                          <a:spcPts val="2400"/>
                        </a:lnSpc>
                        <a:spcAft>
                          <a:spcPts val="0"/>
                        </a:spcAft>
                      </a:pPr>
                      <a:r>
                        <a:rPr lang="ru-RU" sz="1400">
                          <a:effectLst/>
                        </a:rPr>
                        <a:t>И.о. директора</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40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ts val="2400"/>
                        </a:lnSpc>
                        <a:spcAft>
                          <a:spcPts val="0"/>
                        </a:spcAft>
                      </a:pPr>
                      <a:r>
                        <a:rPr lang="ru-RU" sz="1400" dirty="0">
                          <a:effectLst/>
                          <a:latin typeface="Times New Roman" panose="02020603050405020304" pitchFamily="18" charset="0"/>
                          <a:ea typeface="Times New Roman" panose="02020603050405020304" pitchFamily="18" charset="0"/>
                        </a:rPr>
                        <a:t>Т.Е. Матвеева</a:t>
                      </a:r>
                    </a:p>
                  </a:txBody>
                  <a:tcPr marL="68580" marR="68580" marT="0" marB="0"/>
                </a:tc>
                <a:extLst>
                  <a:ext uri="{0D108BD9-81ED-4DB2-BD59-A6C34878D82A}">
                    <a16:rowId xmlns:a16="http://schemas.microsoft.com/office/drawing/2014/main" val="1710809192"/>
                  </a:ext>
                </a:extLst>
              </a:tr>
            </a:tbl>
          </a:graphicData>
        </a:graphic>
      </p:graphicFrame>
      <p:graphicFrame>
        <p:nvGraphicFramePr>
          <p:cNvPr id="7" name="Таблица 6">
            <a:extLst>
              <a:ext uri="{FF2B5EF4-FFF2-40B4-BE49-F238E27FC236}">
                <a16:creationId xmlns:a16="http://schemas.microsoft.com/office/drawing/2014/main" id="{912698FD-19B4-4BA0-9F41-C7CFEF21334E}"/>
              </a:ext>
            </a:extLst>
          </p:cNvPr>
          <p:cNvGraphicFramePr>
            <a:graphicFrameLocks noGrp="1"/>
          </p:cNvGraphicFramePr>
          <p:nvPr>
            <p:extLst>
              <p:ext uri="{D42A27DB-BD31-4B8C-83A1-F6EECF244321}">
                <p14:modId xmlns:p14="http://schemas.microsoft.com/office/powerpoint/2010/main" val="3716897601"/>
              </p:ext>
            </p:extLst>
          </p:nvPr>
        </p:nvGraphicFramePr>
        <p:xfrm>
          <a:off x="955559" y="4586147"/>
          <a:ext cx="6031230" cy="423609"/>
        </p:xfrm>
        <a:graphic>
          <a:graphicData uri="http://schemas.openxmlformats.org/drawingml/2006/table">
            <a:tbl>
              <a:tblPr>
                <a:tableStyleId>{5C22544A-7EE6-4342-B048-85BDC9FD1C3A}</a:tableStyleId>
              </a:tblPr>
              <a:tblGrid>
                <a:gridCol w="2698750">
                  <a:extLst>
                    <a:ext uri="{9D8B030D-6E8A-4147-A177-3AD203B41FA5}">
                      <a16:colId xmlns:a16="http://schemas.microsoft.com/office/drawing/2014/main" val="2011388668"/>
                    </a:ext>
                  </a:extLst>
                </a:gridCol>
                <a:gridCol w="1193165">
                  <a:extLst>
                    <a:ext uri="{9D8B030D-6E8A-4147-A177-3AD203B41FA5}">
                      <a16:colId xmlns:a16="http://schemas.microsoft.com/office/drawing/2014/main" val="4164910827"/>
                    </a:ext>
                  </a:extLst>
                </a:gridCol>
                <a:gridCol w="2139315">
                  <a:extLst>
                    <a:ext uri="{9D8B030D-6E8A-4147-A177-3AD203B41FA5}">
                      <a16:colId xmlns:a16="http://schemas.microsoft.com/office/drawing/2014/main" val="3553984667"/>
                    </a:ext>
                  </a:extLst>
                </a:gridCol>
              </a:tblGrid>
              <a:tr h="0">
                <a:tc>
                  <a:txBody>
                    <a:bodyPr/>
                    <a:lstStyle/>
                    <a:p>
                      <a:pPr>
                        <a:lnSpc>
                          <a:spcPts val="1730"/>
                        </a:lnSpc>
                        <a:spcAft>
                          <a:spcPts val="0"/>
                        </a:spcAft>
                      </a:pPr>
                      <a:r>
                        <a:rPr lang="ru-RU" sz="1400" dirty="0">
                          <a:effectLst/>
                        </a:rPr>
                        <a:t>Исполняющий обязанности</a:t>
                      </a:r>
                      <a:endParaRPr lang="ru-RU" sz="1200" dirty="0">
                        <a:effectLst/>
                      </a:endParaRPr>
                    </a:p>
                    <a:p>
                      <a:pPr>
                        <a:lnSpc>
                          <a:spcPts val="1730"/>
                        </a:lnSpc>
                        <a:spcAft>
                          <a:spcPts val="0"/>
                        </a:spcAft>
                      </a:pPr>
                      <a:r>
                        <a:rPr lang="ru-RU" sz="1400" dirty="0">
                          <a:effectLst/>
                        </a:rPr>
                        <a:t>директора</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415" algn="just">
                        <a:lnSpc>
                          <a:spcPts val="1730"/>
                        </a:lnSpc>
                        <a:spcAft>
                          <a:spcPts val="0"/>
                        </a:spcAft>
                      </a:pPr>
                      <a:r>
                        <a:rPr lang="ru-RU" sz="1400">
                          <a:effectLst/>
                        </a:rPr>
                        <a:t>Подпись</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74650" algn="r">
                        <a:lnSpc>
                          <a:spcPts val="1730"/>
                        </a:lnSpc>
                        <a:spcAft>
                          <a:spcPts val="0"/>
                        </a:spcAft>
                      </a:pPr>
                      <a:r>
                        <a:rPr lang="ru-RU" sz="1400" dirty="0">
                          <a:effectLst/>
                        </a:rPr>
                        <a:t>Т.Е. Матвеева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33905874"/>
                  </a:ext>
                </a:extLst>
              </a:tr>
            </a:tbl>
          </a:graphicData>
        </a:graphic>
      </p:graphicFrame>
      <p:sp>
        <p:nvSpPr>
          <p:cNvPr id="8" name="TextBox 7">
            <a:extLst>
              <a:ext uri="{FF2B5EF4-FFF2-40B4-BE49-F238E27FC236}">
                <a16:creationId xmlns:a16="http://schemas.microsoft.com/office/drawing/2014/main" id="{B3DDA0A5-EB1A-45BF-828E-A8F2C492DF76}"/>
              </a:ext>
            </a:extLst>
          </p:cNvPr>
          <p:cNvSpPr txBox="1"/>
          <p:nvPr/>
        </p:nvSpPr>
        <p:spPr>
          <a:xfrm>
            <a:off x="158619" y="5009756"/>
            <a:ext cx="8780107" cy="1600438"/>
          </a:xfrm>
          <a:prstGeom prst="rect">
            <a:avLst/>
          </a:prstGeom>
          <a:noFill/>
        </p:spPr>
        <p:txBody>
          <a:bodyPr wrap="square" rtlCol="0">
            <a:spAutoFit/>
          </a:bodyPr>
          <a:lstStyle/>
          <a:p>
            <a:r>
              <a:rPr lang="ru-RU" sz="1600" dirty="0"/>
              <a:t>При подписании документа лицом, имеющим право подписи в случае временного отсутствия руководителя, исправления в наименование должности и расшифровку фамилии подготовленного и согласованного проекта документа вносятся от руки или с использованием соответствующих штампов. Не допускается ставить косую черту, надпись «за» перед наименованием должности лица в подписи, если документ подписывает иное должностное лицо.</a:t>
            </a:r>
          </a:p>
          <a:p>
            <a:endParaRPr lang="ru-RU" dirty="0"/>
          </a:p>
        </p:txBody>
      </p:sp>
    </p:spTree>
    <p:extLst>
      <p:ext uri="{BB962C8B-B14F-4D97-AF65-F5344CB8AC3E}">
        <p14:creationId xmlns:p14="http://schemas.microsoft.com/office/powerpoint/2010/main" val="33089197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234D13-6A0A-4C48-A387-63699B67C34C}"/>
              </a:ext>
            </a:extLst>
          </p:cNvPr>
          <p:cNvSpPr>
            <a:spLocks noGrp="1"/>
          </p:cNvSpPr>
          <p:nvPr>
            <p:ph type="title"/>
          </p:nvPr>
        </p:nvSpPr>
        <p:spPr/>
        <p:txBody>
          <a:bodyPr/>
          <a:lstStyle/>
          <a:p>
            <a:r>
              <a:rPr lang="ru-RU" dirty="0"/>
              <a:t>Отметка о подписании электронной подписью</a:t>
            </a:r>
          </a:p>
        </p:txBody>
      </p:sp>
      <p:sp>
        <p:nvSpPr>
          <p:cNvPr id="3" name="Объект 2">
            <a:extLst>
              <a:ext uri="{FF2B5EF4-FFF2-40B4-BE49-F238E27FC236}">
                <a16:creationId xmlns:a16="http://schemas.microsoft.com/office/drawing/2014/main" id="{BD4039D4-A76A-4382-886E-7D4FC9FDAF25}"/>
              </a:ext>
            </a:extLst>
          </p:cNvPr>
          <p:cNvSpPr>
            <a:spLocks noGrp="1"/>
          </p:cNvSpPr>
          <p:nvPr>
            <p:ph idx="1"/>
          </p:nvPr>
        </p:nvSpPr>
        <p:spPr>
          <a:xfrm>
            <a:off x="158621" y="1845734"/>
            <a:ext cx="8910734" cy="4023360"/>
          </a:xfrm>
        </p:spPr>
        <p:txBody>
          <a:bodyPr/>
          <a:lstStyle/>
          <a:p>
            <a:r>
              <a:rPr lang="ru-RU" dirty="0"/>
              <a:t>Отметка об электронной подписи используется для визуализации электронной подписи получателем документа при обмене электронными документами, подписанными усиленной квалифицированной электронной подписью.</a:t>
            </a:r>
          </a:p>
          <a:p>
            <a:r>
              <a:rPr lang="ru-RU" dirty="0"/>
              <a:t>В соответствии с законодательством Российской Федерации отметка об электронной подписи формируется и визуализируется программными средствами. Отметка об электронной подписи включает фразу «Документ подписан электронной подписью», номер сертификата ключа электронной подписи, фамилию, имя, отчество владельца сертификата, срок действия сертификата ключа электронной подписи. Например: </a:t>
            </a:r>
          </a:p>
          <a:p>
            <a:endParaRPr lang="ru-RU" dirty="0"/>
          </a:p>
        </p:txBody>
      </p:sp>
      <p:graphicFrame>
        <p:nvGraphicFramePr>
          <p:cNvPr id="4" name="Таблица 3">
            <a:extLst>
              <a:ext uri="{FF2B5EF4-FFF2-40B4-BE49-F238E27FC236}">
                <a16:creationId xmlns:a16="http://schemas.microsoft.com/office/drawing/2014/main" id="{A548DA52-934C-4E2D-8AD1-94154042D4CD}"/>
              </a:ext>
            </a:extLst>
          </p:cNvPr>
          <p:cNvGraphicFramePr>
            <a:graphicFrameLocks noGrp="1"/>
          </p:cNvGraphicFramePr>
          <p:nvPr>
            <p:extLst>
              <p:ext uri="{D42A27DB-BD31-4B8C-83A1-F6EECF244321}">
                <p14:modId xmlns:p14="http://schemas.microsoft.com/office/powerpoint/2010/main" val="1829544958"/>
              </p:ext>
            </p:extLst>
          </p:nvPr>
        </p:nvGraphicFramePr>
        <p:xfrm>
          <a:off x="158621" y="4618653"/>
          <a:ext cx="8826759" cy="2066755"/>
        </p:xfrm>
        <a:graphic>
          <a:graphicData uri="http://schemas.openxmlformats.org/drawingml/2006/table">
            <a:tbl>
              <a:tblPr>
                <a:tableStyleId>{5C22544A-7EE6-4342-B048-85BDC9FD1C3A}</a:tableStyleId>
              </a:tblPr>
              <a:tblGrid>
                <a:gridCol w="3435798">
                  <a:extLst>
                    <a:ext uri="{9D8B030D-6E8A-4147-A177-3AD203B41FA5}">
                      <a16:colId xmlns:a16="http://schemas.microsoft.com/office/drawing/2014/main" val="2119573890"/>
                    </a:ext>
                  </a:extLst>
                </a:gridCol>
                <a:gridCol w="2469537">
                  <a:extLst>
                    <a:ext uri="{9D8B030D-6E8A-4147-A177-3AD203B41FA5}">
                      <a16:colId xmlns:a16="http://schemas.microsoft.com/office/drawing/2014/main" val="4246338819"/>
                    </a:ext>
                  </a:extLst>
                </a:gridCol>
                <a:gridCol w="2921424">
                  <a:extLst>
                    <a:ext uri="{9D8B030D-6E8A-4147-A177-3AD203B41FA5}">
                      <a16:colId xmlns:a16="http://schemas.microsoft.com/office/drawing/2014/main" val="2924507591"/>
                    </a:ext>
                  </a:extLst>
                </a:gridCol>
              </a:tblGrid>
              <a:tr h="811763">
                <a:tc rowSpan="2">
                  <a:txBody>
                    <a:bodyPr/>
                    <a:lstStyle/>
                    <a:p>
                      <a:pPr>
                        <a:lnSpc>
                          <a:spcPts val="1920"/>
                        </a:lnSpc>
                        <a:spcAft>
                          <a:spcPts val="0"/>
                        </a:spcAft>
                      </a:pPr>
                      <a:r>
                        <a:rPr lang="ru-RU" sz="1400" dirty="0">
                          <a:effectLst/>
                        </a:rPr>
                        <a:t>Директор</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ru-RU" sz="1200" dirty="0">
                          <a:effectLst/>
                        </a:rPr>
                        <a:t>ДОКУМЕНТ ПОДПИСАН</a:t>
                      </a:r>
                    </a:p>
                    <a:p>
                      <a:pPr algn="ctr">
                        <a:lnSpc>
                          <a:spcPct val="150000"/>
                        </a:lnSpc>
                        <a:spcAft>
                          <a:spcPts val="0"/>
                        </a:spcAft>
                      </a:pPr>
                      <a:r>
                        <a:rPr lang="ru-RU" sz="1200" dirty="0">
                          <a:effectLst/>
                        </a:rPr>
                        <a:t>ЭЛЕКТРОННОЙ ПОДПИСЬЮ</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r">
                        <a:lnSpc>
                          <a:spcPts val="1730"/>
                        </a:lnSpc>
                        <a:spcAft>
                          <a:spcPts val="0"/>
                        </a:spcAft>
                      </a:pPr>
                      <a:r>
                        <a:rPr lang="ru-RU" sz="1400" dirty="0">
                          <a:effectLst/>
                        </a:rPr>
                        <a:t>И.И. Иванов</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4953757"/>
                  </a:ext>
                </a:extLst>
              </a:tr>
              <a:tr h="1254992">
                <a:tc vMerge="1">
                  <a:txBody>
                    <a:bodyPr/>
                    <a:lstStyle/>
                    <a:p>
                      <a:endParaRPr lang="ru-RU"/>
                    </a:p>
                  </a:txBody>
                  <a:tcPr/>
                </a:tc>
                <a:tc>
                  <a:txBody>
                    <a:bodyPr/>
                    <a:lstStyle/>
                    <a:p>
                      <a:pPr algn="just">
                        <a:lnSpc>
                          <a:spcPct val="150000"/>
                        </a:lnSpc>
                        <a:spcAft>
                          <a:spcPts val="0"/>
                        </a:spcAft>
                      </a:pPr>
                      <a:r>
                        <a:rPr lang="ru-RU" sz="1200" dirty="0">
                          <a:effectLst/>
                        </a:rPr>
                        <a:t>Сертификат 1а111ааа000000000011</a:t>
                      </a:r>
                    </a:p>
                    <a:p>
                      <a:pPr algn="just">
                        <a:lnSpc>
                          <a:spcPct val="150000"/>
                        </a:lnSpc>
                        <a:spcAft>
                          <a:spcPts val="0"/>
                        </a:spcAft>
                      </a:pPr>
                      <a:r>
                        <a:rPr lang="ru-RU" sz="1200" dirty="0">
                          <a:effectLst/>
                        </a:rPr>
                        <a:t>Владелец Иванов Иван Иванович</a:t>
                      </a:r>
                    </a:p>
                    <a:p>
                      <a:pPr algn="just">
                        <a:lnSpc>
                          <a:spcPct val="150000"/>
                        </a:lnSpc>
                        <a:spcAft>
                          <a:spcPts val="0"/>
                        </a:spcAft>
                      </a:pPr>
                      <a:r>
                        <a:rPr lang="ru-RU" sz="1200" dirty="0">
                          <a:effectLst/>
                        </a:rPr>
                        <a:t>Действителен с 01.12.2012 по 01.12.2017</a:t>
                      </a:r>
                      <a:endParaRPr lang="ru-RU" sz="12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ru-RU"/>
                    </a:p>
                  </a:txBody>
                  <a:tcPr/>
                </a:tc>
                <a:extLst>
                  <a:ext uri="{0D108BD9-81ED-4DB2-BD59-A6C34878D82A}">
                    <a16:rowId xmlns:a16="http://schemas.microsoft.com/office/drawing/2014/main" val="2828569405"/>
                  </a:ext>
                </a:extLst>
              </a:tr>
            </a:tbl>
          </a:graphicData>
        </a:graphic>
      </p:graphicFrame>
    </p:spTree>
    <p:extLst>
      <p:ext uri="{BB962C8B-B14F-4D97-AF65-F5344CB8AC3E}">
        <p14:creationId xmlns:p14="http://schemas.microsoft.com/office/powerpoint/2010/main" val="36850421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D84483-2A43-42BA-9A92-81A900349F89}"/>
              </a:ext>
            </a:extLst>
          </p:cNvPr>
          <p:cNvSpPr>
            <a:spLocks noGrp="1"/>
          </p:cNvSpPr>
          <p:nvPr>
            <p:ph type="title"/>
          </p:nvPr>
        </p:nvSpPr>
        <p:spPr/>
        <p:txBody>
          <a:bodyPr/>
          <a:lstStyle/>
          <a:p>
            <a:r>
              <a:rPr lang="ru-RU" dirty="0"/>
              <a:t>Печать</a:t>
            </a:r>
          </a:p>
        </p:txBody>
      </p:sp>
      <p:sp>
        <p:nvSpPr>
          <p:cNvPr id="3" name="Объект 2">
            <a:extLst>
              <a:ext uri="{FF2B5EF4-FFF2-40B4-BE49-F238E27FC236}">
                <a16:creationId xmlns:a16="http://schemas.microsoft.com/office/drawing/2014/main" id="{34414442-1B96-4747-A56A-33F1C0485D81}"/>
              </a:ext>
            </a:extLst>
          </p:cNvPr>
          <p:cNvSpPr>
            <a:spLocks noGrp="1"/>
          </p:cNvSpPr>
          <p:nvPr>
            <p:ph idx="1"/>
          </p:nvPr>
        </p:nvSpPr>
        <p:spPr/>
        <p:txBody>
          <a:bodyPr/>
          <a:lstStyle/>
          <a:p>
            <a:r>
              <a:rPr lang="ru-RU" dirty="0"/>
              <a:t>Печать заверяет подлинность подписи должностного лица на документах, удостоверяющих права лиц, фиксирующих факты, связанные с финансовыми средствами, а также на иных документах, предусматривающих заверение подписи печатью в соответствии с законодательством Российской Федерации.</a:t>
            </a:r>
          </a:p>
          <a:p>
            <a:r>
              <a:rPr lang="ru-RU" dirty="0"/>
              <a:t>Документы заверяют печатью организации. Печать проставляется, не захватывая собственноручной подписи лица, подписавшего документ, или в месте, обозначенном «МП» («Место печати»).</a:t>
            </a:r>
          </a:p>
          <a:p>
            <a:endParaRPr lang="ru-RU" dirty="0"/>
          </a:p>
        </p:txBody>
      </p:sp>
    </p:spTree>
    <p:extLst>
      <p:ext uri="{BB962C8B-B14F-4D97-AF65-F5344CB8AC3E}">
        <p14:creationId xmlns:p14="http://schemas.microsoft.com/office/powerpoint/2010/main" val="128304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7A8797-5EAD-4EEA-BF5D-0A0D6AE8C4B1}"/>
              </a:ext>
            </a:extLst>
          </p:cNvPr>
          <p:cNvSpPr>
            <a:spLocks noGrp="1"/>
          </p:cNvSpPr>
          <p:nvPr>
            <p:ph type="title"/>
          </p:nvPr>
        </p:nvSpPr>
        <p:spPr>
          <a:xfrm>
            <a:off x="822960" y="286604"/>
            <a:ext cx="7543800" cy="1450757"/>
          </a:xfrm>
        </p:spPr>
        <p:txBody>
          <a:bodyPr/>
          <a:lstStyle/>
          <a:p>
            <a:r>
              <a:rPr lang="ru-RU" dirty="0"/>
              <a:t>Постоянный срок хранения</a:t>
            </a:r>
          </a:p>
        </p:txBody>
      </p:sp>
      <p:graphicFrame>
        <p:nvGraphicFramePr>
          <p:cNvPr id="4" name="Объект 3">
            <a:extLst>
              <a:ext uri="{FF2B5EF4-FFF2-40B4-BE49-F238E27FC236}">
                <a16:creationId xmlns:a16="http://schemas.microsoft.com/office/drawing/2014/main" id="{48D3EC30-DC91-4554-AFBA-412D5EB1AB0B}"/>
              </a:ext>
            </a:extLst>
          </p:cNvPr>
          <p:cNvGraphicFramePr>
            <a:graphicFrameLocks noGrp="1"/>
          </p:cNvGraphicFramePr>
          <p:nvPr>
            <p:ph idx="1"/>
            <p:extLst/>
          </p:nvPr>
        </p:nvGraphicFramePr>
        <p:xfrm>
          <a:off x="956734" y="1846263"/>
          <a:ext cx="7410027" cy="4159169"/>
        </p:xfrm>
        <a:graphic>
          <a:graphicData uri="http://schemas.openxmlformats.org/drawingml/2006/table">
            <a:tbl>
              <a:tblPr>
                <a:tableStyleId>{BC89EF96-8CEA-46FF-86C4-4CE0E7609802}</a:tableStyleId>
              </a:tblPr>
              <a:tblGrid>
                <a:gridCol w="5012266">
                  <a:extLst>
                    <a:ext uri="{9D8B030D-6E8A-4147-A177-3AD203B41FA5}">
                      <a16:colId xmlns:a16="http://schemas.microsoft.com/office/drawing/2014/main" val="1262057269"/>
                    </a:ext>
                  </a:extLst>
                </a:gridCol>
                <a:gridCol w="2159000">
                  <a:extLst>
                    <a:ext uri="{9D8B030D-6E8A-4147-A177-3AD203B41FA5}">
                      <a16:colId xmlns:a16="http://schemas.microsoft.com/office/drawing/2014/main" val="1918945419"/>
                    </a:ext>
                  </a:extLst>
                </a:gridCol>
                <a:gridCol w="238761">
                  <a:extLst>
                    <a:ext uri="{9D8B030D-6E8A-4147-A177-3AD203B41FA5}">
                      <a16:colId xmlns:a16="http://schemas.microsoft.com/office/drawing/2014/main" val="1907329616"/>
                    </a:ext>
                  </a:extLst>
                </a:gridCol>
              </a:tblGrid>
              <a:tr h="183198">
                <a:tc gridSpan="3">
                  <a:txBody>
                    <a:bodyPr/>
                    <a:lstStyle/>
                    <a:p>
                      <a:endParaRPr lang="ru-RU" sz="900"/>
                    </a:p>
                  </a:txBody>
                  <a:tcPr marL="45800" marR="45800" marT="22900" marB="2290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450317"/>
                  </a:ext>
                </a:extLst>
              </a:tr>
              <a:tr h="450362">
                <a:tc>
                  <a:txBody>
                    <a:bodyPr/>
                    <a:lstStyle/>
                    <a:p>
                      <a:pPr rtl="0"/>
                      <a:r>
                        <a:rPr lang="ru-RU" sz="1800" dirty="0">
                          <a:effectLst/>
                        </a:rPr>
                        <a:t>Постоянный срок хранения</a:t>
                      </a:r>
                      <a:endParaRPr lang="ru-RU" sz="1800" b="0" dirty="0">
                        <a:effectLst/>
                        <a:latin typeface="HelveticaNeueCyr-Bold"/>
                      </a:endParaRPr>
                    </a:p>
                  </a:txBody>
                  <a:tcPr marL="19083" marR="19083" marT="19083" marB="19083" anchor="ctr"/>
                </a:tc>
                <a:tc>
                  <a:txBody>
                    <a:bodyPr/>
                    <a:lstStyle/>
                    <a:p>
                      <a:r>
                        <a:rPr lang="ru-RU" sz="1600" dirty="0"/>
                        <a:t>Основание</a:t>
                      </a:r>
                    </a:p>
                  </a:txBody>
                  <a:tcPr marL="45800" marR="45800" marT="22900" marB="22900"/>
                </a:tc>
                <a:tc>
                  <a:txBody>
                    <a:bodyPr/>
                    <a:lstStyle/>
                    <a:p>
                      <a:endParaRPr lang="ru-RU"/>
                    </a:p>
                  </a:txBody>
                  <a:tcPr marL="45800" marR="45800" marT="22900" marB="22900"/>
                </a:tc>
                <a:extLst>
                  <a:ext uri="{0D108BD9-81ED-4DB2-BD59-A6C34878D82A}">
                    <a16:rowId xmlns:a16="http://schemas.microsoft.com/office/drawing/2014/main" val="4068907030"/>
                  </a:ext>
                </a:extLst>
              </a:tr>
              <a:tr h="587761">
                <a:tc>
                  <a:txBody>
                    <a:bodyPr/>
                    <a:lstStyle/>
                    <a:p>
                      <a:pPr rtl="0"/>
                      <a:r>
                        <a:rPr lang="ru-RU" sz="1800"/>
                        <a:t>Положение о защите персональных данных</a:t>
                      </a:r>
                    </a:p>
                  </a:txBody>
                  <a:tcPr marL="19083" marR="19083" marT="19083" marB="19083" anchor="ctr"/>
                </a:tc>
                <a:tc>
                  <a:txBody>
                    <a:bodyPr/>
                    <a:lstStyle/>
                    <a:p>
                      <a:pPr rtl="0"/>
                      <a:r>
                        <a:rPr lang="ru-RU" sz="1600" dirty="0"/>
                        <a:t>п.8 чт.1 </a:t>
                      </a:r>
                      <a:r>
                        <a:rPr lang="ru-RU" sz="1600" u="none" strike="noStrike" dirty="0">
                          <a:effectLst/>
                          <a:hlinkClick r:id="rId2"/>
                        </a:rPr>
                        <a:t>ст. 86 ТК РФ</a:t>
                      </a:r>
                      <a:endParaRPr lang="ru-RU" sz="1600" dirty="0"/>
                    </a:p>
                  </a:txBody>
                  <a:tcPr marL="19083" marR="19083" marT="19083" marB="19083" anchor="ctr"/>
                </a:tc>
                <a:tc>
                  <a:txBody>
                    <a:bodyPr/>
                    <a:lstStyle/>
                    <a:p>
                      <a:endParaRPr lang="ru-RU"/>
                    </a:p>
                  </a:txBody>
                  <a:tcPr marL="19083" marR="19083" marT="19083" marB="19083" anchor="ctr"/>
                </a:tc>
                <a:extLst>
                  <a:ext uri="{0D108BD9-81ED-4DB2-BD59-A6C34878D82A}">
                    <a16:rowId xmlns:a16="http://schemas.microsoft.com/office/drawing/2014/main" val="2857798774"/>
                  </a:ext>
                </a:extLst>
              </a:tr>
              <a:tr h="587761">
                <a:tc>
                  <a:txBody>
                    <a:bodyPr/>
                    <a:lstStyle/>
                    <a:p>
                      <a:pPr rtl="0"/>
                      <a:r>
                        <a:rPr lang="ru-RU" sz="1800" u="none" strike="noStrike">
                          <a:effectLst/>
                          <a:hlinkClick r:id="rId3"/>
                        </a:rPr>
                        <a:t>Правила внутреннего трудового распорядка</a:t>
                      </a:r>
                      <a:endParaRPr lang="ru-RU" sz="1800"/>
                    </a:p>
                  </a:txBody>
                  <a:tcPr marL="19083" marR="19083" marT="19083" marB="19083" anchor="ctr"/>
                </a:tc>
                <a:tc>
                  <a:txBody>
                    <a:bodyPr/>
                    <a:lstStyle/>
                    <a:p>
                      <a:pPr rtl="0"/>
                      <a:r>
                        <a:rPr lang="ru-RU" sz="1600"/>
                        <a:t>ч.4 </a:t>
                      </a:r>
                      <a:r>
                        <a:rPr lang="ru-RU" sz="1600" u="none" strike="noStrike">
                          <a:effectLst/>
                          <a:hlinkClick r:id="rId4"/>
                        </a:rPr>
                        <a:t>ст. 189 ТК РФ</a:t>
                      </a:r>
                      <a:endParaRPr lang="ru-RU" sz="1600"/>
                    </a:p>
                  </a:txBody>
                  <a:tcPr marL="19083" marR="19083" marT="19083" marB="19083" anchor="ctr"/>
                </a:tc>
                <a:tc>
                  <a:txBody>
                    <a:bodyPr/>
                    <a:lstStyle/>
                    <a:p>
                      <a:endParaRPr lang="ru-RU"/>
                    </a:p>
                  </a:txBody>
                  <a:tcPr marL="19083" marR="19083" marT="19083" marB="19083" anchor="ctr"/>
                </a:tc>
                <a:extLst>
                  <a:ext uri="{0D108BD9-81ED-4DB2-BD59-A6C34878D82A}">
                    <a16:rowId xmlns:a16="http://schemas.microsoft.com/office/drawing/2014/main" val="183105049"/>
                  </a:ext>
                </a:extLst>
              </a:tr>
              <a:tr h="999956">
                <a:tc>
                  <a:txBody>
                    <a:bodyPr/>
                    <a:lstStyle/>
                    <a:p>
                      <a:pPr rtl="0"/>
                      <a:r>
                        <a:rPr lang="ru-RU" sz="1800" u="none" strike="noStrike">
                          <a:effectLst/>
                          <a:hlinkClick r:id="rId5"/>
                        </a:rPr>
                        <a:t>Положение об оплате труда</a:t>
                      </a:r>
                      <a:r>
                        <a:rPr lang="ru-RU" sz="1800"/>
                        <a:t> (премировании и материальном стимулировании)</a:t>
                      </a:r>
                    </a:p>
                  </a:txBody>
                  <a:tcPr marL="19083" marR="19083" marT="19083" marB="19083" anchor="ctr"/>
                </a:tc>
                <a:tc>
                  <a:txBody>
                    <a:bodyPr/>
                    <a:lstStyle/>
                    <a:p>
                      <a:pPr rtl="0"/>
                      <a:r>
                        <a:rPr lang="ru-RU" sz="1600" u="none" strike="noStrike" dirty="0">
                          <a:effectLst/>
                          <a:hlinkClick r:id="rId6"/>
                        </a:rPr>
                        <a:t>ст. 21 ТК РФ</a:t>
                      </a:r>
                      <a:endParaRPr lang="ru-RU" sz="1600" dirty="0"/>
                    </a:p>
                  </a:txBody>
                  <a:tcPr marL="19083" marR="19083" marT="19083" marB="19083" anchor="ctr"/>
                </a:tc>
                <a:tc>
                  <a:txBody>
                    <a:bodyPr/>
                    <a:lstStyle/>
                    <a:p>
                      <a:endParaRPr lang="ru-RU"/>
                    </a:p>
                  </a:txBody>
                  <a:tcPr marL="19083" marR="19083" marT="19083" marB="19083" anchor="ctr"/>
                </a:tc>
                <a:extLst>
                  <a:ext uri="{0D108BD9-81ED-4DB2-BD59-A6C34878D82A}">
                    <a16:rowId xmlns:a16="http://schemas.microsoft.com/office/drawing/2014/main" val="1950381429"/>
                  </a:ext>
                </a:extLst>
              </a:tr>
              <a:tr h="312963">
                <a:tc>
                  <a:txBody>
                    <a:bodyPr/>
                    <a:lstStyle/>
                    <a:p>
                      <a:pPr rtl="0"/>
                      <a:r>
                        <a:rPr lang="ru-RU" sz="1800"/>
                        <a:t>Положение об аттестации</a:t>
                      </a:r>
                    </a:p>
                  </a:txBody>
                  <a:tcPr marL="19083" marR="19083" marT="19083" marB="19083" anchor="ctr"/>
                </a:tc>
                <a:tc>
                  <a:txBody>
                    <a:bodyPr/>
                    <a:lstStyle/>
                    <a:p>
                      <a:pPr rtl="0"/>
                      <a:endParaRPr lang="ru-RU" sz="1600"/>
                    </a:p>
                  </a:txBody>
                  <a:tcPr marL="19083" marR="19083" marT="19083" marB="19083" anchor="ctr"/>
                </a:tc>
                <a:tc>
                  <a:txBody>
                    <a:bodyPr/>
                    <a:lstStyle/>
                    <a:p>
                      <a:endParaRPr lang="ru-RU"/>
                    </a:p>
                  </a:txBody>
                  <a:tcPr marL="19083" marR="19083" marT="19083" marB="19083" anchor="ctr"/>
                </a:tc>
                <a:extLst>
                  <a:ext uri="{0D108BD9-81ED-4DB2-BD59-A6C34878D82A}">
                    <a16:rowId xmlns:a16="http://schemas.microsoft.com/office/drawing/2014/main" val="4226854815"/>
                  </a:ext>
                </a:extLst>
              </a:tr>
              <a:tr h="450362">
                <a:tc>
                  <a:txBody>
                    <a:bodyPr/>
                    <a:lstStyle/>
                    <a:p>
                      <a:pPr rtl="0"/>
                      <a:r>
                        <a:rPr lang="ru-RU" sz="1800" dirty="0"/>
                        <a:t>Положение о системе обучения работников (подготовка к независимой оценке квалификации)</a:t>
                      </a:r>
                    </a:p>
                  </a:txBody>
                  <a:tcPr marL="19083" marR="19083" marT="19083" marB="19083" anchor="ctr"/>
                </a:tc>
                <a:tc>
                  <a:txBody>
                    <a:bodyPr/>
                    <a:lstStyle/>
                    <a:p>
                      <a:pPr rtl="0"/>
                      <a:r>
                        <a:rPr lang="ru-RU" sz="1600" u="none" strike="noStrike" dirty="0">
                          <a:effectLst/>
                          <a:hlinkClick r:id="rId7"/>
                        </a:rPr>
                        <a:t>ст. 196 ТК РФ</a:t>
                      </a:r>
                      <a:r>
                        <a:rPr lang="ru-RU" sz="1600" dirty="0"/>
                        <a:t>, </a:t>
                      </a:r>
                      <a:r>
                        <a:rPr lang="ru-RU" sz="1600" u="none" strike="noStrike" dirty="0">
                          <a:effectLst/>
                          <a:hlinkClick r:id="rId8"/>
                        </a:rPr>
                        <a:t>ст. 197 ТК РФ</a:t>
                      </a:r>
                      <a:endParaRPr lang="ru-RU" sz="1600" dirty="0"/>
                    </a:p>
                  </a:txBody>
                  <a:tcPr marL="19083" marR="19083" marT="19083" marB="19083" anchor="ctr"/>
                </a:tc>
                <a:tc>
                  <a:txBody>
                    <a:bodyPr/>
                    <a:lstStyle/>
                    <a:p>
                      <a:endParaRPr lang="ru-RU"/>
                    </a:p>
                  </a:txBody>
                  <a:tcPr marL="19083" marR="19083" marT="19083" marB="19083" anchor="ctr"/>
                </a:tc>
                <a:extLst>
                  <a:ext uri="{0D108BD9-81ED-4DB2-BD59-A6C34878D82A}">
                    <a16:rowId xmlns:a16="http://schemas.microsoft.com/office/drawing/2014/main" val="2702484074"/>
                  </a:ext>
                </a:extLst>
              </a:tr>
              <a:tr h="450362">
                <a:tc>
                  <a:txBody>
                    <a:bodyPr/>
                    <a:lstStyle/>
                    <a:p>
                      <a:pPr rtl="0"/>
                      <a:r>
                        <a:rPr lang="ru-RU" sz="1800" dirty="0"/>
                        <a:t>Приказы по основной деятельности</a:t>
                      </a:r>
                    </a:p>
                  </a:txBody>
                  <a:tcPr marL="19083" marR="19083" marT="19083" marB="19083" anchor="ctr"/>
                </a:tc>
                <a:tc>
                  <a:txBody>
                    <a:bodyPr/>
                    <a:lstStyle/>
                    <a:p>
                      <a:pPr rtl="0"/>
                      <a:endParaRPr lang="ru-RU" sz="900"/>
                    </a:p>
                  </a:txBody>
                  <a:tcPr marL="19083" marR="19083" marT="19083" marB="19083" anchor="ctr"/>
                </a:tc>
                <a:tc>
                  <a:txBody>
                    <a:bodyPr/>
                    <a:lstStyle/>
                    <a:p>
                      <a:endParaRPr lang="ru-RU" dirty="0"/>
                    </a:p>
                  </a:txBody>
                  <a:tcPr marL="45800" marR="45800" marT="22900" marB="22900"/>
                </a:tc>
                <a:extLst>
                  <a:ext uri="{0D108BD9-81ED-4DB2-BD59-A6C34878D82A}">
                    <a16:rowId xmlns:a16="http://schemas.microsoft.com/office/drawing/2014/main" val="2665696754"/>
                  </a:ext>
                </a:extLst>
              </a:tr>
            </a:tbl>
          </a:graphicData>
        </a:graphic>
      </p:graphicFrame>
      <p:sp>
        <p:nvSpPr>
          <p:cNvPr id="5" name="Rectangle 1">
            <a:extLst>
              <a:ext uri="{FF2B5EF4-FFF2-40B4-BE49-F238E27FC236}">
                <a16:creationId xmlns:a16="http://schemas.microsoft.com/office/drawing/2014/main" id="{D2BCBF9F-39AA-4AE7-9848-8F594BFADE9F}"/>
              </a:ext>
            </a:extLst>
          </p:cNvPr>
          <p:cNvSpPr>
            <a:spLocks noChangeArrowheads="1"/>
          </p:cNvSpPr>
          <p:nvPr/>
        </p:nvSpPr>
        <p:spPr bwMode="auto">
          <a:xfrm>
            <a:off x="0" y="-323165"/>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3642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91A506-D963-42C8-836A-9688346F4430}"/>
              </a:ext>
            </a:extLst>
          </p:cNvPr>
          <p:cNvSpPr>
            <a:spLocks noGrp="1"/>
          </p:cNvSpPr>
          <p:nvPr>
            <p:ph type="title"/>
          </p:nvPr>
        </p:nvSpPr>
        <p:spPr/>
        <p:txBody>
          <a:bodyPr/>
          <a:lstStyle/>
          <a:p>
            <a:r>
              <a:rPr lang="ru-RU" dirty="0"/>
              <a:t>Отметка об исполнителе</a:t>
            </a:r>
          </a:p>
        </p:txBody>
      </p:sp>
      <p:sp>
        <p:nvSpPr>
          <p:cNvPr id="3" name="Объект 2">
            <a:extLst>
              <a:ext uri="{FF2B5EF4-FFF2-40B4-BE49-F238E27FC236}">
                <a16:creationId xmlns:a16="http://schemas.microsoft.com/office/drawing/2014/main" id="{9A3262DF-2AC7-427E-8F0B-FDB17CA9EC5C}"/>
              </a:ext>
            </a:extLst>
          </p:cNvPr>
          <p:cNvSpPr>
            <a:spLocks noGrp="1"/>
          </p:cNvSpPr>
          <p:nvPr>
            <p:ph idx="1"/>
          </p:nvPr>
        </p:nvSpPr>
        <p:spPr>
          <a:xfrm>
            <a:off x="822959" y="1845734"/>
            <a:ext cx="7543801" cy="2157099"/>
          </a:xfrm>
        </p:spPr>
        <p:txBody>
          <a:bodyPr/>
          <a:lstStyle/>
          <a:p>
            <a:r>
              <a:rPr lang="ru-RU" dirty="0"/>
              <a:t>Отметка об исполнителе включает фамилию, имя и отчество исполнителя, номер его телефона. Отметка об исполнителе может дополняться наименованием должности, структурного подразделения и электронным адресом исполнителя. Отметка об исполнителе оформляется на лицевой стороне последнего листа документа от границы левого поля или, при отсутствии места, </a:t>
            </a:r>
            <a:r>
              <a:rPr lang="ru-RU" dirty="0">
                <a:sym typeface="Symbol" panose="05050102010706020507" pitchFamily="18" charset="2"/>
              </a:rPr>
              <a:t></a:t>
            </a:r>
            <a:r>
              <a:rPr lang="ru-RU" dirty="0"/>
              <a:t> на оборотной стороне листа внизу слева. Например:</a:t>
            </a:r>
          </a:p>
          <a:p>
            <a:endParaRPr lang="ru-RU" dirty="0"/>
          </a:p>
        </p:txBody>
      </p:sp>
      <p:graphicFrame>
        <p:nvGraphicFramePr>
          <p:cNvPr id="4" name="Таблица 3">
            <a:extLst>
              <a:ext uri="{FF2B5EF4-FFF2-40B4-BE49-F238E27FC236}">
                <a16:creationId xmlns:a16="http://schemas.microsoft.com/office/drawing/2014/main" id="{312D4E4D-CFB4-4A45-9712-FA2A60673DA8}"/>
              </a:ext>
            </a:extLst>
          </p:cNvPr>
          <p:cNvGraphicFramePr>
            <a:graphicFrameLocks noGrp="1"/>
          </p:cNvGraphicFramePr>
          <p:nvPr>
            <p:extLst>
              <p:ext uri="{D42A27DB-BD31-4B8C-83A1-F6EECF244321}">
                <p14:modId xmlns:p14="http://schemas.microsoft.com/office/powerpoint/2010/main" val="1226461599"/>
              </p:ext>
            </p:extLst>
          </p:nvPr>
        </p:nvGraphicFramePr>
        <p:xfrm>
          <a:off x="822959" y="4002833"/>
          <a:ext cx="6189345" cy="468059"/>
        </p:xfrm>
        <a:graphic>
          <a:graphicData uri="http://schemas.openxmlformats.org/drawingml/2006/table">
            <a:tbl>
              <a:tblPr>
                <a:tableStyleId>{5C22544A-7EE6-4342-B048-85BDC9FD1C3A}</a:tableStyleId>
              </a:tblPr>
              <a:tblGrid>
                <a:gridCol w="6189345">
                  <a:extLst>
                    <a:ext uri="{9D8B030D-6E8A-4147-A177-3AD203B41FA5}">
                      <a16:colId xmlns:a16="http://schemas.microsoft.com/office/drawing/2014/main" val="3707186820"/>
                    </a:ext>
                  </a:extLst>
                </a:gridCol>
              </a:tblGrid>
              <a:tr h="0">
                <a:tc>
                  <a:txBody>
                    <a:bodyPr/>
                    <a:lstStyle/>
                    <a:p>
                      <a:pPr algn="just">
                        <a:lnSpc>
                          <a:spcPts val="1920"/>
                        </a:lnSpc>
                        <a:spcAft>
                          <a:spcPts val="0"/>
                        </a:spcAft>
                      </a:pPr>
                      <a:r>
                        <a:rPr lang="ru-RU" sz="1400" dirty="0">
                          <a:effectLst/>
                        </a:rPr>
                        <a:t>Ильин Илья Ильич, Отдел управления персоналом, ведущий специалист</a:t>
                      </a:r>
                      <a:endParaRPr lang="ru-RU" sz="1200" dirty="0">
                        <a:effectLst/>
                      </a:endParaRPr>
                    </a:p>
                    <a:p>
                      <a:pPr algn="just">
                        <a:lnSpc>
                          <a:spcPts val="1920"/>
                        </a:lnSpc>
                        <a:spcAft>
                          <a:spcPts val="0"/>
                        </a:spcAft>
                      </a:pPr>
                      <a:r>
                        <a:rPr lang="ru-RU" sz="1400" dirty="0">
                          <a:effectLst/>
                        </a:rPr>
                        <a:t>+7(495) 924-45-67, Ilyin_Iv@techno.ru</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51901169"/>
                  </a:ext>
                </a:extLst>
              </a:tr>
            </a:tbl>
          </a:graphicData>
        </a:graphic>
      </p:graphicFrame>
      <p:sp>
        <p:nvSpPr>
          <p:cNvPr id="5" name="Прямоугольник 4">
            <a:extLst>
              <a:ext uri="{FF2B5EF4-FFF2-40B4-BE49-F238E27FC236}">
                <a16:creationId xmlns:a16="http://schemas.microsoft.com/office/drawing/2014/main" id="{BD33B7A3-622A-4778-9BB0-0A2D8F89217A}"/>
              </a:ext>
            </a:extLst>
          </p:cNvPr>
          <p:cNvSpPr/>
          <p:nvPr/>
        </p:nvSpPr>
        <p:spPr>
          <a:xfrm>
            <a:off x="822958" y="4641451"/>
            <a:ext cx="7543799" cy="553998"/>
          </a:xfrm>
          <a:prstGeom prst="rect">
            <a:avLst/>
          </a:prstGeom>
        </p:spPr>
        <p:txBody>
          <a:bodyPr wrap="square">
            <a:spAutoFit/>
          </a:bodyPr>
          <a:lstStyle/>
          <a:p>
            <a:pPr indent="448310" algn="just">
              <a:lnSpc>
                <a:spcPts val="1840"/>
              </a:lnSpc>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Отметка об исполнителе может оформляться как нижний колонтитул и печататься шрифтом меньшего размера.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0170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8C5581-B7DA-4B23-BD23-D444A3C0A24B}"/>
              </a:ext>
            </a:extLst>
          </p:cNvPr>
          <p:cNvSpPr>
            <a:spLocks noGrp="1"/>
          </p:cNvSpPr>
          <p:nvPr>
            <p:ph type="title"/>
          </p:nvPr>
        </p:nvSpPr>
        <p:spPr/>
        <p:txBody>
          <a:bodyPr/>
          <a:lstStyle/>
          <a:p>
            <a:r>
              <a:rPr lang="ru-RU" dirty="0"/>
              <a:t>Выдача копии документа</a:t>
            </a:r>
          </a:p>
        </p:txBody>
      </p:sp>
      <p:sp>
        <p:nvSpPr>
          <p:cNvPr id="3" name="Объект 2">
            <a:extLst>
              <a:ext uri="{FF2B5EF4-FFF2-40B4-BE49-F238E27FC236}">
                <a16:creationId xmlns:a16="http://schemas.microsoft.com/office/drawing/2014/main" id="{A9DD4707-23FB-4208-9D15-57C91B07998F}"/>
              </a:ext>
            </a:extLst>
          </p:cNvPr>
          <p:cNvSpPr>
            <a:spLocks noGrp="1"/>
          </p:cNvSpPr>
          <p:nvPr>
            <p:ph idx="1"/>
          </p:nvPr>
        </p:nvSpPr>
        <p:spPr>
          <a:xfrm>
            <a:off x="214605" y="1845734"/>
            <a:ext cx="8705460" cy="2698274"/>
          </a:xfrm>
        </p:spPr>
        <p:txBody>
          <a:bodyPr>
            <a:normAutofit fontScale="92500"/>
          </a:bodyPr>
          <a:lstStyle/>
          <a:p>
            <a:r>
              <a:rPr lang="ru-RU" dirty="0"/>
              <a:t>Отметка о заверении копии оформляется для подтверждения соответствия копии документа (выписки из документа) подлиннику документа. Отметка о заверении копии проставляется на последнем листе документа на свободном от текста месте и включает: слово «Верно», наименование должности лица, заверившего копию; его собственноручную подпись; расшифровку подписи (инициалы, фамилию); дату заверения копии (выписки из документа). </a:t>
            </a:r>
          </a:p>
          <a:p>
            <a:r>
              <a:rPr lang="ru-RU" dirty="0"/>
              <a:t>Если копия выдается для представления в другую организацию, отметка о заверении копии дополняется записью о месте хранения документа, с которого была изготовлена копия, и заверяется печатью организации. Например:</a:t>
            </a:r>
          </a:p>
          <a:p>
            <a:endParaRPr lang="ru-RU" dirty="0"/>
          </a:p>
        </p:txBody>
      </p:sp>
      <p:graphicFrame>
        <p:nvGraphicFramePr>
          <p:cNvPr id="4" name="Таблица 3">
            <a:extLst>
              <a:ext uri="{FF2B5EF4-FFF2-40B4-BE49-F238E27FC236}">
                <a16:creationId xmlns:a16="http://schemas.microsoft.com/office/drawing/2014/main" id="{98EB5576-57E6-4B17-ACE5-F8D58E88862B}"/>
              </a:ext>
            </a:extLst>
          </p:cNvPr>
          <p:cNvGraphicFramePr>
            <a:graphicFrameLocks noGrp="1"/>
          </p:cNvGraphicFramePr>
          <p:nvPr>
            <p:extLst>
              <p:ext uri="{D42A27DB-BD31-4B8C-83A1-F6EECF244321}">
                <p14:modId xmlns:p14="http://schemas.microsoft.com/office/powerpoint/2010/main" val="2451576536"/>
              </p:ext>
            </p:extLst>
          </p:nvPr>
        </p:nvGraphicFramePr>
        <p:xfrm>
          <a:off x="214605" y="4652381"/>
          <a:ext cx="4899660" cy="1071309"/>
        </p:xfrm>
        <a:graphic>
          <a:graphicData uri="http://schemas.openxmlformats.org/drawingml/2006/table">
            <a:tbl>
              <a:tblPr>
                <a:tableStyleId>{5C22544A-7EE6-4342-B048-85BDC9FD1C3A}</a:tableStyleId>
              </a:tblPr>
              <a:tblGrid>
                <a:gridCol w="4899660">
                  <a:extLst>
                    <a:ext uri="{9D8B030D-6E8A-4147-A177-3AD203B41FA5}">
                      <a16:colId xmlns:a16="http://schemas.microsoft.com/office/drawing/2014/main" val="3114628288"/>
                    </a:ext>
                  </a:extLst>
                </a:gridCol>
              </a:tblGrid>
              <a:tr h="0">
                <a:tc>
                  <a:txBody>
                    <a:bodyPr/>
                    <a:lstStyle/>
                    <a:p>
                      <a:pPr indent="18415" algn="just">
                        <a:lnSpc>
                          <a:spcPts val="1730"/>
                        </a:lnSpc>
                        <a:spcAft>
                          <a:spcPts val="0"/>
                        </a:spcAft>
                      </a:pPr>
                      <a:r>
                        <a:rPr lang="ru-RU" sz="1400" dirty="0">
                          <a:effectLst/>
                        </a:rPr>
                        <a:t>Подлинник документа находится в ФБУ «Инновация» </a:t>
                      </a:r>
                      <a:br>
                        <a:rPr lang="ru-RU" sz="1400" dirty="0">
                          <a:effectLst/>
                        </a:rPr>
                      </a:br>
                      <a:r>
                        <a:rPr lang="ru-RU" sz="1400" dirty="0">
                          <a:effectLst/>
                        </a:rPr>
                        <a:t>‎в деле № 08-05 за 2015 г.»</a:t>
                      </a:r>
                      <a:endParaRPr lang="ru-RU" sz="1200" dirty="0">
                        <a:effectLst/>
                      </a:endParaRPr>
                    </a:p>
                    <a:p>
                      <a:pPr indent="18415" algn="just">
                        <a:lnSpc>
                          <a:spcPts val="1730"/>
                        </a:lnSpc>
                        <a:spcAft>
                          <a:spcPts val="0"/>
                        </a:spcAft>
                      </a:pPr>
                      <a:r>
                        <a:rPr lang="ru-RU" sz="1400" dirty="0">
                          <a:effectLst/>
                        </a:rPr>
                        <a:t>Верно</a:t>
                      </a:r>
                      <a:endParaRPr lang="ru-RU" sz="1200" dirty="0">
                        <a:effectLst/>
                      </a:endParaRPr>
                    </a:p>
                    <a:p>
                      <a:pPr indent="18415" algn="just">
                        <a:lnSpc>
                          <a:spcPts val="1730"/>
                        </a:lnSpc>
                        <a:spcAft>
                          <a:spcPts val="0"/>
                        </a:spcAft>
                      </a:pPr>
                      <a:r>
                        <a:rPr lang="ru-RU" sz="1400" dirty="0">
                          <a:effectLst/>
                        </a:rPr>
                        <a:t>Зав. отделом управления персоналом Подпись М.М. Марьина</a:t>
                      </a:r>
                      <a:endParaRPr lang="ru-RU" sz="1200" dirty="0">
                        <a:effectLst/>
                      </a:endParaRPr>
                    </a:p>
                    <a:p>
                      <a:pPr indent="18415" algn="just">
                        <a:lnSpc>
                          <a:spcPts val="1730"/>
                        </a:lnSpc>
                        <a:spcAft>
                          <a:spcPts val="0"/>
                        </a:spcAft>
                      </a:pPr>
                      <a:r>
                        <a:rPr lang="ru-RU" sz="1400" dirty="0">
                          <a:effectLst/>
                        </a:rPr>
                        <a:t>Дата Печать</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1414835"/>
                  </a:ext>
                </a:extLst>
              </a:tr>
            </a:tbl>
          </a:graphicData>
        </a:graphic>
      </p:graphicFrame>
    </p:spTree>
    <p:extLst>
      <p:ext uri="{BB962C8B-B14F-4D97-AF65-F5344CB8AC3E}">
        <p14:creationId xmlns:p14="http://schemas.microsoft.com/office/powerpoint/2010/main" val="37205263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260742-6C18-49A3-AAF1-F85796C9DEBA}"/>
              </a:ext>
            </a:extLst>
          </p:cNvPr>
          <p:cNvSpPr>
            <a:spLocks noGrp="1"/>
          </p:cNvSpPr>
          <p:nvPr>
            <p:ph type="title"/>
          </p:nvPr>
        </p:nvSpPr>
        <p:spPr/>
        <p:txBody>
          <a:bodyPr/>
          <a:lstStyle/>
          <a:p>
            <a:r>
              <a:rPr lang="ru-RU" dirty="0"/>
              <a:t>Копия документа</a:t>
            </a:r>
          </a:p>
        </p:txBody>
      </p:sp>
      <p:sp>
        <p:nvSpPr>
          <p:cNvPr id="3" name="Объект 2">
            <a:extLst>
              <a:ext uri="{FF2B5EF4-FFF2-40B4-BE49-F238E27FC236}">
                <a16:creationId xmlns:a16="http://schemas.microsoft.com/office/drawing/2014/main" id="{6952630A-D4B4-465C-A7AC-984FED8715BD}"/>
              </a:ext>
            </a:extLst>
          </p:cNvPr>
          <p:cNvSpPr>
            <a:spLocks noGrp="1"/>
          </p:cNvSpPr>
          <p:nvPr>
            <p:ph idx="1"/>
          </p:nvPr>
        </p:nvSpPr>
        <p:spPr/>
        <p:txBody>
          <a:bodyPr>
            <a:normAutofit fontScale="77500" lnSpcReduction="20000"/>
          </a:bodyPr>
          <a:lstStyle/>
          <a:p>
            <a:r>
              <a:rPr lang="ru-RU" dirty="0"/>
              <a:t>Для проставления отметки о заверении копии может использоваться штамп. </a:t>
            </a:r>
          </a:p>
          <a:p>
            <a:r>
              <a:rPr lang="ru-RU" dirty="0"/>
              <a:t>Копии электронных документов заверяются электронной подписью руководителя организации или иного уполномоченного им лица. </a:t>
            </a:r>
          </a:p>
          <a:p>
            <a:r>
              <a:rPr lang="ru-RU" dirty="0"/>
              <a:t>Если копия электронного документа предоставляется на физически обособленном носителе, на нем несмываемым маркером указывается: «Копия электронного документа, сокращенное наименование информационной системы, имя файла, формат файла, объем в байтах».</a:t>
            </a:r>
          </a:p>
          <a:p>
            <a:r>
              <a:rPr lang="ru-RU" dirty="0"/>
              <a:t>Для представления в другую организацию, физическому лицу копия электронного документа направляется с сопроводительным письмом </a:t>
            </a:r>
            <a:br>
              <a:rPr lang="ru-RU" dirty="0"/>
            </a:br>
            <a:r>
              <a:rPr lang="ru-RU" dirty="0"/>
              <a:t>‎(в электронной форме, если копия предоставляется по информационно-телекоммуникационной сети, или на бумажном носителе, если копия на физически обособленном носителе) с указанием информационной системы, </a:t>
            </a:r>
            <a:br>
              <a:rPr lang="ru-RU" dirty="0"/>
            </a:br>
            <a:r>
              <a:rPr lang="ru-RU" dirty="0"/>
              <a:t>‎в которой хранится электронный документ, наименования документа, его даты и номера (при его наличии), имени файла, формата файла и объема в Мб, даты изготовления копии (при необходимости в сопроводительном письме указывается иная информация об электронном документе). </a:t>
            </a:r>
          </a:p>
          <a:p>
            <a:r>
              <a:rPr lang="ru-RU" dirty="0"/>
              <a:t>Копия электронного документа может предоставляться в виде копии на бумажном носителе, с указанием к какой информационной системе относится документ.</a:t>
            </a:r>
          </a:p>
        </p:txBody>
      </p:sp>
    </p:spTree>
    <p:extLst>
      <p:ext uri="{BB962C8B-B14F-4D97-AF65-F5344CB8AC3E}">
        <p14:creationId xmlns:p14="http://schemas.microsoft.com/office/powerpoint/2010/main" val="4286409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7545AC-1ABC-4D40-B8D8-1AC7ECE1B14B}"/>
              </a:ext>
            </a:extLst>
          </p:cNvPr>
          <p:cNvSpPr>
            <a:spLocks noGrp="1"/>
          </p:cNvSpPr>
          <p:nvPr>
            <p:ph type="title"/>
          </p:nvPr>
        </p:nvSpPr>
        <p:spPr/>
        <p:txBody>
          <a:bodyPr/>
          <a:lstStyle/>
          <a:p>
            <a:r>
              <a:rPr lang="ru-RU" dirty="0"/>
              <a:t>Отметка о поступлении документа</a:t>
            </a:r>
          </a:p>
        </p:txBody>
      </p:sp>
      <p:sp>
        <p:nvSpPr>
          <p:cNvPr id="3" name="Объект 2">
            <a:extLst>
              <a:ext uri="{FF2B5EF4-FFF2-40B4-BE49-F238E27FC236}">
                <a16:creationId xmlns:a16="http://schemas.microsoft.com/office/drawing/2014/main" id="{300538A7-F758-4655-A7EC-ADA60F444A88}"/>
              </a:ext>
            </a:extLst>
          </p:cNvPr>
          <p:cNvSpPr>
            <a:spLocks noGrp="1"/>
          </p:cNvSpPr>
          <p:nvPr>
            <p:ph idx="1"/>
          </p:nvPr>
        </p:nvSpPr>
        <p:spPr/>
        <p:txBody>
          <a:bodyPr/>
          <a:lstStyle/>
          <a:p>
            <a:r>
              <a:rPr lang="ru-RU" dirty="0"/>
              <a:t>Отметка о поступлении документа служит для подтверждения факта поступления документа в организацию и включает дату поступления ‎и входящий регистрационный номер документа. При необходимости отметка ‎о поступлении может дополняться указанием времени поступления документа ‎в часах и минутах и способа доставки документа).</a:t>
            </a:r>
          </a:p>
          <a:p>
            <a:r>
              <a:rPr lang="ru-RU" dirty="0"/>
              <a:t>Отметка о поступлении документа может проставляться с помощью штампа.</a:t>
            </a:r>
          </a:p>
          <a:p>
            <a:endParaRPr lang="ru-RU" dirty="0"/>
          </a:p>
        </p:txBody>
      </p:sp>
    </p:spTree>
    <p:extLst>
      <p:ext uri="{BB962C8B-B14F-4D97-AF65-F5344CB8AC3E}">
        <p14:creationId xmlns:p14="http://schemas.microsoft.com/office/powerpoint/2010/main" val="1504091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FEDE4B-5015-4549-BB5B-512B57C448AE}"/>
              </a:ext>
            </a:extLst>
          </p:cNvPr>
          <p:cNvSpPr>
            <a:spLocks noGrp="1"/>
          </p:cNvSpPr>
          <p:nvPr>
            <p:ph type="title"/>
          </p:nvPr>
        </p:nvSpPr>
        <p:spPr/>
        <p:txBody>
          <a:bodyPr/>
          <a:lstStyle/>
          <a:p>
            <a:r>
              <a:rPr lang="ru-RU" dirty="0"/>
              <a:t>Резолюция</a:t>
            </a:r>
          </a:p>
        </p:txBody>
      </p:sp>
      <p:sp>
        <p:nvSpPr>
          <p:cNvPr id="3" name="Объект 2">
            <a:extLst>
              <a:ext uri="{FF2B5EF4-FFF2-40B4-BE49-F238E27FC236}">
                <a16:creationId xmlns:a16="http://schemas.microsoft.com/office/drawing/2014/main" id="{D45A5767-6E97-448A-B8FD-58C940A97D37}"/>
              </a:ext>
            </a:extLst>
          </p:cNvPr>
          <p:cNvSpPr>
            <a:spLocks noGrp="1"/>
          </p:cNvSpPr>
          <p:nvPr>
            <p:ph idx="1"/>
          </p:nvPr>
        </p:nvSpPr>
        <p:spPr>
          <a:xfrm>
            <a:off x="822960" y="1845734"/>
            <a:ext cx="7643068" cy="3440057"/>
          </a:xfrm>
        </p:spPr>
        <p:txBody>
          <a:bodyPr>
            <a:normAutofit fontScale="85000" lnSpcReduction="20000"/>
          </a:bodyPr>
          <a:lstStyle/>
          <a:p>
            <a:pPr algn="just"/>
            <a:r>
              <a:rPr lang="ru-RU" dirty="0"/>
              <a:t>Резолюция содержит указание по исполнению документа. Резолюция оформляется на свободном месте рабочего поля документа, на бланке резолюции или вносится непосредственно в систему электронного документооборота. </a:t>
            </a:r>
          </a:p>
          <a:p>
            <a:pPr algn="just"/>
            <a:r>
              <a:rPr lang="ru-RU" dirty="0"/>
              <a:t>Резолюция включает: фамилию, инициалы исполнителя (исполнителей), поручение по документу (конкретное задание по исполнению документа или формулировка цели рассмотрения документа), при необходимости </a:t>
            </a:r>
            <a:r>
              <a:rPr lang="ru-RU" dirty="0">
                <a:sym typeface="Symbol" panose="05050102010706020507" pitchFamily="18" charset="2"/>
              </a:rPr>
              <a:t></a:t>
            </a:r>
            <a:r>
              <a:rPr lang="ru-RU" dirty="0"/>
              <a:t> срок исполнения, подпись лица, вынесшего резолюцию, дату резолюции.</a:t>
            </a:r>
          </a:p>
          <a:p>
            <a:r>
              <a:rPr lang="ru-RU" dirty="0"/>
              <a:t>Срок исполнения поручения не указывается, если он назван в тексте поступившего документа и руководитель не считает необходимым изменить его в сторону сокращения или является типовым для данного вида документа. </a:t>
            </a:r>
          </a:p>
          <a:p>
            <a:r>
              <a:rPr lang="ru-RU" dirty="0"/>
              <a:t>При указании нескольких исполнителей фамилия ответственного исполнителя указывается первой, либо подчеркивается, либо обозначается словом «отв.» («ответственный»).</a:t>
            </a:r>
          </a:p>
          <a:p>
            <a:pPr algn="just"/>
            <a:endParaRPr lang="ru-RU" dirty="0"/>
          </a:p>
        </p:txBody>
      </p:sp>
      <p:graphicFrame>
        <p:nvGraphicFramePr>
          <p:cNvPr id="4" name="Таблица 3">
            <a:extLst>
              <a:ext uri="{FF2B5EF4-FFF2-40B4-BE49-F238E27FC236}">
                <a16:creationId xmlns:a16="http://schemas.microsoft.com/office/drawing/2014/main" id="{92E386CB-46D5-441C-B5D7-59DB1730D36A}"/>
              </a:ext>
            </a:extLst>
          </p:cNvPr>
          <p:cNvGraphicFramePr>
            <a:graphicFrameLocks noGrp="1"/>
          </p:cNvGraphicFramePr>
          <p:nvPr>
            <p:extLst>
              <p:ext uri="{D42A27DB-BD31-4B8C-83A1-F6EECF244321}">
                <p14:modId xmlns:p14="http://schemas.microsoft.com/office/powerpoint/2010/main" val="44670716"/>
              </p:ext>
            </p:extLst>
          </p:nvPr>
        </p:nvGraphicFramePr>
        <p:xfrm>
          <a:off x="5518358" y="5285791"/>
          <a:ext cx="2947670" cy="855409"/>
        </p:xfrm>
        <a:graphic>
          <a:graphicData uri="http://schemas.openxmlformats.org/drawingml/2006/table">
            <a:tbl>
              <a:tblPr>
                <a:tableStyleId>{5C22544A-7EE6-4342-B048-85BDC9FD1C3A}</a:tableStyleId>
              </a:tblPr>
              <a:tblGrid>
                <a:gridCol w="2947670">
                  <a:extLst>
                    <a:ext uri="{9D8B030D-6E8A-4147-A177-3AD203B41FA5}">
                      <a16:colId xmlns:a16="http://schemas.microsoft.com/office/drawing/2014/main" val="1027353284"/>
                    </a:ext>
                  </a:extLst>
                </a:gridCol>
              </a:tblGrid>
              <a:tr h="0">
                <a:tc>
                  <a:txBody>
                    <a:bodyPr/>
                    <a:lstStyle/>
                    <a:p>
                      <a:pPr algn="just">
                        <a:lnSpc>
                          <a:spcPts val="1730"/>
                        </a:lnSpc>
                        <a:spcAft>
                          <a:spcPts val="0"/>
                        </a:spcAft>
                      </a:pPr>
                      <a:r>
                        <a:rPr lang="ru-RU" sz="1400" dirty="0" err="1">
                          <a:effectLst/>
                        </a:rPr>
                        <a:t>Кипяткову</a:t>
                      </a:r>
                      <a:r>
                        <a:rPr lang="ru-RU" sz="1400" dirty="0">
                          <a:effectLst/>
                        </a:rPr>
                        <a:t> М.А., Жилиной Т.Е. </a:t>
                      </a:r>
                      <a:endParaRPr lang="ru-RU" sz="1200" dirty="0">
                        <a:effectLst/>
                      </a:endParaRPr>
                    </a:p>
                    <a:p>
                      <a:pPr algn="just">
                        <a:lnSpc>
                          <a:spcPts val="1730"/>
                        </a:lnSpc>
                        <a:spcAft>
                          <a:spcPts val="0"/>
                        </a:spcAft>
                      </a:pPr>
                      <a:r>
                        <a:rPr lang="ru-RU" sz="1400" dirty="0">
                          <a:effectLst/>
                        </a:rPr>
                        <a:t>Прошу подготовить предложения </a:t>
                      </a:r>
                      <a:br>
                        <a:rPr lang="ru-RU" sz="1400" dirty="0">
                          <a:effectLst/>
                        </a:rPr>
                      </a:br>
                      <a:r>
                        <a:rPr lang="ru-RU" sz="1400" dirty="0">
                          <a:effectLst/>
                        </a:rPr>
                        <a:t>‎к 10.11.2017 Подпись</a:t>
                      </a:r>
                      <a:endParaRPr lang="ru-RU" sz="1200" dirty="0">
                        <a:effectLst/>
                      </a:endParaRPr>
                    </a:p>
                    <a:p>
                      <a:pPr algn="just">
                        <a:lnSpc>
                          <a:spcPts val="1730"/>
                        </a:lnSpc>
                        <a:spcAft>
                          <a:spcPts val="0"/>
                        </a:spcAft>
                      </a:pPr>
                      <a:r>
                        <a:rPr lang="ru-RU" sz="1400" dirty="0">
                          <a:effectLst/>
                        </a:rPr>
                        <a:t>Дата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71934321"/>
                  </a:ext>
                </a:extLst>
              </a:tr>
            </a:tbl>
          </a:graphicData>
        </a:graphic>
      </p:graphicFrame>
    </p:spTree>
    <p:extLst>
      <p:ext uri="{BB962C8B-B14F-4D97-AF65-F5344CB8AC3E}">
        <p14:creationId xmlns:p14="http://schemas.microsoft.com/office/powerpoint/2010/main" val="1397559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4F6033-91A1-404C-81D2-5417C69DB5E0}"/>
              </a:ext>
            </a:extLst>
          </p:cNvPr>
          <p:cNvSpPr>
            <a:spLocks noGrp="1"/>
          </p:cNvSpPr>
          <p:nvPr>
            <p:ph type="title"/>
          </p:nvPr>
        </p:nvSpPr>
        <p:spPr/>
        <p:txBody>
          <a:bodyPr/>
          <a:lstStyle/>
          <a:p>
            <a:r>
              <a:rPr lang="ru-RU" dirty="0"/>
              <a:t>Направление на хранение</a:t>
            </a:r>
          </a:p>
        </p:txBody>
      </p:sp>
      <p:sp>
        <p:nvSpPr>
          <p:cNvPr id="3" name="Объект 2">
            <a:extLst>
              <a:ext uri="{FF2B5EF4-FFF2-40B4-BE49-F238E27FC236}">
                <a16:creationId xmlns:a16="http://schemas.microsoft.com/office/drawing/2014/main" id="{0D91D7BB-2A50-4512-803A-12D17A2CBEA8}"/>
              </a:ext>
            </a:extLst>
          </p:cNvPr>
          <p:cNvSpPr>
            <a:spLocks noGrp="1"/>
          </p:cNvSpPr>
          <p:nvPr>
            <p:ph idx="1"/>
          </p:nvPr>
        </p:nvSpPr>
        <p:spPr>
          <a:xfrm>
            <a:off x="391887" y="1845734"/>
            <a:ext cx="7974874" cy="2315719"/>
          </a:xfrm>
        </p:spPr>
        <p:txBody>
          <a:bodyPr/>
          <a:lstStyle/>
          <a:p>
            <a:r>
              <a:rPr lang="ru-RU" dirty="0"/>
              <a:t>Отметка о направлении документа в дело определяет место хранения документа после завершения работы с ним и включает: слова ‎«В дело», индекс дела по номенклатуре дел, в которое помещается документ ‎на хранение, с указанием года, должности лица, оформившего отметку, подписи, даты. Отметка о направлении документа в дело может дополняться краткими сведениями о характере исполнения документа. </a:t>
            </a:r>
          </a:p>
          <a:p>
            <a:r>
              <a:rPr lang="ru-RU" dirty="0"/>
              <a:t>Например:</a:t>
            </a:r>
          </a:p>
          <a:p>
            <a:endParaRPr lang="ru-RU" dirty="0"/>
          </a:p>
        </p:txBody>
      </p:sp>
      <p:graphicFrame>
        <p:nvGraphicFramePr>
          <p:cNvPr id="4" name="Таблица 3">
            <a:extLst>
              <a:ext uri="{FF2B5EF4-FFF2-40B4-BE49-F238E27FC236}">
                <a16:creationId xmlns:a16="http://schemas.microsoft.com/office/drawing/2014/main" id="{C70E129F-0999-4135-9333-85089D9E8E91}"/>
              </a:ext>
            </a:extLst>
          </p:cNvPr>
          <p:cNvGraphicFramePr>
            <a:graphicFrameLocks noGrp="1"/>
          </p:cNvGraphicFramePr>
          <p:nvPr>
            <p:extLst>
              <p:ext uri="{D42A27DB-BD31-4B8C-83A1-F6EECF244321}">
                <p14:modId xmlns:p14="http://schemas.microsoft.com/office/powerpoint/2010/main" val="1232444796"/>
              </p:ext>
            </p:extLst>
          </p:nvPr>
        </p:nvGraphicFramePr>
        <p:xfrm>
          <a:off x="519610" y="4161453"/>
          <a:ext cx="7974873" cy="1073020"/>
        </p:xfrm>
        <a:graphic>
          <a:graphicData uri="http://schemas.openxmlformats.org/drawingml/2006/table">
            <a:tbl>
              <a:tblPr>
                <a:tableStyleId>{5C22544A-7EE6-4342-B048-85BDC9FD1C3A}</a:tableStyleId>
              </a:tblPr>
              <a:tblGrid>
                <a:gridCol w="7974873">
                  <a:extLst>
                    <a:ext uri="{9D8B030D-6E8A-4147-A177-3AD203B41FA5}">
                      <a16:colId xmlns:a16="http://schemas.microsoft.com/office/drawing/2014/main" val="441776139"/>
                    </a:ext>
                  </a:extLst>
                </a:gridCol>
              </a:tblGrid>
              <a:tr h="1073020">
                <a:tc>
                  <a:txBody>
                    <a:bodyPr/>
                    <a:lstStyle/>
                    <a:p>
                      <a:pPr marL="557530" indent="18415" algn="just">
                        <a:lnSpc>
                          <a:spcPts val="1730"/>
                        </a:lnSpc>
                        <a:spcAft>
                          <a:spcPts val="0"/>
                        </a:spcAft>
                      </a:pPr>
                      <a:r>
                        <a:rPr lang="ru-RU" sz="1400" dirty="0">
                          <a:effectLst/>
                        </a:rPr>
                        <a:t>В дело № 01-18 за 2017 г.</a:t>
                      </a:r>
                      <a:endParaRPr lang="ru-RU" sz="1200" dirty="0">
                        <a:effectLst/>
                      </a:endParaRPr>
                    </a:p>
                    <a:p>
                      <a:pPr marL="557530" indent="18415" algn="just">
                        <a:lnSpc>
                          <a:spcPts val="1730"/>
                        </a:lnSpc>
                        <a:spcAft>
                          <a:spcPts val="0"/>
                        </a:spcAft>
                      </a:pPr>
                      <a:r>
                        <a:rPr lang="ru-RU" sz="1400" dirty="0">
                          <a:effectLst/>
                        </a:rPr>
                        <a:t>Зам. директора по внебюджетной деятельности</a:t>
                      </a:r>
                      <a:endParaRPr lang="ru-RU" sz="1200" dirty="0">
                        <a:effectLst/>
                      </a:endParaRPr>
                    </a:p>
                    <a:p>
                      <a:pPr marL="557530" indent="18415" algn="just">
                        <a:lnSpc>
                          <a:spcPts val="1730"/>
                        </a:lnSpc>
                        <a:spcAft>
                          <a:spcPts val="0"/>
                        </a:spcAft>
                      </a:pPr>
                      <a:r>
                        <a:rPr lang="ru-RU" sz="1400" dirty="0">
                          <a:effectLst/>
                        </a:rPr>
                        <a:t>Подпись Дата</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46348580"/>
                  </a:ext>
                </a:extLst>
              </a:tr>
            </a:tbl>
          </a:graphicData>
        </a:graphic>
      </p:graphicFrame>
    </p:spTree>
    <p:extLst>
      <p:ext uri="{BB962C8B-B14F-4D97-AF65-F5344CB8AC3E}">
        <p14:creationId xmlns:p14="http://schemas.microsoft.com/office/powerpoint/2010/main" val="2058000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80DC78-C3FB-479A-8496-D6DC39E31DB9}"/>
              </a:ext>
            </a:extLst>
          </p:cNvPr>
          <p:cNvSpPr>
            <a:spLocks noGrp="1"/>
          </p:cNvSpPr>
          <p:nvPr>
            <p:ph type="title"/>
          </p:nvPr>
        </p:nvSpPr>
        <p:spPr/>
        <p:txBody>
          <a:bodyPr/>
          <a:lstStyle/>
          <a:p>
            <a:r>
              <a:rPr lang="ru-RU" dirty="0"/>
              <a:t>Подготовка и оформление ЛНА</a:t>
            </a:r>
          </a:p>
        </p:txBody>
      </p:sp>
      <p:sp>
        <p:nvSpPr>
          <p:cNvPr id="3" name="Объект 2">
            <a:extLst>
              <a:ext uri="{FF2B5EF4-FFF2-40B4-BE49-F238E27FC236}">
                <a16:creationId xmlns:a16="http://schemas.microsoft.com/office/drawing/2014/main" id="{9192A443-49F2-4C84-890A-39B468EE9C1C}"/>
              </a:ext>
            </a:extLst>
          </p:cNvPr>
          <p:cNvSpPr>
            <a:spLocks noGrp="1"/>
          </p:cNvSpPr>
          <p:nvPr>
            <p:ph idx="1"/>
          </p:nvPr>
        </p:nvSpPr>
        <p:spPr/>
        <p:txBody>
          <a:bodyPr/>
          <a:lstStyle/>
          <a:p>
            <a:r>
              <a:rPr lang="ru-RU" dirty="0"/>
              <a:t>ЛНА организации издаются в виде правил, положений, инструкций, регламентов, перечней, классификаторов и других видов документов.</a:t>
            </a:r>
          </a:p>
          <a:p>
            <a:r>
              <a:rPr lang="ru-RU" dirty="0"/>
              <a:t>ЛНА приобретают юридическую силу после их утверждения распорядительным документом (приказом) или непосредственно руководителем организации иным уполномоченным им лицом.</a:t>
            </a:r>
          </a:p>
          <a:p>
            <a:r>
              <a:rPr lang="ru-RU" dirty="0"/>
              <a:t>Руководители структурных подразделений не вправе издавать ЛНА.</a:t>
            </a:r>
          </a:p>
          <a:p>
            <a:r>
              <a:rPr lang="ru-RU" dirty="0"/>
              <a:t>ЛНА могут быть:</a:t>
            </a:r>
          </a:p>
          <a:p>
            <a:r>
              <a:rPr lang="ru-RU" dirty="0"/>
              <a:t>постоянно действующими (без ограничения срока их применения);</a:t>
            </a:r>
          </a:p>
          <a:p>
            <a:r>
              <a:rPr lang="ru-RU" dirty="0"/>
              <a:t>временными (действующими в течение указанного в них срока или до наступления определенного события).</a:t>
            </a:r>
          </a:p>
          <a:p>
            <a:endParaRPr lang="ru-RU" dirty="0"/>
          </a:p>
        </p:txBody>
      </p:sp>
    </p:spTree>
    <p:extLst>
      <p:ext uri="{BB962C8B-B14F-4D97-AF65-F5344CB8AC3E}">
        <p14:creationId xmlns:p14="http://schemas.microsoft.com/office/powerpoint/2010/main" val="1415776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028173-FE64-4F8B-8234-86DD198D4A8F}"/>
              </a:ext>
            </a:extLst>
          </p:cNvPr>
          <p:cNvSpPr>
            <a:spLocks noGrp="1"/>
          </p:cNvSpPr>
          <p:nvPr>
            <p:ph type="title"/>
          </p:nvPr>
        </p:nvSpPr>
        <p:spPr/>
        <p:txBody>
          <a:bodyPr/>
          <a:lstStyle/>
          <a:p>
            <a:r>
              <a:rPr lang="ru-RU" dirty="0"/>
              <a:t>Подготовка и оформление ЛНА</a:t>
            </a:r>
          </a:p>
        </p:txBody>
      </p:sp>
      <p:sp>
        <p:nvSpPr>
          <p:cNvPr id="3" name="Объект 2">
            <a:extLst>
              <a:ext uri="{FF2B5EF4-FFF2-40B4-BE49-F238E27FC236}">
                <a16:creationId xmlns:a16="http://schemas.microsoft.com/office/drawing/2014/main" id="{9EC4D641-6DE5-4170-B06B-56C451A8E300}"/>
              </a:ext>
            </a:extLst>
          </p:cNvPr>
          <p:cNvSpPr>
            <a:spLocks noGrp="1"/>
          </p:cNvSpPr>
          <p:nvPr>
            <p:ph idx="1"/>
          </p:nvPr>
        </p:nvSpPr>
        <p:spPr/>
        <p:txBody>
          <a:bodyPr/>
          <a:lstStyle/>
          <a:p>
            <a:r>
              <a:rPr lang="ru-RU" dirty="0"/>
              <a:t>Основанием для издания ЛНА являются: </a:t>
            </a:r>
          </a:p>
          <a:p>
            <a:r>
              <a:rPr lang="ru-RU" dirty="0"/>
              <a:t>законодательные и иные нормативные правовые акты Российской Федерации (указы и распоряжения Президента Российской Федерации, постановления и распоряжения Правительства Российской Федерации, акты федеральных органов исполнительной власти); </a:t>
            </a:r>
          </a:p>
          <a:p>
            <a:r>
              <a:rPr lang="ru-RU" dirty="0"/>
              <a:t>законодательные акты субъекта Российской Федерации, нормативные правовые акты органов государственной власти субъекта Российской Федерации;</a:t>
            </a:r>
          </a:p>
          <a:p>
            <a:r>
              <a:rPr lang="ru-RU" dirty="0"/>
              <a:t>ранее изданные в организации ЛНА и/или распорядительные документы.</a:t>
            </a:r>
          </a:p>
          <a:p>
            <a:endParaRPr lang="ru-RU" dirty="0"/>
          </a:p>
        </p:txBody>
      </p:sp>
    </p:spTree>
    <p:extLst>
      <p:ext uri="{BB962C8B-B14F-4D97-AF65-F5344CB8AC3E}">
        <p14:creationId xmlns:p14="http://schemas.microsoft.com/office/powerpoint/2010/main" val="15509933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01F3A5-A3DE-4DAB-BB1F-417BFD556386}"/>
              </a:ext>
            </a:extLst>
          </p:cNvPr>
          <p:cNvSpPr>
            <a:spLocks noGrp="1"/>
          </p:cNvSpPr>
          <p:nvPr>
            <p:ph type="title"/>
          </p:nvPr>
        </p:nvSpPr>
        <p:spPr/>
        <p:txBody>
          <a:bodyPr/>
          <a:lstStyle/>
          <a:p>
            <a:r>
              <a:rPr lang="ru-RU" dirty="0"/>
              <a:t>Подготовка и оформление ЛНА</a:t>
            </a:r>
          </a:p>
        </p:txBody>
      </p:sp>
      <p:sp>
        <p:nvSpPr>
          <p:cNvPr id="3" name="Объект 2">
            <a:extLst>
              <a:ext uri="{FF2B5EF4-FFF2-40B4-BE49-F238E27FC236}">
                <a16:creationId xmlns:a16="http://schemas.microsoft.com/office/drawing/2014/main" id="{8DC26BF5-E73B-41DC-9903-22CC50FC617D}"/>
              </a:ext>
            </a:extLst>
          </p:cNvPr>
          <p:cNvSpPr>
            <a:spLocks noGrp="1"/>
          </p:cNvSpPr>
          <p:nvPr>
            <p:ph idx="1"/>
          </p:nvPr>
        </p:nvSpPr>
        <p:spPr/>
        <p:txBody>
          <a:bodyPr/>
          <a:lstStyle/>
          <a:p>
            <a:r>
              <a:rPr lang="ru-RU" dirty="0"/>
              <a:t>ЛНА издаются в случаях необходимости:</a:t>
            </a:r>
          </a:p>
          <a:p>
            <a:r>
              <a:rPr lang="ru-RU" dirty="0"/>
              <a:t>установления норм, требований, правил в отношении предмета нормативного регулирования, ранее не являвшемся предметом регулирования в организации;</a:t>
            </a:r>
          </a:p>
          <a:p>
            <a:r>
              <a:rPr lang="ru-RU" dirty="0"/>
              <a:t>изменения существующих норм, требований, правил, установленных ранее изданными нормативными документами;</a:t>
            </a:r>
          </a:p>
          <a:p>
            <a:r>
              <a:rPr lang="ru-RU" dirty="0"/>
              <a:t>отмены ранее установленных норм, требований, правил.</a:t>
            </a:r>
          </a:p>
          <a:p>
            <a:r>
              <a:rPr lang="ru-RU" dirty="0"/>
              <a:t>Предложение о разработке нормативного акта может быть внесено руководителем структурного подразделения или руководителем направления деятельности, в зоне ответственности которого находится вопрос, требующий нормативного регулирования.</a:t>
            </a:r>
          </a:p>
          <a:p>
            <a:endParaRPr lang="ru-RU" dirty="0"/>
          </a:p>
        </p:txBody>
      </p:sp>
    </p:spTree>
    <p:extLst>
      <p:ext uri="{BB962C8B-B14F-4D97-AF65-F5344CB8AC3E}">
        <p14:creationId xmlns:p14="http://schemas.microsoft.com/office/powerpoint/2010/main" val="40123913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216389-972E-4E0F-9DB7-7A7016865D5F}"/>
              </a:ext>
            </a:extLst>
          </p:cNvPr>
          <p:cNvSpPr>
            <a:spLocks noGrp="1"/>
          </p:cNvSpPr>
          <p:nvPr>
            <p:ph type="title"/>
          </p:nvPr>
        </p:nvSpPr>
        <p:spPr/>
        <p:txBody>
          <a:bodyPr/>
          <a:lstStyle/>
          <a:p>
            <a:r>
              <a:rPr lang="ru-RU" dirty="0"/>
              <a:t>Подготовка и оформление ЛНА</a:t>
            </a:r>
          </a:p>
        </p:txBody>
      </p:sp>
      <p:sp>
        <p:nvSpPr>
          <p:cNvPr id="3" name="Объект 2">
            <a:extLst>
              <a:ext uri="{FF2B5EF4-FFF2-40B4-BE49-F238E27FC236}">
                <a16:creationId xmlns:a16="http://schemas.microsoft.com/office/drawing/2014/main" id="{F11F83C6-A547-4650-B048-027882C3E8E0}"/>
              </a:ext>
            </a:extLst>
          </p:cNvPr>
          <p:cNvSpPr>
            <a:spLocks noGrp="1"/>
          </p:cNvSpPr>
          <p:nvPr>
            <p:ph idx="1"/>
          </p:nvPr>
        </p:nvSpPr>
        <p:spPr/>
        <p:txBody>
          <a:bodyPr/>
          <a:lstStyle/>
          <a:p>
            <a:r>
              <a:rPr lang="ru-RU" dirty="0"/>
              <a:t>Новый ЛНА разрабатывается, если:</a:t>
            </a:r>
          </a:p>
          <a:p>
            <a:r>
              <a:rPr lang="ru-RU" dirty="0"/>
              <a:t>требуется принципиально новое решение вопроса (проблемы);</a:t>
            </a:r>
          </a:p>
          <a:p>
            <a:r>
              <a:rPr lang="ru-RU" dirty="0"/>
              <a:t>возник новый вопрос (проблема);</a:t>
            </a:r>
          </a:p>
          <a:p>
            <a:r>
              <a:rPr lang="ru-RU" dirty="0"/>
              <a:t>требуется внесение значительного количества изменений в разные составные части ранее принятого ЛНА;</a:t>
            </a:r>
          </a:p>
          <a:p>
            <a:r>
              <a:rPr lang="ru-RU" dirty="0"/>
              <a:t>выявлено несколько ЛНА, регулирующих смежные вопросы, которые целесообразно объединить в один документ.</a:t>
            </a:r>
          </a:p>
          <a:p>
            <a:r>
              <a:rPr lang="ru-RU" dirty="0"/>
              <a:t>В остальных случаях осуществляется актуализация ранее принятых ЛНА через внесение в них изменений.</a:t>
            </a:r>
          </a:p>
          <a:p>
            <a:endParaRPr lang="ru-RU" dirty="0"/>
          </a:p>
        </p:txBody>
      </p:sp>
    </p:spTree>
    <p:extLst>
      <p:ext uri="{BB962C8B-B14F-4D97-AF65-F5344CB8AC3E}">
        <p14:creationId xmlns:p14="http://schemas.microsoft.com/office/powerpoint/2010/main" val="149337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C7D521-9CDF-4BD6-8764-E30D50F0A19E}"/>
              </a:ext>
            </a:extLst>
          </p:cNvPr>
          <p:cNvSpPr>
            <a:spLocks noGrp="1"/>
          </p:cNvSpPr>
          <p:nvPr>
            <p:ph type="title"/>
          </p:nvPr>
        </p:nvSpPr>
        <p:spPr/>
        <p:txBody>
          <a:bodyPr/>
          <a:lstStyle/>
          <a:p>
            <a:r>
              <a:rPr lang="ru-RU" dirty="0"/>
              <a:t>Длительное хранение</a:t>
            </a:r>
          </a:p>
        </p:txBody>
      </p:sp>
      <p:graphicFrame>
        <p:nvGraphicFramePr>
          <p:cNvPr id="4" name="Объект 3">
            <a:extLst>
              <a:ext uri="{FF2B5EF4-FFF2-40B4-BE49-F238E27FC236}">
                <a16:creationId xmlns:a16="http://schemas.microsoft.com/office/drawing/2014/main" id="{3A55C3D9-84EE-44DD-9AD8-D8C01F093423}"/>
              </a:ext>
            </a:extLst>
          </p:cNvPr>
          <p:cNvGraphicFramePr>
            <a:graphicFrameLocks noGrp="1"/>
          </p:cNvGraphicFramePr>
          <p:nvPr>
            <p:ph idx="1"/>
            <p:extLst/>
          </p:nvPr>
        </p:nvGraphicFramePr>
        <p:xfrm>
          <a:off x="965200" y="1846263"/>
          <a:ext cx="7476066" cy="4022725"/>
        </p:xfrm>
        <a:graphic>
          <a:graphicData uri="http://schemas.openxmlformats.org/drawingml/2006/table">
            <a:tbl>
              <a:tblPr>
                <a:tableStyleId>{BC89EF96-8CEA-46FF-86C4-4CE0E7609802}</a:tableStyleId>
              </a:tblPr>
              <a:tblGrid>
                <a:gridCol w="3149600">
                  <a:extLst>
                    <a:ext uri="{9D8B030D-6E8A-4147-A177-3AD203B41FA5}">
                      <a16:colId xmlns:a16="http://schemas.microsoft.com/office/drawing/2014/main" val="2808138920"/>
                    </a:ext>
                  </a:extLst>
                </a:gridCol>
                <a:gridCol w="3437467">
                  <a:extLst>
                    <a:ext uri="{9D8B030D-6E8A-4147-A177-3AD203B41FA5}">
                      <a16:colId xmlns:a16="http://schemas.microsoft.com/office/drawing/2014/main" val="3072241093"/>
                    </a:ext>
                  </a:extLst>
                </a:gridCol>
                <a:gridCol w="888999">
                  <a:extLst>
                    <a:ext uri="{9D8B030D-6E8A-4147-A177-3AD203B41FA5}">
                      <a16:colId xmlns:a16="http://schemas.microsoft.com/office/drawing/2014/main" val="248058582"/>
                    </a:ext>
                  </a:extLst>
                </a:gridCol>
              </a:tblGrid>
              <a:tr h="1172967">
                <a:tc>
                  <a:txBody>
                    <a:bodyPr/>
                    <a:lstStyle/>
                    <a:p>
                      <a:pPr rtl="0"/>
                      <a:r>
                        <a:rPr lang="ru-RU" sz="1800" dirty="0"/>
                        <a:t>Приказы о приеме, переводе, увольнении, об отпусках без сохранения содержания</a:t>
                      </a:r>
                    </a:p>
                  </a:txBody>
                  <a:tcPr marL="19681" marR="19681" marT="19681" marB="19681" anchor="ctr"/>
                </a:tc>
                <a:tc>
                  <a:txBody>
                    <a:bodyPr/>
                    <a:lstStyle/>
                    <a:p>
                      <a:pPr rtl="0"/>
                      <a:r>
                        <a:rPr lang="ru-RU" sz="1800" dirty="0"/>
                        <a:t>ст. </a:t>
                      </a:r>
                      <a:r>
                        <a:rPr lang="ru-RU" sz="1800" u="none" strike="noStrike" dirty="0">
                          <a:effectLst/>
                          <a:hlinkClick r:id="rId2"/>
                        </a:rPr>
                        <a:t>68</a:t>
                      </a:r>
                      <a:r>
                        <a:rPr lang="ru-RU" sz="1800" dirty="0"/>
                        <a:t>, </a:t>
                      </a:r>
                      <a:r>
                        <a:rPr lang="ru-RU" sz="1800" u="none" strike="noStrike" dirty="0">
                          <a:effectLst/>
                          <a:hlinkClick r:id="rId3"/>
                        </a:rPr>
                        <a:t>72.1</a:t>
                      </a:r>
                      <a:r>
                        <a:rPr lang="ru-RU" sz="1800" dirty="0"/>
                        <a:t>, </a:t>
                      </a:r>
                      <a:r>
                        <a:rPr lang="ru-RU" sz="1800" u="none" strike="noStrike" dirty="0">
                          <a:effectLst/>
                          <a:hlinkClick r:id="rId4"/>
                        </a:rPr>
                        <a:t>77</a:t>
                      </a:r>
                      <a:r>
                        <a:rPr lang="ru-RU" sz="1800" dirty="0"/>
                        <a:t>, ч.1 </a:t>
                      </a:r>
                      <a:r>
                        <a:rPr lang="ru-RU" sz="1800" u="none" strike="noStrike" dirty="0">
                          <a:effectLst/>
                          <a:hlinkClick r:id="rId5"/>
                        </a:rPr>
                        <a:t>ст. 80</a:t>
                      </a:r>
                      <a:r>
                        <a:rPr lang="ru-RU" sz="1800" dirty="0"/>
                        <a:t>, п. 6, ч.1 </a:t>
                      </a:r>
                      <a:r>
                        <a:rPr lang="ru-RU" sz="1800" u="none" strike="noStrike" dirty="0">
                          <a:effectLst/>
                          <a:hlinkClick r:id="rId6"/>
                        </a:rPr>
                        <a:t>ст. 81</a:t>
                      </a:r>
                      <a:r>
                        <a:rPr lang="ru-RU" sz="1800" dirty="0"/>
                        <a:t>ТК РФ</a:t>
                      </a:r>
                    </a:p>
                  </a:txBody>
                  <a:tcPr marL="19681" marR="19681" marT="19681" marB="19681" anchor="ctr"/>
                </a:tc>
                <a:tc>
                  <a:txBody>
                    <a:bodyPr/>
                    <a:lstStyle/>
                    <a:p>
                      <a:pPr rtl="0"/>
                      <a:r>
                        <a:rPr lang="ru-RU" sz="1800"/>
                        <a:t>75 лет</a:t>
                      </a:r>
                    </a:p>
                  </a:txBody>
                  <a:tcPr marL="19681" marR="19681" marT="19681" marB="19681" anchor="ctr"/>
                </a:tc>
                <a:extLst>
                  <a:ext uri="{0D108BD9-81ED-4DB2-BD59-A6C34878D82A}">
                    <a16:rowId xmlns:a16="http://schemas.microsoft.com/office/drawing/2014/main" val="2356831024"/>
                  </a:ext>
                </a:extLst>
              </a:tr>
              <a:tr h="747865">
                <a:tc>
                  <a:txBody>
                    <a:bodyPr/>
                    <a:lstStyle/>
                    <a:p>
                      <a:pPr rtl="0"/>
                      <a:r>
                        <a:rPr lang="ru-RU" sz="1800" u="none" strike="noStrike" dirty="0">
                          <a:effectLst/>
                          <a:hlinkClick r:id="rId7"/>
                        </a:rPr>
                        <a:t>Личные карточки работников (Т-2)</a:t>
                      </a:r>
                      <a:endParaRPr lang="ru-RU" sz="1800" dirty="0"/>
                    </a:p>
                  </a:txBody>
                  <a:tcPr marL="19681" marR="19681" marT="19681" marB="19681" anchor="ctr"/>
                </a:tc>
                <a:tc>
                  <a:txBody>
                    <a:bodyPr/>
                    <a:lstStyle/>
                    <a:p>
                      <a:pPr rtl="0"/>
                      <a:r>
                        <a:rPr lang="ru-RU" sz="1800" dirty="0"/>
                        <a:t>Постановление Госкомстата России от 05 января 2004 г. № 1</a:t>
                      </a:r>
                    </a:p>
                  </a:txBody>
                  <a:tcPr marL="19681" marR="19681" marT="19681" marB="19681" anchor="ctr"/>
                </a:tc>
                <a:tc>
                  <a:txBody>
                    <a:bodyPr/>
                    <a:lstStyle/>
                    <a:p>
                      <a:pPr rtl="0"/>
                      <a:r>
                        <a:rPr lang="ru-RU" sz="1800"/>
                        <a:t>75 лет</a:t>
                      </a:r>
                    </a:p>
                  </a:txBody>
                  <a:tcPr marL="19681" marR="19681" marT="19681" marB="19681" anchor="ctr"/>
                </a:tc>
                <a:extLst>
                  <a:ext uri="{0D108BD9-81ED-4DB2-BD59-A6C34878D82A}">
                    <a16:rowId xmlns:a16="http://schemas.microsoft.com/office/drawing/2014/main" val="3005198104"/>
                  </a:ext>
                </a:extLst>
              </a:tr>
              <a:tr h="1031266">
                <a:tc>
                  <a:txBody>
                    <a:bodyPr/>
                    <a:lstStyle/>
                    <a:p>
                      <a:pPr rtl="0"/>
                      <a:r>
                        <a:rPr lang="ru-RU" sz="1800" dirty="0"/>
                        <a:t>Журналы, книги регистрации приказов о приеме, переводе, увольнении</a:t>
                      </a:r>
                    </a:p>
                  </a:txBody>
                  <a:tcPr marL="19681" marR="19681" marT="19681" marB="19681" anchor="ctr"/>
                </a:tc>
                <a:tc>
                  <a:txBody>
                    <a:bodyPr/>
                    <a:lstStyle/>
                    <a:p>
                      <a:pPr rtl="0"/>
                      <a:endParaRPr lang="ru-RU" sz="1800" dirty="0"/>
                    </a:p>
                  </a:txBody>
                  <a:tcPr marL="19681" marR="19681" marT="19681" marB="19681" anchor="ctr"/>
                </a:tc>
                <a:tc>
                  <a:txBody>
                    <a:bodyPr/>
                    <a:lstStyle/>
                    <a:p>
                      <a:pPr rtl="0"/>
                      <a:r>
                        <a:rPr lang="ru-RU" sz="1800" dirty="0"/>
                        <a:t>75 лет</a:t>
                      </a:r>
                    </a:p>
                  </a:txBody>
                  <a:tcPr marL="19681" marR="19681" marT="19681" marB="19681" anchor="ctr"/>
                </a:tc>
                <a:extLst>
                  <a:ext uri="{0D108BD9-81ED-4DB2-BD59-A6C34878D82A}">
                    <a16:rowId xmlns:a16="http://schemas.microsoft.com/office/drawing/2014/main" val="2681981847"/>
                  </a:ext>
                </a:extLst>
              </a:tr>
              <a:tr h="464463">
                <a:tc>
                  <a:txBody>
                    <a:bodyPr/>
                    <a:lstStyle/>
                    <a:p>
                      <a:pPr rtl="0"/>
                      <a:r>
                        <a:rPr lang="ru-RU" sz="1800" u="none" strike="noStrike">
                          <a:effectLst/>
                          <a:hlinkClick r:id="rId8"/>
                        </a:rPr>
                        <a:t>Табели учета рабочего времени</a:t>
                      </a:r>
                      <a:endParaRPr lang="ru-RU" sz="1800"/>
                    </a:p>
                  </a:txBody>
                  <a:tcPr marL="19681" marR="19681" marT="19681" marB="19681" anchor="ctr"/>
                </a:tc>
                <a:tc>
                  <a:txBody>
                    <a:bodyPr/>
                    <a:lstStyle/>
                    <a:p>
                      <a:pPr rtl="0"/>
                      <a:r>
                        <a:rPr lang="ru-RU" sz="1800"/>
                        <a:t>ч.3 </a:t>
                      </a:r>
                      <a:r>
                        <a:rPr lang="ru-RU" sz="1800" u="none" strike="noStrike">
                          <a:effectLst/>
                          <a:hlinkClick r:id="rId9"/>
                        </a:rPr>
                        <a:t>ст. 91 ТК РФ</a:t>
                      </a:r>
                      <a:endParaRPr lang="ru-RU" sz="1800"/>
                    </a:p>
                  </a:txBody>
                  <a:tcPr marL="19681" marR="19681" marT="19681" marB="19681" anchor="ctr"/>
                </a:tc>
                <a:tc>
                  <a:txBody>
                    <a:bodyPr/>
                    <a:lstStyle/>
                    <a:p>
                      <a:pPr rtl="0"/>
                      <a:r>
                        <a:rPr lang="ru-RU" sz="1800" dirty="0"/>
                        <a:t>75 лет</a:t>
                      </a:r>
                    </a:p>
                  </a:txBody>
                  <a:tcPr marL="19681" marR="19681" marT="19681" marB="19681" anchor="ctr"/>
                </a:tc>
                <a:extLst>
                  <a:ext uri="{0D108BD9-81ED-4DB2-BD59-A6C34878D82A}">
                    <a16:rowId xmlns:a16="http://schemas.microsoft.com/office/drawing/2014/main" val="2164640420"/>
                  </a:ext>
                </a:extLst>
              </a:tr>
              <a:tr h="606164">
                <a:tc>
                  <a:txBody>
                    <a:bodyPr/>
                    <a:lstStyle/>
                    <a:p>
                      <a:pPr rtl="0"/>
                      <a:r>
                        <a:rPr lang="ru-RU" sz="1800"/>
                        <a:t>Трудовые договора, соглашения к ним</a:t>
                      </a:r>
                    </a:p>
                  </a:txBody>
                  <a:tcPr marL="19681" marR="19681" marT="19681" marB="19681" anchor="ctr"/>
                </a:tc>
                <a:tc>
                  <a:txBody>
                    <a:bodyPr/>
                    <a:lstStyle/>
                    <a:p>
                      <a:pPr rtl="0"/>
                      <a:r>
                        <a:rPr lang="ru-RU" sz="1800" u="none" strike="noStrike">
                          <a:effectLst/>
                          <a:hlinkClick r:id="rId10"/>
                        </a:rPr>
                        <a:t>ст. 16</a:t>
                      </a:r>
                      <a:r>
                        <a:rPr lang="ru-RU" sz="1800"/>
                        <a:t>, </a:t>
                      </a:r>
                      <a:r>
                        <a:rPr lang="ru-RU" sz="1800" u="none" strike="noStrike">
                          <a:effectLst/>
                          <a:hlinkClick r:id="rId11"/>
                        </a:rPr>
                        <a:t>ст. 56</a:t>
                      </a:r>
                      <a:r>
                        <a:rPr lang="ru-RU" sz="1800"/>
                        <a:t>, </a:t>
                      </a:r>
                      <a:r>
                        <a:rPr lang="ru-RU" sz="1800" u="none" strike="noStrike">
                          <a:effectLst/>
                          <a:hlinkClick r:id="rId12"/>
                        </a:rPr>
                        <a:t>ст. 57</a:t>
                      </a:r>
                      <a:r>
                        <a:rPr lang="ru-RU" sz="1800"/>
                        <a:t>, </a:t>
                      </a:r>
                      <a:r>
                        <a:rPr lang="ru-RU" sz="1800" u="none" strike="noStrike">
                          <a:effectLst/>
                          <a:hlinkClick r:id="rId13"/>
                        </a:rPr>
                        <a:t>ст. 67</a:t>
                      </a:r>
                      <a:r>
                        <a:rPr lang="ru-RU" sz="1800"/>
                        <a:t> ТК РФ</a:t>
                      </a:r>
                    </a:p>
                  </a:txBody>
                  <a:tcPr marL="19681" marR="19681" marT="19681" marB="19681" anchor="ctr"/>
                </a:tc>
                <a:tc>
                  <a:txBody>
                    <a:bodyPr/>
                    <a:lstStyle/>
                    <a:p>
                      <a:pPr rtl="0"/>
                      <a:r>
                        <a:rPr lang="ru-RU" sz="1800" dirty="0"/>
                        <a:t>75 лет</a:t>
                      </a:r>
                    </a:p>
                  </a:txBody>
                  <a:tcPr marL="19681" marR="19681" marT="19681" marB="19681" anchor="ctr"/>
                </a:tc>
                <a:extLst>
                  <a:ext uri="{0D108BD9-81ED-4DB2-BD59-A6C34878D82A}">
                    <a16:rowId xmlns:a16="http://schemas.microsoft.com/office/drawing/2014/main" val="2286966609"/>
                  </a:ext>
                </a:extLst>
              </a:tr>
            </a:tbl>
          </a:graphicData>
        </a:graphic>
      </p:graphicFrame>
    </p:spTree>
    <p:extLst>
      <p:ext uri="{BB962C8B-B14F-4D97-AF65-F5344CB8AC3E}">
        <p14:creationId xmlns:p14="http://schemas.microsoft.com/office/powerpoint/2010/main" val="3195969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F480B5-7402-4300-B4DB-3B14C1780F50}"/>
              </a:ext>
            </a:extLst>
          </p:cNvPr>
          <p:cNvSpPr>
            <a:spLocks noGrp="1"/>
          </p:cNvSpPr>
          <p:nvPr>
            <p:ph type="title"/>
          </p:nvPr>
        </p:nvSpPr>
        <p:spPr/>
        <p:txBody>
          <a:bodyPr/>
          <a:lstStyle/>
          <a:p>
            <a:r>
              <a:rPr lang="ru-RU" dirty="0"/>
              <a:t>Подготовка и оформление ЛНА</a:t>
            </a:r>
          </a:p>
        </p:txBody>
      </p:sp>
      <p:sp>
        <p:nvSpPr>
          <p:cNvPr id="3" name="Объект 2">
            <a:extLst>
              <a:ext uri="{FF2B5EF4-FFF2-40B4-BE49-F238E27FC236}">
                <a16:creationId xmlns:a16="http://schemas.microsoft.com/office/drawing/2014/main" id="{D8F27436-7F5A-4BEB-8132-F190FFFD131E}"/>
              </a:ext>
            </a:extLst>
          </p:cNvPr>
          <p:cNvSpPr>
            <a:spLocks noGrp="1"/>
          </p:cNvSpPr>
          <p:nvPr>
            <p:ph idx="1"/>
          </p:nvPr>
        </p:nvSpPr>
        <p:spPr>
          <a:xfrm>
            <a:off x="335903" y="1845734"/>
            <a:ext cx="8030858" cy="4471090"/>
          </a:xfrm>
        </p:spPr>
        <p:txBody>
          <a:bodyPr>
            <a:normAutofit/>
          </a:bodyPr>
          <a:lstStyle/>
          <a:p>
            <a:r>
              <a:rPr lang="ru-RU" sz="1600" dirty="0"/>
              <a:t>Предложение с обоснованием необходимости разработки нового ЛНА представляется руководителем структурного подразделения или представителем администрации ОО руководителю организации в форме докладной (служебной) записки, в которой излагается:</a:t>
            </a:r>
          </a:p>
          <a:p>
            <a:r>
              <a:rPr lang="ru-RU" sz="1600" dirty="0"/>
              <a:t>существо проблемы (вопроса), которую необходимо решить с изложением основных направлений, способов ее решения;</a:t>
            </a:r>
          </a:p>
          <a:p>
            <a:r>
              <a:rPr lang="ru-RU" sz="1600" dirty="0"/>
              <a:t>прогноз последствий принятия нормативного документа;</a:t>
            </a:r>
          </a:p>
          <a:p>
            <a:r>
              <a:rPr lang="ru-RU" sz="1600" dirty="0"/>
              <a:t>организационные, кадровые, финансовые, материально-технические и иные мероприятия, которые необходимо будет решить в связи с принятием нормативного документа;</a:t>
            </a:r>
          </a:p>
          <a:p>
            <a:r>
              <a:rPr lang="ru-RU" sz="1600" dirty="0"/>
              <a:t>перечень организационно-правовых документов, ранее изданных организацией, подлежащих отмене или изменению в связи с изданием нового нормативного документа;</a:t>
            </a:r>
          </a:p>
          <a:p>
            <a:r>
              <a:rPr lang="ru-RU" sz="1600" dirty="0"/>
              <a:t>предлагаемый срок для разработки проекта нормативного документа.</a:t>
            </a:r>
          </a:p>
          <a:p>
            <a:r>
              <a:rPr lang="ru-RU" sz="1600" dirty="0"/>
              <a:t>Проект ЛНА подлежит согласованию с заинтересованными лицами .</a:t>
            </a:r>
          </a:p>
        </p:txBody>
      </p:sp>
    </p:spTree>
    <p:extLst>
      <p:ext uri="{BB962C8B-B14F-4D97-AF65-F5344CB8AC3E}">
        <p14:creationId xmlns:p14="http://schemas.microsoft.com/office/powerpoint/2010/main" val="382445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B10CA-61EC-4AB7-8713-DA6226ABA73F}"/>
              </a:ext>
            </a:extLst>
          </p:cNvPr>
          <p:cNvSpPr>
            <a:spLocks noGrp="1"/>
          </p:cNvSpPr>
          <p:nvPr>
            <p:ph type="title"/>
          </p:nvPr>
        </p:nvSpPr>
        <p:spPr/>
        <p:txBody>
          <a:bodyPr/>
          <a:lstStyle/>
          <a:p>
            <a:r>
              <a:rPr lang="ru-RU" dirty="0"/>
              <a:t>Подготовка и оформление ЛНА</a:t>
            </a:r>
          </a:p>
        </p:txBody>
      </p:sp>
      <p:sp>
        <p:nvSpPr>
          <p:cNvPr id="3" name="Объект 2">
            <a:extLst>
              <a:ext uri="{FF2B5EF4-FFF2-40B4-BE49-F238E27FC236}">
                <a16:creationId xmlns:a16="http://schemas.microsoft.com/office/drawing/2014/main" id="{4573BE9A-BB60-4E3B-9B44-BFD35C86DC0E}"/>
              </a:ext>
            </a:extLst>
          </p:cNvPr>
          <p:cNvSpPr>
            <a:spLocks noGrp="1"/>
          </p:cNvSpPr>
          <p:nvPr>
            <p:ph idx="1"/>
          </p:nvPr>
        </p:nvSpPr>
        <p:spPr/>
        <p:txBody>
          <a:bodyPr>
            <a:normAutofit fontScale="92500" lnSpcReduction="10000"/>
          </a:bodyPr>
          <a:lstStyle/>
          <a:p>
            <a:pPr algn="just"/>
            <a:r>
              <a:rPr lang="ru-RU" dirty="0"/>
              <a:t>ЛНА утверждается приказом руководителя, если одновременно с утверждением нормативного документа необходимо принять меры организационного, финансового, технического, кадрового или иного характера и дать соответствующие поручения руководителям структурных подразделений или иным работникам организации, а также если необходимо внести изменения или признать утратившими силу ранее утвержденные ЛНА.</a:t>
            </a:r>
          </a:p>
          <a:p>
            <a:r>
              <a:rPr lang="ru-RU" dirty="0"/>
              <a:t>Изменения в ЛНА и отмена ЛНА оформляются приказом руководителя организации или иного должностного лица, принимавшего решение об утверждении ЛНА.</a:t>
            </a:r>
          </a:p>
          <a:p>
            <a:r>
              <a:rPr lang="ru-RU" dirty="0"/>
              <a:t>Изменения в ЛНА и отмена ЛНА, утвержденные непосредственно собственноручной подписью руководителя организации или иного уполномоченного им должностного лица в грифе утверждения, вносятся приказом, издаваемым руководителем организации или иным уполномоченным им должностным лицом.</a:t>
            </a:r>
          </a:p>
          <a:p>
            <a:pPr algn="just"/>
            <a:endParaRPr lang="ru-RU" dirty="0"/>
          </a:p>
          <a:p>
            <a:endParaRPr lang="ru-RU" dirty="0"/>
          </a:p>
        </p:txBody>
      </p:sp>
    </p:spTree>
    <p:extLst>
      <p:ext uri="{BB962C8B-B14F-4D97-AF65-F5344CB8AC3E}">
        <p14:creationId xmlns:p14="http://schemas.microsoft.com/office/powerpoint/2010/main" val="25677199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DDE7BF-3A85-4F61-BCA2-A9D1070241F7}"/>
              </a:ext>
            </a:extLst>
          </p:cNvPr>
          <p:cNvSpPr>
            <a:spLocks noGrp="1"/>
          </p:cNvSpPr>
          <p:nvPr>
            <p:ph type="title"/>
          </p:nvPr>
        </p:nvSpPr>
        <p:spPr/>
        <p:txBody>
          <a:bodyPr/>
          <a:lstStyle/>
          <a:p>
            <a:r>
              <a:rPr lang="ru-RU" dirty="0"/>
              <a:t>Подготовка и оформление ЛНА</a:t>
            </a:r>
          </a:p>
        </p:txBody>
      </p:sp>
      <p:sp>
        <p:nvSpPr>
          <p:cNvPr id="3" name="Объект 2">
            <a:extLst>
              <a:ext uri="{FF2B5EF4-FFF2-40B4-BE49-F238E27FC236}">
                <a16:creationId xmlns:a16="http://schemas.microsoft.com/office/drawing/2014/main" id="{60B16333-530A-4ADD-BFED-91E185DC668B}"/>
              </a:ext>
            </a:extLst>
          </p:cNvPr>
          <p:cNvSpPr>
            <a:spLocks noGrp="1"/>
          </p:cNvSpPr>
          <p:nvPr>
            <p:ph idx="1"/>
          </p:nvPr>
        </p:nvSpPr>
        <p:spPr>
          <a:xfrm>
            <a:off x="699797" y="1845733"/>
            <a:ext cx="7666964" cy="4601719"/>
          </a:xfrm>
        </p:spPr>
        <p:txBody>
          <a:bodyPr>
            <a:normAutofit fontScale="85000" lnSpcReduction="20000"/>
          </a:bodyPr>
          <a:lstStyle/>
          <a:p>
            <a:r>
              <a:rPr lang="ru-RU" dirty="0"/>
              <a:t>В тексте приказа об утверждении, изменении или отмене ЛНА используются формулировки: </a:t>
            </a:r>
          </a:p>
          <a:p>
            <a:r>
              <a:rPr lang="ru-RU" dirty="0"/>
              <a:t>при утверждении нового ЛНА: «Утвердить (название ЛНА)» или «Утвердить (название ЛНА) и ввести в действие с (дата)». Например:</a:t>
            </a:r>
          </a:p>
          <a:p>
            <a:r>
              <a:rPr lang="ru-RU" dirty="0"/>
              <a:t>1. Утвердить Положение о локальных нормативных актах организации.</a:t>
            </a:r>
          </a:p>
          <a:p>
            <a:r>
              <a:rPr lang="ru-RU" dirty="0"/>
              <a:t>или:</a:t>
            </a:r>
          </a:p>
          <a:p>
            <a:r>
              <a:rPr lang="ru-RU" dirty="0"/>
              <a:t>1. Утвердить Штатное расписание организации на 2017 год и ввести его в действие с 1 января 2017 г. (приложение).</a:t>
            </a:r>
          </a:p>
          <a:p>
            <a:r>
              <a:rPr lang="ru-RU" dirty="0"/>
              <a:t>при внесении изменений в ранее утвержденный ЛНА: «Внести изменения в (название ЛНА). Например:</a:t>
            </a:r>
          </a:p>
          <a:p>
            <a:r>
              <a:rPr lang="ru-RU" dirty="0"/>
              <a:t>2. Внести следующие изменения в Штатное расписание организации на 2017 год: …</a:t>
            </a:r>
          </a:p>
          <a:p>
            <a:r>
              <a:rPr lang="ru-RU" dirty="0"/>
              <a:t>при отмене ранее утвержденного ЛНА: «Признать утратившим силу (название ЛНА), утвержденное …». Например:</a:t>
            </a:r>
          </a:p>
          <a:p>
            <a:r>
              <a:rPr lang="ru-RU" dirty="0"/>
              <a:t>4. Признать утратившим силу Положение о ненормированном рабочем дне, утвержденное приказом ФБУ «Инновация» от 15 февраля 2012 г. № 22.</a:t>
            </a:r>
          </a:p>
          <a:p>
            <a:endParaRPr lang="ru-RU" dirty="0"/>
          </a:p>
        </p:txBody>
      </p:sp>
    </p:spTree>
    <p:extLst>
      <p:ext uri="{BB962C8B-B14F-4D97-AF65-F5344CB8AC3E}">
        <p14:creationId xmlns:p14="http://schemas.microsoft.com/office/powerpoint/2010/main" val="2971530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ED5F1-CF38-4D50-BC57-513C845003B3}"/>
              </a:ext>
            </a:extLst>
          </p:cNvPr>
          <p:cNvSpPr>
            <a:spLocks noGrp="1"/>
          </p:cNvSpPr>
          <p:nvPr>
            <p:ph type="title"/>
          </p:nvPr>
        </p:nvSpPr>
        <p:spPr/>
        <p:txBody>
          <a:bodyPr/>
          <a:lstStyle/>
          <a:p>
            <a:r>
              <a:rPr lang="ru-RU" dirty="0"/>
              <a:t>Распорядительные документы</a:t>
            </a:r>
          </a:p>
        </p:txBody>
      </p:sp>
      <p:sp>
        <p:nvSpPr>
          <p:cNvPr id="3" name="Объект 2">
            <a:extLst>
              <a:ext uri="{FF2B5EF4-FFF2-40B4-BE49-F238E27FC236}">
                <a16:creationId xmlns:a16="http://schemas.microsoft.com/office/drawing/2014/main" id="{7EF26E73-38A3-4172-871E-6D075C328D41}"/>
              </a:ext>
            </a:extLst>
          </p:cNvPr>
          <p:cNvSpPr>
            <a:spLocks noGrp="1"/>
          </p:cNvSpPr>
          <p:nvPr>
            <p:ph idx="1"/>
          </p:nvPr>
        </p:nvSpPr>
        <p:spPr/>
        <p:txBody>
          <a:bodyPr>
            <a:normAutofit fontScale="85000" lnSpcReduction="20000"/>
          </a:bodyPr>
          <a:lstStyle/>
          <a:p>
            <a:r>
              <a:rPr lang="ru-RU" dirty="0"/>
              <a:t>Распорядительные документы организации издаются в форме приказов и распоряжений.</a:t>
            </a:r>
          </a:p>
          <a:p>
            <a:r>
              <a:rPr lang="ru-RU" dirty="0"/>
              <a:t>Приказ по основной деятельности – правовой акт, издаваемый единолично руководителем организации (лицом, исполняющим его обязанности), в целях разрешения вопросов основной деятельности. </a:t>
            </a:r>
          </a:p>
          <a:p>
            <a:r>
              <a:rPr lang="ru-RU" dirty="0"/>
              <a:t>Распоряжение – правовой акт, издаваемый руководителем организации, заместителями руководителя организации, другими должностными лицами в соответствии с предоставленными им полномочиями в целях решения оперативных вопросов деятельности.</a:t>
            </a:r>
          </a:p>
          <a:p>
            <a:r>
              <a:rPr lang="ru-RU" dirty="0"/>
              <a:t>Приказы издаются в целях оформления решений:</a:t>
            </a:r>
          </a:p>
          <a:p>
            <a:r>
              <a:rPr lang="ru-RU" dirty="0"/>
              <a:t>нормативного характера (если приказом утверждается ЛНА или принимается решение организационного характера, например, приказ об утверждении структуры и штатной численности организации);</a:t>
            </a:r>
          </a:p>
          <a:p>
            <a:r>
              <a:rPr lang="ru-RU" dirty="0"/>
              <a:t>организационного, административного, в том числе оперативного характера по вопросам основной деятельности организации.</a:t>
            </a:r>
          </a:p>
          <a:p>
            <a:endParaRPr lang="ru-RU" dirty="0"/>
          </a:p>
        </p:txBody>
      </p:sp>
    </p:spTree>
    <p:extLst>
      <p:ext uri="{BB962C8B-B14F-4D97-AF65-F5344CB8AC3E}">
        <p14:creationId xmlns:p14="http://schemas.microsoft.com/office/powerpoint/2010/main" val="39497757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78184C-A253-42AA-ABEE-8420D95BE113}"/>
              </a:ext>
            </a:extLst>
          </p:cNvPr>
          <p:cNvSpPr>
            <a:spLocks noGrp="1"/>
          </p:cNvSpPr>
          <p:nvPr>
            <p:ph type="title"/>
          </p:nvPr>
        </p:nvSpPr>
        <p:spPr/>
        <p:txBody>
          <a:bodyPr/>
          <a:lstStyle/>
          <a:p>
            <a:r>
              <a:rPr lang="ru-RU" dirty="0"/>
              <a:t>Особенности оформления приказов</a:t>
            </a:r>
          </a:p>
        </p:txBody>
      </p:sp>
      <p:sp>
        <p:nvSpPr>
          <p:cNvPr id="3" name="Объект 2">
            <a:extLst>
              <a:ext uri="{FF2B5EF4-FFF2-40B4-BE49-F238E27FC236}">
                <a16:creationId xmlns:a16="http://schemas.microsoft.com/office/drawing/2014/main" id="{9094D564-641A-4E3B-BEE0-60E4D83E930E}"/>
              </a:ext>
            </a:extLst>
          </p:cNvPr>
          <p:cNvSpPr>
            <a:spLocks noGrp="1"/>
          </p:cNvSpPr>
          <p:nvPr>
            <p:ph idx="1"/>
          </p:nvPr>
        </p:nvSpPr>
        <p:spPr/>
        <p:txBody>
          <a:bodyPr/>
          <a:lstStyle/>
          <a:p>
            <a:r>
              <a:rPr lang="ru-RU" dirty="0"/>
              <a:t>Заголовок к приказу печатается через один межстрочный интервал под реквизитами бланка слева от границы левого поля. Точка в конце заголовка не ставится. Заголовок к приказу формулируется с предлогом «о» («об»), кратко и точно отражая содержание текста приказа. Например:</a:t>
            </a:r>
          </a:p>
          <a:p>
            <a:r>
              <a:rPr lang="ru-RU" dirty="0"/>
              <a:t>Об утверждении Инструкции по делопроизводству;</a:t>
            </a:r>
          </a:p>
          <a:p>
            <a:r>
              <a:rPr lang="ru-RU" dirty="0"/>
              <a:t>О порядке финансирования рекламной кампании;</a:t>
            </a:r>
          </a:p>
          <a:p>
            <a:r>
              <a:rPr lang="ru-RU" dirty="0"/>
              <a:t>О создании экспертной комиссии.</a:t>
            </a:r>
          </a:p>
          <a:p>
            <a:endParaRPr lang="ru-RU" dirty="0"/>
          </a:p>
        </p:txBody>
      </p:sp>
    </p:spTree>
    <p:extLst>
      <p:ext uri="{BB962C8B-B14F-4D97-AF65-F5344CB8AC3E}">
        <p14:creationId xmlns:p14="http://schemas.microsoft.com/office/powerpoint/2010/main" val="31076787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139970-D491-4579-BC7D-7D5D5F4D1069}"/>
              </a:ext>
            </a:extLst>
          </p:cNvPr>
          <p:cNvSpPr>
            <a:spLocks noGrp="1"/>
          </p:cNvSpPr>
          <p:nvPr>
            <p:ph type="title"/>
          </p:nvPr>
        </p:nvSpPr>
        <p:spPr/>
        <p:txBody>
          <a:bodyPr/>
          <a:lstStyle/>
          <a:p>
            <a:r>
              <a:rPr lang="ru-RU" dirty="0"/>
              <a:t>Особенности оформления приказов</a:t>
            </a:r>
          </a:p>
        </p:txBody>
      </p:sp>
      <p:sp>
        <p:nvSpPr>
          <p:cNvPr id="3" name="Объект 2">
            <a:extLst>
              <a:ext uri="{FF2B5EF4-FFF2-40B4-BE49-F238E27FC236}">
                <a16:creationId xmlns:a16="http://schemas.microsoft.com/office/drawing/2014/main" id="{FBECD09D-3496-49E1-8D68-37B7F5A42CF3}"/>
              </a:ext>
            </a:extLst>
          </p:cNvPr>
          <p:cNvSpPr>
            <a:spLocks noGrp="1"/>
          </p:cNvSpPr>
          <p:nvPr>
            <p:ph idx="1"/>
          </p:nvPr>
        </p:nvSpPr>
        <p:spPr/>
        <p:txBody>
          <a:bodyPr/>
          <a:lstStyle/>
          <a:p>
            <a:pPr fontAlgn="base"/>
            <a:r>
              <a:rPr lang="ru-RU" dirty="0"/>
              <a:t>Текст приказа состоит из двух частей: обоснования (преамбулы) и распорядительной части. В обосновании указывается основание, причина или цель издания документа. Например: </a:t>
            </a:r>
          </a:p>
          <a:p>
            <a:r>
              <a:rPr lang="ru-RU" dirty="0"/>
              <a:t>В соответствии с приказом Министерства связи и массовых коммуникаций от 25 декабря 2014 г. № 1494 «Об утверждении Правил обмена документами в электронном виде при организации информационного взаимодействия» …</a:t>
            </a:r>
          </a:p>
          <a:p>
            <a:r>
              <a:rPr lang="ru-RU" dirty="0"/>
              <a:t>В целях организации и проведения работы по экспертизе ценности документов, образующихся в деятельности организации, и отбору их для передачи на хранение в архив организации и к уничтожению …</a:t>
            </a:r>
          </a:p>
          <a:p>
            <a:endParaRPr lang="ru-RU" dirty="0"/>
          </a:p>
        </p:txBody>
      </p:sp>
    </p:spTree>
    <p:extLst>
      <p:ext uri="{BB962C8B-B14F-4D97-AF65-F5344CB8AC3E}">
        <p14:creationId xmlns:p14="http://schemas.microsoft.com/office/powerpoint/2010/main" val="13494949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5D0F0E-E9DD-429C-92F2-BCF4D9F2819A}"/>
              </a:ext>
            </a:extLst>
          </p:cNvPr>
          <p:cNvSpPr>
            <a:spLocks noGrp="1"/>
          </p:cNvSpPr>
          <p:nvPr>
            <p:ph type="title"/>
          </p:nvPr>
        </p:nvSpPr>
        <p:spPr/>
        <p:txBody>
          <a:bodyPr/>
          <a:lstStyle/>
          <a:p>
            <a:r>
              <a:rPr lang="ru-RU" dirty="0"/>
              <a:t>Особенности оформления приказов</a:t>
            </a:r>
          </a:p>
        </p:txBody>
      </p:sp>
      <p:sp>
        <p:nvSpPr>
          <p:cNvPr id="3" name="Объект 2">
            <a:extLst>
              <a:ext uri="{FF2B5EF4-FFF2-40B4-BE49-F238E27FC236}">
                <a16:creationId xmlns:a16="http://schemas.microsoft.com/office/drawing/2014/main" id="{E8C41782-7B76-4CD8-B1BA-4B52F35F3513}"/>
              </a:ext>
            </a:extLst>
          </p:cNvPr>
          <p:cNvSpPr>
            <a:spLocks noGrp="1"/>
          </p:cNvSpPr>
          <p:nvPr>
            <p:ph idx="1"/>
          </p:nvPr>
        </p:nvSpPr>
        <p:spPr/>
        <p:txBody>
          <a:bodyPr/>
          <a:lstStyle/>
          <a:p>
            <a:r>
              <a:rPr lang="ru-RU" dirty="0"/>
              <a:t>Распорядительная часть приказа начинается словом «п р и к а з ы в а ю», которое печатается строчными буквами вразрядку. </a:t>
            </a:r>
          </a:p>
          <a:p>
            <a:r>
              <a:rPr lang="ru-RU" dirty="0"/>
              <a:t>Распорядительная часть может содержать:</a:t>
            </a:r>
          </a:p>
          <a:p>
            <a:r>
              <a:rPr lang="ru-RU" dirty="0"/>
              <a:t>решения организационного характера (утвердить, создать, преобразовать, ликвидировать, признать утратившим силу и др.);</a:t>
            </a:r>
          </a:p>
          <a:p>
            <a:r>
              <a:rPr lang="ru-RU" dirty="0"/>
              <a:t>конкретные поручения с указанием исполнителя (исполнителей) и сроков их выполнения.</a:t>
            </a:r>
          </a:p>
          <a:p>
            <a:endParaRPr lang="ru-RU" dirty="0"/>
          </a:p>
        </p:txBody>
      </p:sp>
    </p:spTree>
    <p:extLst>
      <p:ext uri="{BB962C8B-B14F-4D97-AF65-F5344CB8AC3E}">
        <p14:creationId xmlns:p14="http://schemas.microsoft.com/office/powerpoint/2010/main" val="839834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1AB606-B531-435E-BFD2-2B28E03519B1}"/>
              </a:ext>
            </a:extLst>
          </p:cNvPr>
          <p:cNvSpPr>
            <a:spLocks noGrp="1"/>
          </p:cNvSpPr>
          <p:nvPr>
            <p:ph type="title"/>
          </p:nvPr>
        </p:nvSpPr>
        <p:spPr/>
        <p:txBody>
          <a:bodyPr/>
          <a:lstStyle/>
          <a:p>
            <a:r>
              <a:rPr lang="ru-RU" dirty="0"/>
              <a:t>Особенности оформления приказов</a:t>
            </a:r>
          </a:p>
        </p:txBody>
      </p:sp>
      <p:sp>
        <p:nvSpPr>
          <p:cNvPr id="3" name="Объект 2">
            <a:extLst>
              <a:ext uri="{FF2B5EF4-FFF2-40B4-BE49-F238E27FC236}">
                <a16:creationId xmlns:a16="http://schemas.microsoft.com/office/drawing/2014/main" id="{D56C98EB-7CC6-442C-85E8-39E3CC916679}"/>
              </a:ext>
            </a:extLst>
          </p:cNvPr>
          <p:cNvSpPr>
            <a:spLocks noGrp="1"/>
          </p:cNvSpPr>
          <p:nvPr>
            <p:ph idx="1"/>
          </p:nvPr>
        </p:nvSpPr>
        <p:spPr/>
        <p:txBody>
          <a:bodyPr>
            <a:normAutofit fontScale="77500" lnSpcReduction="20000"/>
          </a:bodyPr>
          <a:lstStyle/>
          <a:p>
            <a:r>
              <a:rPr lang="ru-RU" dirty="0"/>
              <a:t>Каждое решение (поручение) оформляется в приказе как отдельный пункт. Пункты приказа располагаются в логико-временной последовательности и нумеруются арабскими цифрами. Если поручение дается конкретному подразделению, его наименование пишется полностью, в скобках указываются фамилия и инициалы руководителя подразделения в именительном падеже. Например:</a:t>
            </a:r>
          </a:p>
          <a:p>
            <a:r>
              <a:rPr lang="ru-RU" dirty="0"/>
              <a:t>… п р и к а з ы в а ю:</a:t>
            </a:r>
          </a:p>
          <a:p>
            <a:r>
              <a:rPr lang="ru-RU" dirty="0"/>
              <a:t>1. Руководителю учебно-методического отдела (Афанасьева А.А.) </a:t>
            </a:r>
            <a:br>
              <a:rPr lang="ru-RU" dirty="0"/>
            </a:br>
            <a:r>
              <a:rPr lang="ru-RU" dirty="0"/>
              <a:t>‎к 01.11.2017 подготовить и представить на утверждение план учебно-методической работы на 2018 год.</a:t>
            </a:r>
          </a:p>
          <a:p>
            <a:r>
              <a:rPr lang="ru-RU" dirty="0"/>
              <a:t>…</a:t>
            </a:r>
          </a:p>
          <a:p>
            <a:r>
              <a:rPr lang="ru-RU" dirty="0"/>
              <a:t>Если поручение дается конкретному исполнителю, его должность и фамилия указываются без скобок в дательном падеже. Например:</a:t>
            </a:r>
          </a:p>
          <a:p>
            <a:r>
              <a:rPr lang="ru-RU" dirty="0"/>
              <a:t>…</a:t>
            </a:r>
          </a:p>
          <a:p>
            <a:r>
              <a:rPr lang="ru-RU" dirty="0"/>
              <a:t>3. Главному бухгалтеру Савельевой С.С. подготовить и представить на рассмотрение и утверждение смету командировочных расходов на 2018 год в срок до 30.11.2017.</a:t>
            </a:r>
          </a:p>
          <a:p>
            <a:endParaRPr lang="ru-RU" dirty="0"/>
          </a:p>
        </p:txBody>
      </p:sp>
    </p:spTree>
    <p:extLst>
      <p:ext uri="{BB962C8B-B14F-4D97-AF65-F5344CB8AC3E}">
        <p14:creationId xmlns:p14="http://schemas.microsoft.com/office/powerpoint/2010/main" val="35123636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7A544-E7F7-460F-819D-0DC2EFE1A4EF}"/>
              </a:ext>
            </a:extLst>
          </p:cNvPr>
          <p:cNvSpPr>
            <a:spLocks noGrp="1"/>
          </p:cNvSpPr>
          <p:nvPr>
            <p:ph type="title"/>
          </p:nvPr>
        </p:nvSpPr>
        <p:spPr/>
        <p:txBody>
          <a:bodyPr/>
          <a:lstStyle/>
          <a:p>
            <a:pPr algn="just"/>
            <a:r>
              <a:rPr lang="ru-RU" dirty="0"/>
              <a:t>Особенности оформления приказов</a:t>
            </a:r>
          </a:p>
        </p:txBody>
      </p:sp>
      <p:sp>
        <p:nvSpPr>
          <p:cNvPr id="3" name="Объект 2">
            <a:extLst>
              <a:ext uri="{FF2B5EF4-FFF2-40B4-BE49-F238E27FC236}">
                <a16:creationId xmlns:a16="http://schemas.microsoft.com/office/drawing/2014/main" id="{D5CA74A3-744D-44A0-8404-D96D94379DE3}"/>
              </a:ext>
            </a:extLst>
          </p:cNvPr>
          <p:cNvSpPr>
            <a:spLocks noGrp="1"/>
          </p:cNvSpPr>
          <p:nvPr>
            <p:ph idx="1"/>
          </p:nvPr>
        </p:nvSpPr>
        <p:spPr/>
        <p:txBody>
          <a:bodyPr>
            <a:normAutofit fontScale="70000" lnSpcReduction="20000"/>
          </a:bodyPr>
          <a:lstStyle/>
          <a:p>
            <a:r>
              <a:rPr lang="ru-RU" dirty="0"/>
              <a:t>Предписываемое действие выражается глаголом в неопределенной форме. Не допускается употреблять неконкретные выражения типа «усилить», «ускорить», «обеспечить в кратчайшие сроки» и др.</a:t>
            </a:r>
          </a:p>
          <a:p>
            <a:r>
              <a:rPr lang="ru-RU" dirty="0"/>
              <a:t>Если одному исполнителю необходимо поручить несколько разных заданий с одним сроком выполнения, ответственный исполнитель и срок исполнения указываются один раз в основном пункте, а поручения выделяются в отдельные подпункты. Если у поручений разные сроки исполнения, сроки указываются не в основном пункте, а в каждом подпункте.</a:t>
            </a:r>
          </a:p>
          <a:p>
            <a:r>
              <a:rPr lang="ru-RU" dirty="0"/>
              <a:t>Срок исполнения должен быть реальным, соответствовать объему предполагаемых работ. При установлении срока следует учитывать время доведения документа до конкретных исполнителей.</a:t>
            </a:r>
          </a:p>
          <a:p>
            <a:r>
              <a:rPr lang="ru-RU" dirty="0"/>
              <a:t>Срок исполнения в пунктах распорядительной части приказа не указывается в случаях, если действия носят регулярный характер и их выполнение предписывается на весь период действия приказа. Количество исполнителей по каждому пункту (подпункту) не ограничивается. Ответственный исполнитель указывается первым.</a:t>
            </a:r>
          </a:p>
          <a:p>
            <a:r>
              <a:rPr lang="ru-RU" dirty="0"/>
              <a:t>Если приказ отменяет полностью или частично ранее изданные документы по тому же вопросу, то в предпоследнем пункте приказа необходимо их перечислить с указанием наименования документа, его даты, номера, заголовка. Например:</a:t>
            </a:r>
          </a:p>
          <a:p>
            <a:pPr fontAlgn="base"/>
            <a:r>
              <a:rPr lang="ru-RU" dirty="0"/>
              <a:t>4. Признать утратившим силу приказ организации от 5 августа 2010 г. № 175 «Об утверждении Экспертной комиссии организации».</a:t>
            </a:r>
          </a:p>
          <a:p>
            <a:endParaRPr lang="ru-RU" dirty="0"/>
          </a:p>
        </p:txBody>
      </p:sp>
    </p:spTree>
    <p:extLst>
      <p:ext uri="{BB962C8B-B14F-4D97-AF65-F5344CB8AC3E}">
        <p14:creationId xmlns:p14="http://schemas.microsoft.com/office/powerpoint/2010/main" val="3511957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ABD91-366E-4A4E-9106-F761ACE6880C}"/>
              </a:ext>
            </a:extLst>
          </p:cNvPr>
          <p:cNvSpPr>
            <a:spLocks noGrp="1"/>
          </p:cNvSpPr>
          <p:nvPr>
            <p:ph type="title"/>
          </p:nvPr>
        </p:nvSpPr>
        <p:spPr/>
        <p:txBody>
          <a:bodyPr/>
          <a:lstStyle/>
          <a:p>
            <a:r>
              <a:rPr lang="ru-RU" dirty="0"/>
              <a:t>Особенности оформления приказов</a:t>
            </a:r>
          </a:p>
        </p:txBody>
      </p:sp>
      <p:sp>
        <p:nvSpPr>
          <p:cNvPr id="3" name="Объект 2">
            <a:extLst>
              <a:ext uri="{FF2B5EF4-FFF2-40B4-BE49-F238E27FC236}">
                <a16:creationId xmlns:a16="http://schemas.microsoft.com/office/drawing/2014/main" id="{06984A02-4AC5-43B9-8D8B-4C2803714682}"/>
              </a:ext>
            </a:extLst>
          </p:cNvPr>
          <p:cNvSpPr>
            <a:spLocks noGrp="1"/>
          </p:cNvSpPr>
          <p:nvPr>
            <p:ph idx="1"/>
          </p:nvPr>
        </p:nvSpPr>
        <p:spPr/>
        <p:txBody>
          <a:bodyPr>
            <a:normAutofit fontScale="92500" lnSpcReduction="10000"/>
          </a:bodyPr>
          <a:lstStyle/>
          <a:p>
            <a:r>
              <a:rPr lang="ru-RU" dirty="0"/>
              <a:t>Последний пункт приказа – пункт о контроле, в нем указывается должность лица, ответственного за исполнение документа в целом, его фамилия и инициалы. Например:</a:t>
            </a:r>
          </a:p>
          <a:p>
            <a:r>
              <a:rPr lang="ru-RU" dirty="0"/>
              <a:t>4. Контроль за исполнением приказа возлагается на заместителя генерального директора Семенова С.С.</a:t>
            </a:r>
          </a:p>
          <a:p>
            <a:r>
              <a:rPr lang="ru-RU" dirty="0"/>
              <a:t>В отдельных случаях руководитель организации может оставить контроль за собой:</a:t>
            </a:r>
          </a:p>
          <a:p>
            <a:r>
              <a:rPr lang="ru-RU" dirty="0"/>
              <a:t>Контроль за исполнением приказа оставляю за собой.</a:t>
            </a:r>
          </a:p>
          <a:p>
            <a:r>
              <a:rPr lang="ru-RU" dirty="0">
                <a:solidFill>
                  <a:srgbClr val="FF0000"/>
                </a:solidFill>
              </a:rPr>
              <a:t> Не включается в текст приказа пункт «Приказ довести до сведения ...». </a:t>
            </a:r>
          </a:p>
          <a:p>
            <a:r>
              <a:rPr lang="ru-RU" dirty="0"/>
              <a:t>Подразделения и должностные лица, до сведения которых необходимо довести приказ, перечисляются в указателе (листе, списке) рассылки, который готовится исполнителем и может оформляться на обороной стороне последнего листа приказа.</a:t>
            </a:r>
          </a:p>
          <a:p>
            <a:endParaRPr lang="ru-RU" dirty="0"/>
          </a:p>
        </p:txBody>
      </p:sp>
    </p:spTree>
    <p:extLst>
      <p:ext uri="{BB962C8B-B14F-4D97-AF65-F5344CB8AC3E}">
        <p14:creationId xmlns:p14="http://schemas.microsoft.com/office/powerpoint/2010/main" val="1784447554"/>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TM02900769[[fn=Ретро]]</Template>
  <TotalTime>338</TotalTime>
  <Words>10016</Words>
  <Application>Microsoft Office PowerPoint</Application>
  <PresentationFormat>Экран (4:3)</PresentationFormat>
  <Paragraphs>832</Paragraphs>
  <Slides>130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130</vt:i4>
      </vt:variant>
    </vt:vector>
  </HeadingPairs>
  <TitlesOfParts>
    <vt:vector size="138" baseType="lpstr">
      <vt:lpstr>Arial</vt:lpstr>
      <vt:lpstr>Calibri</vt:lpstr>
      <vt:lpstr>Calibri Light</vt:lpstr>
      <vt:lpstr>HelveticaNeueCyr-Bold</vt:lpstr>
      <vt:lpstr>Symbol</vt:lpstr>
      <vt:lpstr>Times New Roman</vt:lpstr>
      <vt:lpstr>Verdana</vt:lpstr>
      <vt:lpstr>Ретро</vt:lpstr>
      <vt:lpstr>Делопроизводство в образовательной организации</vt:lpstr>
      <vt:lpstr>Номенклатура дел ДОО</vt:lpstr>
      <vt:lpstr>Нормативная база номенклатуры дел</vt:lpstr>
      <vt:lpstr>Сроки хранения документов</vt:lpstr>
      <vt:lpstr>Сроки хранения документов</vt:lpstr>
      <vt:lpstr>Сроки хранения документов</vt:lpstr>
      <vt:lpstr>Сроки хранения документов</vt:lpstr>
      <vt:lpstr>Постоянный срок хранения</vt:lpstr>
      <vt:lpstr>Длительное хранение</vt:lpstr>
      <vt:lpstr>Ограниченный срок хранения</vt:lpstr>
      <vt:lpstr>Правила хранения документов</vt:lpstr>
      <vt:lpstr>3 вида документопотока</vt:lpstr>
      <vt:lpstr>Входящие документы – этапы обработки</vt:lpstr>
      <vt:lpstr>Исходящие и внутренние – этапы обработки</vt:lpstr>
      <vt:lpstr>Нормативно-правовые основы делопроизводства</vt:lpstr>
      <vt:lpstr>Инструкция по делопроизводству</vt:lpstr>
      <vt:lpstr>Кто занимается делопроизводством в ОО?</vt:lpstr>
      <vt:lpstr>Служба делопроизводства</vt:lpstr>
      <vt:lpstr>Служба делопроизводства</vt:lpstr>
      <vt:lpstr>Неразглашение информации</vt:lpstr>
      <vt:lpstr>Действия при утрате документа</vt:lpstr>
      <vt:lpstr>Индивидуальная инструкция по делопроизводству в организации</vt:lpstr>
      <vt:lpstr>Основные понятия</vt:lpstr>
      <vt:lpstr>Презентация PowerPoint</vt:lpstr>
      <vt:lpstr>Презентация PowerPoint</vt:lpstr>
      <vt:lpstr>Основные понятия</vt:lpstr>
      <vt:lpstr>Основные понятия</vt:lpstr>
      <vt:lpstr>Основные понятия</vt:lpstr>
      <vt:lpstr>Состав документов организации</vt:lpstr>
      <vt:lpstr>Реквизиты, обеспечивающие юридическую значимость документов</vt:lpstr>
      <vt:lpstr>Презентация PowerPoint</vt:lpstr>
      <vt:lpstr>Бланки документов</vt:lpstr>
      <vt:lpstr>Презентация PowerPoint</vt:lpstr>
      <vt:lpstr>Общие требования к изготовлению документов</vt:lpstr>
      <vt:lpstr>Общие требования к изготовлению документов</vt:lpstr>
      <vt:lpstr>Общие требования к изготовлению документов</vt:lpstr>
      <vt:lpstr>Общие требования к изготовлению документов</vt:lpstr>
      <vt:lpstr>Состав реквизитов документов</vt:lpstr>
      <vt:lpstr>Состав реквизитов документов: приказ</vt:lpstr>
      <vt:lpstr>Состав реквизитов документов: бланк письма</vt:lpstr>
      <vt:lpstr>Оформление реквизитов документов </vt:lpstr>
      <vt:lpstr>ОКУД -ОБЩЕРОССИЙСКИЙ КЛАССИФИКАТОР УПРАВЛЕНЧЕСКОЙ ДОКУМЕНТАЦИИ (ОК 011-93)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 </vt:lpstr>
      <vt:lpstr>Оформление реквизитов документов</vt:lpstr>
      <vt:lpstr>Оформление реквизитов документов</vt:lpstr>
      <vt:lpstr>Оформление реквизитов документов</vt:lpstr>
      <vt:lpstr>Оформление текста документа</vt:lpstr>
      <vt:lpstr>Презентация PowerPoint</vt:lpstr>
      <vt:lpstr>Презентация PowerPoint</vt:lpstr>
      <vt:lpstr>Презентация PowerPoint</vt:lpstr>
      <vt:lpstr>Оформление текста документа</vt:lpstr>
      <vt:lpstr>Оформление текста документа</vt:lpstr>
      <vt:lpstr>Оформление приложений</vt:lpstr>
      <vt:lpstr>Оформление приложений</vt:lpstr>
      <vt:lpstr>Оформление приложений</vt:lpstr>
      <vt:lpstr>Оформление приложений</vt:lpstr>
      <vt:lpstr>Оформление приложений</vt:lpstr>
      <vt:lpstr>Гриф согласования</vt:lpstr>
      <vt:lpstr>Гриф согласования</vt:lpstr>
      <vt:lpstr>Визирование</vt:lpstr>
      <vt:lpstr>Визирование</vt:lpstr>
      <vt:lpstr>Реквизит «Подпись»</vt:lpstr>
      <vt:lpstr>Реквизит «Подпись»</vt:lpstr>
      <vt:lpstr>Реквизит «Подпись»</vt:lpstr>
      <vt:lpstr>Отметка о подписании электронной подписью</vt:lpstr>
      <vt:lpstr>Печать</vt:lpstr>
      <vt:lpstr>Отметка об исполнителе</vt:lpstr>
      <vt:lpstr>Выдача копии документа</vt:lpstr>
      <vt:lpstr>Копия документа</vt:lpstr>
      <vt:lpstr>Отметка о поступлении документа</vt:lpstr>
      <vt:lpstr>Резолюция</vt:lpstr>
      <vt:lpstr>Направление на хранение</vt:lpstr>
      <vt:lpstr>Подготовка и оформление ЛНА</vt:lpstr>
      <vt:lpstr>Подготовка и оформление ЛНА</vt:lpstr>
      <vt:lpstr>Подготовка и оформление ЛНА</vt:lpstr>
      <vt:lpstr>Подготовка и оформление ЛНА</vt:lpstr>
      <vt:lpstr>Подготовка и оформление ЛНА</vt:lpstr>
      <vt:lpstr>Подготовка и оформление ЛНА</vt:lpstr>
      <vt:lpstr>Подготовка и оформление ЛНА</vt:lpstr>
      <vt:lpstr>Распорядительные документы</vt:lpstr>
      <vt:lpstr>Особенности оформления приказов</vt:lpstr>
      <vt:lpstr>Особенности оформления приказов</vt:lpstr>
      <vt:lpstr>Особенности оформления приказов</vt:lpstr>
      <vt:lpstr>Особенности оформления приказов</vt:lpstr>
      <vt:lpstr>Особенности оформления приказов</vt:lpstr>
      <vt:lpstr>Особенности оформления приказов</vt:lpstr>
      <vt:lpstr>Особенности оформления приказов</vt:lpstr>
      <vt:lpstr>Особенности оформления распоряжений</vt:lpstr>
      <vt:lpstr>Особенности оформления протоколов совещаний</vt:lpstr>
      <vt:lpstr>Особенности оформления протоколов совещаний</vt:lpstr>
      <vt:lpstr>Особенности оформления протоколов совещаний</vt:lpstr>
      <vt:lpstr>Особенности оформления протоколов совещаний</vt:lpstr>
      <vt:lpstr>Особенности оформления протоколов совещаний</vt:lpstr>
      <vt:lpstr>Деловое (служебное) письмо</vt:lpstr>
      <vt:lpstr>Деловое (служебное) письмо</vt:lpstr>
      <vt:lpstr>Деловое служебное письма</vt:lpstr>
      <vt:lpstr>Деловое служебное письмо</vt:lpstr>
      <vt:lpstr>Акт</vt:lpstr>
      <vt:lpstr>Акт</vt:lpstr>
      <vt:lpstr>Акт</vt:lpstr>
      <vt:lpstr>Акт</vt:lpstr>
      <vt:lpstr>Акт</vt:lpstr>
      <vt:lpstr>Докладная (служебная) записка </vt:lpstr>
      <vt:lpstr>Докладная (служебная) записка</vt:lpstr>
      <vt:lpstr>Подписание (утверждение) проектов документов, ‎заверение документов печатью </vt:lpstr>
      <vt:lpstr>Подписание (утверждение) проектов документов, ‎заверение документов печатью </vt:lpstr>
      <vt:lpstr>Регистрация входящих документов</vt:lpstr>
      <vt:lpstr>Регистрация входящих документов</vt:lpstr>
      <vt:lpstr>Рассмотрение документов руководителем</vt:lpstr>
      <vt:lpstr>Рассмотрение документов руководителем</vt:lpstr>
      <vt:lpstr>Учет документооборота</vt:lpstr>
      <vt:lpstr>Контроль</vt:lpstr>
      <vt:lpstr>Контроль</vt:lpstr>
      <vt:lpstr>Контроль</vt:lpstr>
      <vt:lpstr>Контроль</vt:lpstr>
      <vt:lpstr>Контроль</vt:lpstr>
      <vt:lpstr>Контроль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Делопроизводство в образовательной организации</dc:title>
  <dc:creator>ekl</dc:creator>
  <cp:lastModifiedBy>ekl</cp:lastModifiedBy>
  <cp:revision>35</cp:revision>
  <dcterms:created xsi:type="dcterms:W3CDTF">2018-04-04T17:44:03Z</dcterms:created>
  <dcterms:modified xsi:type="dcterms:W3CDTF">2018-04-04T23:22:46Z</dcterms:modified>
</cp:coreProperties>
</file>