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63" r:id="rId3"/>
    <p:sldId id="264" r:id="rId4"/>
    <p:sldId id="269" r:id="rId5"/>
    <p:sldId id="270" r:id="rId6"/>
    <p:sldId id="271" r:id="rId7"/>
    <p:sldId id="274" r:id="rId8"/>
    <p:sldId id="276" r:id="rId9"/>
    <p:sldId id="277" r:id="rId10"/>
    <p:sldId id="284" r:id="rId11"/>
    <p:sldId id="285" r:id="rId12"/>
    <p:sldId id="278" r:id="rId13"/>
    <p:sldId id="279" r:id="rId14"/>
    <p:sldId id="281" r:id="rId15"/>
    <p:sldId id="283" r:id="rId16"/>
    <p:sldId id="290" r:id="rId17"/>
    <p:sldId id="282" r:id="rId18"/>
    <p:sldId id="286" r:id="rId19"/>
    <p:sldId id="275" r:id="rId20"/>
    <p:sldId id="287" r:id="rId21"/>
    <p:sldId id="289" r:id="rId22"/>
    <p:sldId id="288" r:id="rId23"/>
    <p:sldId id="291" r:id="rId24"/>
    <p:sldId id="292" r:id="rId25"/>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7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Лист1!$B$1</c:f>
              <c:strCache>
                <c:ptCount val="1"/>
                <c:pt idx="0">
                  <c:v>Начало проекта</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Лист1!$A$2:$A$5</c:f>
              <c:strCache>
                <c:ptCount val="4"/>
                <c:pt idx="0">
                  <c:v>Какие  звери обитают в нашем крае?</c:v>
                </c:pt>
                <c:pt idx="1">
                  <c:v>Как выглядят следы животных?</c:v>
                </c:pt>
                <c:pt idx="2">
                  <c:v>В чем их отличительные особенности?</c:v>
                </c:pt>
                <c:pt idx="3">
                  <c:v>Как определить направление движения следов?</c:v>
                </c:pt>
              </c:strCache>
            </c:strRef>
          </c:cat>
          <c:val>
            <c:numRef>
              <c:f>Лист1!$B$2:$B$5</c:f>
              <c:numCache>
                <c:formatCode>0%</c:formatCode>
                <c:ptCount val="4"/>
                <c:pt idx="0">
                  <c:v>0.2</c:v>
                </c:pt>
                <c:pt idx="1">
                  <c:v>0</c:v>
                </c:pt>
                <c:pt idx="2">
                  <c:v>0</c:v>
                </c:pt>
                <c:pt idx="3">
                  <c:v>0</c:v>
                </c:pt>
              </c:numCache>
            </c:numRef>
          </c:val>
          <c:extLst>
            <c:ext xmlns:c16="http://schemas.microsoft.com/office/drawing/2014/chart" uri="{C3380CC4-5D6E-409C-BE32-E72D297353CC}">
              <c16:uniqueId val="{00000000-2B1C-4550-AAEF-CA4627615554}"/>
            </c:ext>
          </c:extLst>
        </c:ser>
        <c:ser>
          <c:idx val="1"/>
          <c:order val="1"/>
          <c:tx>
            <c:strRef>
              <c:f>Лист1!$C$1</c:f>
              <c:strCache>
                <c:ptCount val="1"/>
                <c:pt idx="0">
                  <c:v>Конец проекта</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Лист1!$A$2:$A$5</c:f>
              <c:strCache>
                <c:ptCount val="4"/>
                <c:pt idx="0">
                  <c:v>Какие  звери обитают в нашем крае?</c:v>
                </c:pt>
                <c:pt idx="1">
                  <c:v>Как выглядят следы животных?</c:v>
                </c:pt>
                <c:pt idx="2">
                  <c:v>В чем их отличительные особенности?</c:v>
                </c:pt>
                <c:pt idx="3">
                  <c:v>Как определить направление движения следов?</c:v>
                </c:pt>
              </c:strCache>
            </c:strRef>
          </c:cat>
          <c:val>
            <c:numRef>
              <c:f>Лист1!$C$2:$C$5</c:f>
              <c:numCache>
                <c:formatCode>0%</c:formatCode>
                <c:ptCount val="4"/>
                <c:pt idx="0">
                  <c:v>1</c:v>
                </c:pt>
                <c:pt idx="1">
                  <c:v>0.76</c:v>
                </c:pt>
                <c:pt idx="2">
                  <c:v>0.85</c:v>
                </c:pt>
                <c:pt idx="3">
                  <c:v>1</c:v>
                </c:pt>
              </c:numCache>
            </c:numRef>
          </c:val>
          <c:extLst>
            <c:ext xmlns:c16="http://schemas.microsoft.com/office/drawing/2014/chart" uri="{C3380CC4-5D6E-409C-BE32-E72D297353CC}">
              <c16:uniqueId val="{00000001-2B1C-4550-AAEF-CA4627615554}"/>
            </c:ext>
          </c:extLst>
        </c:ser>
        <c:dLbls>
          <c:dLblPos val="inEnd"/>
          <c:showLegendKey val="0"/>
          <c:showVal val="1"/>
          <c:showCatName val="0"/>
          <c:showSerName val="0"/>
          <c:showPercent val="0"/>
          <c:showBubbleSize val="0"/>
        </c:dLbls>
        <c:gapWidth val="219"/>
        <c:overlap val="-27"/>
        <c:axId val="505344472"/>
        <c:axId val="505344144"/>
      </c:barChart>
      <c:catAx>
        <c:axId val="505344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505344144"/>
        <c:crosses val="autoZero"/>
        <c:auto val="1"/>
        <c:lblAlgn val="ctr"/>
        <c:lblOffset val="100"/>
        <c:noMultiLvlLbl val="0"/>
      </c:catAx>
      <c:valAx>
        <c:axId val="5053441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50534447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12BAE4-9943-4B8A-95EF-69511F6823F8}" type="datetimeFigureOut">
              <a:rPr lang="ru-RU" smtClean="0"/>
              <a:t>29.01.2025</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BDE87C-06E6-46D1-90B6-4A2A321CC219}" type="slidenum">
              <a:rPr lang="ru-RU" smtClean="0"/>
              <a:t>‹#›</a:t>
            </a:fld>
            <a:endParaRPr lang="ru-RU"/>
          </a:p>
        </p:txBody>
      </p:sp>
    </p:spTree>
    <p:extLst>
      <p:ext uri="{BB962C8B-B14F-4D97-AF65-F5344CB8AC3E}">
        <p14:creationId xmlns:p14="http://schemas.microsoft.com/office/powerpoint/2010/main" val="3147861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4BDE87C-06E6-46D1-90B6-4A2A321CC219}" type="slidenum">
              <a:rPr lang="ru-RU" smtClean="0"/>
              <a:t>1</a:t>
            </a:fld>
            <a:endParaRPr lang="ru-RU"/>
          </a:p>
        </p:txBody>
      </p:sp>
    </p:spTree>
    <p:extLst>
      <p:ext uri="{BB962C8B-B14F-4D97-AF65-F5344CB8AC3E}">
        <p14:creationId xmlns:p14="http://schemas.microsoft.com/office/powerpoint/2010/main" val="1877845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F83BE5BB-42CB-43E4-B962-42A072A5CEF9}" type="datetimeFigureOut">
              <a:rPr lang="ru-RU" smtClean="0"/>
              <a:t>29.01.2025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DB243A9-5411-43C5-ADF9-0796CA334175}" type="slidenum">
              <a:rPr lang="ru-RU" smtClean="0"/>
              <a:t>‹#›</a:t>
            </a:fld>
            <a:endParaRPr lang="ru-RU"/>
          </a:p>
        </p:txBody>
      </p:sp>
    </p:spTree>
    <p:extLst>
      <p:ext uri="{BB962C8B-B14F-4D97-AF65-F5344CB8AC3E}">
        <p14:creationId xmlns:p14="http://schemas.microsoft.com/office/powerpoint/2010/main" val="2896164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F83BE5BB-42CB-43E4-B962-42A072A5CEF9}" type="datetimeFigureOut">
              <a:rPr lang="ru-RU" smtClean="0"/>
              <a:t>29.01.2025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DB243A9-5411-43C5-ADF9-0796CA334175}" type="slidenum">
              <a:rPr lang="ru-RU" smtClean="0"/>
              <a:t>‹#›</a:t>
            </a:fld>
            <a:endParaRPr lang="ru-RU"/>
          </a:p>
        </p:txBody>
      </p:sp>
    </p:spTree>
    <p:extLst>
      <p:ext uri="{BB962C8B-B14F-4D97-AF65-F5344CB8AC3E}">
        <p14:creationId xmlns:p14="http://schemas.microsoft.com/office/powerpoint/2010/main" val="1170213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F83BE5BB-42CB-43E4-B962-42A072A5CEF9}" type="datetimeFigureOut">
              <a:rPr lang="ru-RU" smtClean="0"/>
              <a:t>29.01.2025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DB243A9-5411-43C5-ADF9-0796CA334175}" type="slidenum">
              <a:rPr lang="ru-RU" smtClean="0"/>
              <a:t>‹#›</a:t>
            </a:fld>
            <a:endParaRPr lang="ru-RU"/>
          </a:p>
        </p:txBody>
      </p:sp>
    </p:spTree>
    <p:extLst>
      <p:ext uri="{BB962C8B-B14F-4D97-AF65-F5344CB8AC3E}">
        <p14:creationId xmlns:p14="http://schemas.microsoft.com/office/powerpoint/2010/main" val="1589550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F83BE5BB-42CB-43E4-B962-42A072A5CEF9}" type="datetimeFigureOut">
              <a:rPr lang="ru-RU" smtClean="0"/>
              <a:t>29.01.2025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DB243A9-5411-43C5-ADF9-0796CA334175}" type="slidenum">
              <a:rPr lang="ru-RU" smtClean="0"/>
              <a:t>‹#›</a:t>
            </a:fld>
            <a:endParaRPr lang="ru-RU"/>
          </a:p>
        </p:txBody>
      </p:sp>
    </p:spTree>
    <p:extLst>
      <p:ext uri="{BB962C8B-B14F-4D97-AF65-F5344CB8AC3E}">
        <p14:creationId xmlns:p14="http://schemas.microsoft.com/office/powerpoint/2010/main" val="3767767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F83BE5BB-42CB-43E4-B962-42A072A5CEF9}" type="datetimeFigureOut">
              <a:rPr lang="ru-RU" smtClean="0"/>
              <a:t>29.01.2025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DB243A9-5411-43C5-ADF9-0796CA334175}" type="slidenum">
              <a:rPr lang="ru-RU" smtClean="0"/>
              <a:t>‹#›</a:t>
            </a:fld>
            <a:endParaRPr lang="ru-RU"/>
          </a:p>
        </p:txBody>
      </p:sp>
    </p:spTree>
    <p:extLst>
      <p:ext uri="{BB962C8B-B14F-4D97-AF65-F5344CB8AC3E}">
        <p14:creationId xmlns:p14="http://schemas.microsoft.com/office/powerpoint/2010/main" val="2040374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F83BE5BB-42CB-43E4-B962-42A072A5CEF9}" type="datetimeFigureOut">
              <a:rPr lang="ru-RU" smtClean="0"/>
              <a:t>29.01.2025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DB243A9-5411-43C5-ADF9-0796CA334175}" type="slidenum">
              <a:rPr lang="ru-RU" smtClean="0"/>
              <a:t>‹#›</a:t>
            </a:fld>
            <a:endParaRPr lang="ru-RU"/>
          </a:p>
        </p:txBody>
      </p:sp>
    </p:spTree>
    <p:extLst>
      <p:ext uri="{BB962C8B-B14F-4D97-AF65-F5344CB8AC3E}">
        <p14:creationId xmlns:p14="http://schemas.microsoft.com/office/powerpoint/2010/main" val="1233933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F83BE5BB-42CB-43E4-B962-42A072A5CEF9}" type="datetimeFigureOut">
              <a:rPr lang="ru-RU" smtClean="0"/>
              <a:t>29.01.2025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6DB243A9-5411-43C5-ADF9-0796CA334175}" type="slidenum">
              <a:rPr lang="ru-RU" smtClean="0"/>
              <a:t>‹#›</a:t>
            </a:fld>
            <a:endParaRPr lang="ru-RU"/>
          </a:p>
        </p:txBody>
      </p:sp>
    </p:spTree>
    <p:extLst>
      <p:ext uri="{BB962C8B-B14F-4D97-AF65-F5344CB8AC3E}">
        <p14:creationId xmlns:p14="http://schemas.microsoft.com/office/powerpoint/2010/main" val="2651887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F83BE5BB-42CB-43E4-B962-42A072A5CEF9}" type="datetimeFigureOut">
              <a:rPr lang="ru-RU" smtClean="0"/>
              <a:t>29.01.2025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6DB243A9-5411-43C5-ADF9-0796CA334175}" type="slidenum">
              <a:rPr lang="ru-RU" smtClean="0"/>
              <a:t>‹#›</a:t>
            </a:fld>
            <a:endParaRPr lang="ru-RU"/>
          </a:p>
        </p:txBody>
      </p:sp>
    </p:spTree>
    <p:extLst>
      <p:ext uri="{BB962C8B-B14F-4D97-AF65-F5344CB8AC3E}">
        <p14:creationId xmlns:p14="http://schemas.microsoft.com/office/powerpoint/2010/main" val="2487893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83BE5BB-42CB-43E4-B962-42A072A5CEF9}" type="datetimeFigureOut">
              <a:rPr lang="ru-RU" smtClean="0"/>
              <a:t>29.01.2025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6DB243A9-5411-43C5-ADF9-0796CA334175}" type="slidenum">
              <a:rPr lang="ru-RU" smtClean="0"/>
              <a:t>‹#›</a:t>
            </a:fld>
            <a:endParaRPr lang="ru-RU"/>
          </a:p>
        </p:txBody>
      </p:sp>
    </p:spTree>
    <p:extLst>
      <p:ext uri="{BB962C8B-B14F-4D97-AF65-F5344CB8AC3E}">
        <p14:creationId xmlns:p14="http://schemas.microsoft.com/office/powerpoint/2010/main" val="2231648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F83BE5BB-42CB-43E4-B962-42A072A5CEF9}" type="datetimeFigureOut">
              <a:rPr lang="ru-RU" smtClean="0"/>
              <a:t>29.01.2025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DB243A9-5411-43C5-ADF9-0796CA334175}" type="slidenum">
              <a:rPr lang="ru-RU" smtClean="0"/>
              <a:t>‹#›</a:t>
            </a:fld>
            <a:endParaRPr lang="ru-RU"/>
          </a:p>
        </p:txBody>
      </p:sp>
    </p:spTree>
    <p:extLst>
      <p:ext uri="{BB962C8B-B14F-4D97-AF65-F5344CB8AC3E}">
        <p14:creationId xmlns:p14="http://schemas.microsoft.com/office/powerpoint/2010/main" val="2981658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F83BE5BB-42CB-43E4-B962-42A072A5CEF9}" type="datetimeFigureOut">
              <a:rPr lang="ru-RU" smtClean="0"/>
              <a:t>29.01.2025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DB243A9-5411-43C5-ADF9-0796CA334175}" type="slidenum">
              <a:rPr lang="ru-RU" smtClean="0"/>
              <a:t>‹#›</a:t>
            </a:fld>
            <a:endParaRPr lang="ru-RU"/>
          </a:p>
        </p:txBody>
      </p:sp>
    </p:spTree>
    <p:extLst>
      <p:ext uri="{BB962C8B-B14F-4D97-AF65-F5344CB8AC3E}">
        <p14:creationId xmlns:p14="http://schemas.microsoft.com/office/powerpoint/2010/main" val="834391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3BE5BB-42CB-43E4-B962-42A072A5CEF9}" type="datetimeFigureOut">
              <a:rPr lang="ru-RU" smtClean="0"/>
              <a:t>29.01.2025</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B243A9-5411-43C5-ADF9-0796CA334175}" type="slidenum">
              <a:rPr lang="ru-RU" smtClean="0"/>
              <a:t>‹#›</a:t>
            </a:fld>
            <a:endParaRPr lang="ru-RU"/>
          </a:p>
        </p:txBody>
      </p:sp>
    </p:spTree>
    <p:extLst>
      <p:ext uri="{BB962C8B-B14F-4D97-AF65-F5344CB8AC3E}">
        <p14:creationId xmlns:p14="http://schemas.microsoft.com/office/powerpoint/2010/main" val="35086977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1.jpe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500349" y="153462"/>
            <a:ext cx="7748183" cy="420624"/>
          </a:xfrm>
        </p:spPr>
        <p:style>
          <a:lnRef idx="1">
            <a:schemeClr val="accent1"/>
          </a:lnRef>
          <a:fillRef idx="2">
            <a:schemeClr val="accent1"/>
          </a:fillRef>
          <a:effectRef idx="1">
            <a:schemeClr val="accent1"/>
          </a:effectRef>
          <a:fontRef idx="minor">
            <a:schemeClr val="dk1"/>
          </a:fontRef>
        </p:style>
        <p:txBody>
          <a:bodyPr vert="horz" lIns="90000" anchor="t" anchorCtr="0">
            <a:noAutofit/>
          </a:bodyPr>
          <a:lstStyle/>
          <a:p>
            <a:pPr algn="l">
              <a:lnSpc>
                <a:spcPct val="100000"/>
              </a:lnSpc>
            </a:pPr>
            <a:r>
              <a:rPr lang="ru-RU" sz="2400" b="1" dirty="0"/>
              <a:t>ГБДОУ детский сад № 34  Василеостровского района</a:t>
            </a:r>
            <a:br>
              <a:rPr lang="ru-RU" sz="2400" b="1" dirty="0"/>
            </a:br>
            <a:r>
              <a:rPr lang="ru-RU" sz="2400" b="1" dirty="0"/>
              <a:t>                                                                        </a:t>
            </a:r>
            <a:br>
              <a:rPr lang="ru-RU" sz="2400" b="1" dirty="0"/>
            </a:br>
            <a:r>
              <a:rPr lang="ru-RU" sz="2400" b="1" dirty="0"/>
              <a:t/>
            </a:r>
            <a:br>
              <a:rPr lang="ru-RU" sz="2400" b="1" dirty="0"/>
            </a:br>
            <a:r>
              <a:rPr lang="ru-RU" sz="2400" b="1" dirty="0"/>
              <a:t/>
            </a:r>
            <a:br>
              <a:rPr lang="ru-RU" sz="2400" b="1" dirty="0"/>
            </a:br>
            <a:r>
              <a:rPr lang="ru-RU" sz="2400" b="1" dirty="0"/>
              <a:t/>
            </a:r>
            <a:br>
              <a:rPr lang="ru-RU" sz="2400" b="1" dirty="0"/>
            </a:br>
            <a:r>
              <a:rPr lang="ru-RU" sz="2400" b="1" dirty="0"/>
              <a:t/>
            </a:r>
            <a:br>
              <a:rPr lang="ru-RU" sz="2400" b="1" dirty="0"/>
            </a:br>
            <a:r>
              <a:rPr lang="ru-RU" sz="2400" b="1" dirty="0"/>
              <a:t/>
            </a:r>
            <a:br>
              <a:rPr lang="ru-RU" sz="2400" b="1" dirty="0"/>
            </a:br>
            <a:r>
              <a:rPr lang="ru-RU" sz="2400" b="1" dirty="0"/>
              <a:t/>
            </a:r>
            <a:br>
              <a:rPr lang="ru-RU" sz="2400" b="1" dirty="0"/>
            </a:br>
            <a:r>
              <a:rPr lang="ru-RU" sz="2400" b="1" dirty="0"/>
              <a:t/>
            </a:r>
            <a:br>
              <a:rPr lang="ru-RU" sz="2400" b="1" dirty="0"/>
            </a:br>
            <a:r>
              <a:rPr lang="ru-RU" sz="2400" b="1" dirty="0"/>
              <a:t/>
            </a:r>
            <a:br>
              <a:rPr lang="ru-RU" sz="2400" b="1" dirty="0"/>
            </a:br>
            <a:r>
              <a:rPr lang="ru-RU" sz="2400" b="1" dirty="0"/>
              <a:t/>
            </a:r>
            <a:br>
              <a:rPr lang="ru-RU" sz="2400" b="1" dirty="0"/>
            </a:br>
            <a:r>
              <a:rPr lang="ru-RU" sz="2400" b="1" dirty="0"/>
              <a:t/>
            </a:r>
            <a:br>
              <a:rPr lang="ru-RU" sz="2400" b="1" dirty="0"/>
            </a:br>
            <a:r>
              <a:rPr lang="ru-RU" sz="2400" b="1" dirty="0"/>
              <a:t/>
            </a:r>
            <a:br>
              <a:rPr lang="ru-RU" sz="2400" b="1" dirty="0"/>
            </a:br>
            <a:endParaRPr lang="ru-RU" sz="2400" b="1" dirty="0"/>
          </a:p>
        </p:txBody>
      </p:sp>
      <p:sp>
        <p:nvSpPr>
          <p:cNvPr id="5" name="Прямоугольник 4"/>
          <p:cNvSpPr/>
          <p:nvPr/>
        </p:nvSpPr>
        <p:spPr>
          <a:xfrm>
            <a:off x="6003631" y="2967335"/>
            <a:ext cx="184730" cy="923330"/>
          </a:xfrm>
          <a:prstGeom prst="rect">
            <a:avLst/>
          </a:prstGeom>
          <a:noFill/>
        </p:spPr>
        <p:txBody>
          <a:bodyPr wrap="none" lIns="91440" tIns="45720" rIns="91440" bIns="45720">
            <a:spAutoFit/>
          </a:bodyPr>
          <a:lstStyle/>
          <a:p>
            <a:pPr algn="ctr"/>
            <a:endParaRPr lang="ru-RU"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6" name="Прямоугольник 5"/>
          <p:cNvSpPr/>
          <p:nvPr/>
        </p:nvSpPr>
        <p:spPr>
          <a:xfrm>
            <a:off x="384048" y="1611947"/>
            <a:ext cx="4873752" cy="3046988"/>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ru-RU" sz="3200" b="1" dirty="0">
                <a:ln w="12700">
                  <a:solidFill>
                    <a:schemeClr val="accent1"/>
                  </a:solidFill>
                  <a:prstDash val="solid"/>
                </a:ln>
                <a:solidFill>
                  <a:srgbClr val="0070C0"/>
                </a:solidFill>
              </a:rPr>
              <a:t>Следы животных: </a:t>
            </a:r>
          </a:p>
          <a:p>
            <a:pPr algn="ctr"/>
            <a:r>
              <a:rPr lang="ru-RU" sz="3200" b="1" dirty="0">
                <a:ln w="12700">
                  <a:solidFill>
                    <a:schemeClr val="accent1"/>
                  </a:solidFill>
                  <a:prstDash val="solid"/>
                </a:ln>
                <a:solidFill>
                  <a:srgbClr val="0070C0"/>
                </a:solidFill>
              </a:rPr>
              <a:t>как научить</a:t>
            </a:r>
          </a:p>
          <a:p>
            <a:pPr algn="ctr"/>
            <a:r>
              <a:rPr lang="ru-RU" sz="3200" b="1" dirty="0">
                <a:ln w="12700">
                  <a:solidFill>
                    <a:schemeClr val="accent1"/>
                  </a:solidFill>
                  <a:prstDash val="solid"/>
                </a:ln>
                <a:solidFill>
                  <a:srgbClr val="0070C0"/>
                </a:solidFill>
              </a:rPr>
              <a:t> дошкольников распознавать следы</a:t>
            </a:r>
          </a:p>
          <a:p>
            <a:pPr algn="ctr"/>
            <a:r>
              <a:rPr lang="ru-RU" sz="3200" b="1" cap="none" spc="0" dirty="0">
                <a:ln w="12700">
                  <a:solidFill>
                    <a:schemeClr val="accent1"/>
                  </a:solidFill>
                  <a:prstDash val="solid"/>
                </a:ln>
                <a:solidFill>
                  <a:srgbClr val="0070C0"/>
                </a:solidFill>
              </a:rPr>
              <a:t>животных на снегу или земле</a:t>
            </a:r>
          </a:p>
        </p:txBody>
      </p:sp>
      <p:sp>
        <p:nvSpPr>
          <p:cNvPr id="7" name="Прямоугольник 6"/>
          <p:cNvSpPr/>
          <p:nvPr/>
        </p:nvSpPr>
        <p:spPr>
          <a:xfrm>
            <a:off x="8805672" y="5384780"/>
            <a:ext cx="3540087" cy="1200329"/>
          </a:xfrm>
          <a:prstGeom prst="rect">
            <a:avLst/>
          </a:prstGeom>
          <a:noFill/>
        </p:spPr>
        <p:txBody>
          <a:bodyPr wrap="square" lIns="91440" tIns="45720" rIns="91440" bIns="45720">
            <a:spAutoFit/>
          </a:bodyPr>
          <a:lstStyle/>
          <a:p>
            <a:r>
              <a:rPr lang="ru-RU" sz="2400" dirty="0">
                <a:ln w="0"/>
              </a:rPr>
              <a:t>Составили воспитатели:</a:t>
            </a:r>
          </a:p>
          <a:p>
            <a:r>
              <a:rPr lang="ru-RU" sz="2400" b="0" cap="none" spc="0" dirty="0">
                <a:ln w="0"/>
                <a:solidFill>
                  <a:schemeClr val="tx1"/>
                </a:solidFill>
              </a:rPr>
              <a:t>Попова А.В.</a:t>
            </a:r>
          </a:p>
          <a:p>
            <a:r>
              <a:rPr lang="ru-RU" sz="2400" dirty="0">
                <a:ln w="0"/>
              </a:rPr>
              <a:t>Кошелева О.А.</a:t>
            </a:r>
            <a:endParaRPr lang="ru-RU" sz="2400" b="0" cap="none" spc="0" dirty="0">
              <a:ln w="0"/>
              <a:solidFill>
                <a:schemeClr val="tx1"/>
              </a:solidFill>
            </a:endParaRPr>
          </a:p>
        </p:txBody>
      </p:sp>
      <p:sp>
        <p:nvSpPr>
          <p:cNvPr id="8" name="Прямоугольник 7">
            <a:extLst>
              <a:ext uri="{FF2B5EF4-FFF2-40B4-BE49-F238E27FC236}">
                <a16:creationId xmlns:a16="http://schemas.microsoft.com/office/drawing/2014/main" id="{E26F33B2-9C9F-4B7C-B1EE-6CB265EBEDEC}"/>
              </a:ext>
            </a:extLst>
          </p:cNvPr>
          <p:cNvSpPr/>
          <p:nvPr/>
        </p:nvSpPr>
        <p:spPr>
          <a:xfrm>
            <a:off x="7119815" y="5323506"/>
            <a:ext cx="5072185" cy="122548"/>
          </a:xfrm>
          <a:prstGeom prst="rect">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Прямоугольник 8">
            <a:extLst>
              <a:ext uri="{FF2B5EF4-FFF2-40B4-BE49-F238E27FC236}">
                <a16:creationId xmlns:a16="http://schemas.microsoft.com/office/drawing/2014/main" id="{E26F33B2-9C9F-4B7C-B1EE-6CB265EBEDEC}"/>
              </a:ext>
            </a:extLst>
          </p:cNvPr>
          <p:cNvSpPr/>
          <p:nvPr/>
        </p:nvSpPr>
        <p:spPr>
          <a:xfrm>
            <a:off x="0" y="1001751"/>
            <a:ext cx="6374441" cy="175490"/>
          </a:xfrm>
          <a:prstGeom prst="rect">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1777246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2570" y="173164"/>
            <a:ext cx="9042060" cy="1325563"/>
          </a:xfrm>
        </p:spPr>
        <p:txBody>
          <a:bodyPr>
            <a:normAutofit/>
          </a:bodyPr>
          <a:lstStyle/>
          <a:p>
            <a:pPr algn="ctr"/>
            <a:r>
              <a:rPr lang="ru-RU" b="1" dirty="0">
                <a:latin typeface="+mn-lt"/>
              </a:rPr>
              <a:t>Чтение художественной литературы</a:t>
            </a:r>
          </a:p>
        </p:txBody>
      </p:sp>
      <p:pic>
        <p:nvPicPr>
          <p:cNvPr id="2050" name="Picture 2" descr="Picture background">
            <a:extLst>
              <a:ext uri="{FF2B5EF4-FFF2-40B4-BE49-F238E27FC236}">
                <a16:creationId xmlns:a16="http://schemas.microsoft.com/office/drawing/2014/main" id="{99EBC20E-B363-4A40-8C36-5459A78B56CE}"/>
              </a:ext>
            </a:extLst>
          </p:cNvPr>
          <p:cNvPicPr>
            <a:picLocks noGrp="1" noChangeAspect="1" noChangeArrowheads="1"/>
          </p:cNvPicPr>
          <p:nvPr>
            <p:ph idx="1"/>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b="4800"/>
          <a:stretch/>
        </p:blipFill>
        <p:spPr bwMode="auto">
          <a:xfrm>
            <a:off x="612956" y="1746353"/>
            <a:ext cx="4576217" cy="32289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AutoShape 4" descr="Найди пару. Чьи следы? | Глушкова Наталья В. #2">
            <a:extLst>
              <a:ext uri="{FF2B5EF4-FFF2-40B4-BE49-F238E27FC236}">
                <a16:creationId xmlns:a16="http://schemas.microsoft.com/office/drawing/2014/main" id="{67FE14B6-474F-404D-9362-84E468DAE3F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2054" name="Picture 6">
            <a:extLst>
              <a:ext uri="{FF2B5EF4-FFF2-40B4-BE49-F238E27FC236}">
                <a16:creationId xmlns:a16="http://schemas.microsoft.com/office/drawing/2014/main" id="{0D5BB4EE-A892-43CB-BA17-A138EB3285C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714"/>
          <a:stretch/>
        </p:blipFill>
        <p:spPr bwMode="auto">
          <a:xfrm>
            <a:off x="4462462" y="3268950"/>
            <a:ext cx="3571876" cy="33259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 name="Рисунок 3"/>
          <p:cNvPicPr>
            <a:picLocks noChangeAspect="1"/>
          </p:cNvPicPr>
          <p:nvPr/>
        </p:nvPicPr>
        <p:blipFill rotWithShape="1">
          <a:blip r:embed="rId6">
            <a:extLst>
              <a:ext uri="{28A0092B-C50C-407E-A947-70E740481C1C}">
                <a14:useLocalDpi xmlns:a14="http://schemas.microsoft.com/office/drawing/2010/main" val="0"/>
              </a:ext>
            </a:extLst>
          </a:blip>
          <a:srcRect r="57714"/>
          <a:stretch/>
        </p:blipFill>
        <p:spPr>
          <a:xfrm>
            <a:off x="8446843" y="3724824"/>
            <a:ext cx="2416346" cy="3104762"/>
          </a:xfrm>
          <a:prstGeom prst="rect">
            <a:avLst/>
          </a:prstGeom>
        </p:spPr>
      </p:pic>
      <p:sp>
        <p:nvSpPr>
          <p:cNvPr id="9" name="AutoShape 8">
            <a:extLst>
              <a:ext uri="{FF2B5EF4-FFF2-40B4-BE49-F238E27FC236}">
                <a16:creationId xmlns:a16="http://schemas.microsoft.com/office/drawing/2014/main" id="{3417AD8C-2E94-4BAB-BEBE-4F031D54EC2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 name="Рисунок 9">
            <a:extLst>
              <a:ext uri="{FF2B5EF4-FFF2-40B4-BE49-F238E27FC236}">
                <a16:creationId xmlns:a16="http://schemas.microsoft.com/office/drawing/2014/main" id="{019DB45D-E9B5-4B0F-BE2A-4E24315BE614}"/>
              </a:ext>
            </a:extLst>
          </p:cNvPr>
          <p:cNvPicPr>
            <a:picLocks noChangeAspect="1"/>
          </p:cNvPicPr>
          <p:nvPr/>
        </p:nvPicPr>
        <p:blipFill>
          <a:blip r:embed="rId7"/>
          <a:stretch>
            <a:fillRect/>
          </a:stretch>
        </p:blipFill>
        <p:spPr>
          <a:xfrm>
            <a:off x="8138745" y="1471760"/>
            <a:ext cx="3745099" cy="22620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74452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71424" y="151699"/>
            <a:ext cx="8449151" cy="1149564"/>
          </a:xfrm>
        </p:spPr>
        <p:txBody>
          <a:bodyPr>
            <a:normAutofit/>
          </a:bodyPr>
          <a:lstStyle/>
          <a:p>
            <a:pPr algn="ctr"/>
            <a:r>
              <a:rPr lang="ru-RU" b="1" dirty="0">
                <a:latin typeface="+mn-lt"/>
              </a:rPr>
              <a:t>Рассматривание иллюстраций</a:t>
            </a:r>
          </a:p>
        </p:txBody>
      </p:sp>
      <p:sp>
        <p:nvSpPr>
          <p:cNvPr id="6" name="AutoShape 4" descr="Найди пару. Чьи следы? | Глушкова Наталья В. #2">
            <a:extLst>
              <a:ext uri="{FF2B5EF4-FFF2-40B4-BE49-F238E27FC236}">
                <a16:creationId xmlns:a16="http://schemas.microsoft.com/office/drawing/2014/main" id="{67FE14B6-474F-404D-9362-84E468DAE3F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9" name="AutoShape 8">
            <a:extLst>
              <a:ext uri="{FF2B5EF4-FFF2-40B4-BE49-F238E27FC236}">
                <a16:creationId xmlns:a16="http://schemas.microsoft.com/office/drawing/2014/main" id="{3417AD8C-2E94-4BAB-BEBE-4F031D54EC2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3074" name="Picture 2">
            <a:extLst>
              <a:ext uri="{FF2B5EF4-FFF2-40B4-BE49-F238E27FC236}">
                <a16:creationId xmlns:a16="http://schemas.microsoft.com/office/drawing/2014/main" id="{7B6BA49E-FFBB-4ECB-A6A8-D92F1BCF0DFF}"/>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541775" y="4003632"/>
            <a:ext cx="3320246" cy="24867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9954" y="1130679"/>
            <a:ext cx="3663461" cy="27475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Рисунок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68665" y="4076800"/>
            <a:ext cx="3120576" cy="23404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Прямоугольник 4"/>
          <p:cNvSpPr/>
          <p:nvPr/>
        </p:nvSpPr>
        <p:spPr>
          <a:xfrm>
            <a:off x="7719426" y="1130679"/>
            <a:ext cx="4220528" cy="4344010"/>
          </a:xfrm>
          <a:prstGeom prst="rect">
            <a:avLst/>
          </a:prstGeom>
        </p:spPr>
        <p:txBody>
          <a:bodyPr wrap="square">
            <a:spAutoFit/>
          </a:bodyPr>
          <a:lstStyle/>
          <a:p>
            <a:pPr>
              <a:lnSpc>
                <a:spcPct val="107000"/>
              </a:lnSpc>
              <a:spcAft>
                <a:spcPts val="800"/>
              </a:spcAft>
            </a:pPr>
            <a:r>
              <a:rPr lang="ru-RU" dirty="0">
                <a:latin typeface="Times New Roman" panose="02020603050405020304" pitchFamily="18" charset="0"/>
                <a:ea typeface="Calibri" panose="020F0502020204030204" pitchFamily="34" charset="0"/>
                <a:cs typeface="Times New Roman" panose="02020603050405020304" pitchFamily="18" charset="0"/>
              </a:rPr>
              <a:t>В группе с детьми мы рассматривали иллюстрации животных. Мы внимательно изучали особенности внешнего вида различных зверей, обсуждали их повадки и места обитания.</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dirty="0">
                <a:latin typeface="Times New Roman" panose="02020603050405020304" pitchFamily="18" charset="0"/>
                <a:ea typeface="Calibri" panose="020F0502020204030204" pitchFamily="34" charset="0"/>
                <a:cs typeface="Times New Roman" panose="02020603050405020304" pitchFamily="18" charset="0"/>
              </a:rPr>
              <a:t>Особое внимание уделили следам животных. Рассмотрение следов позволило детям лучше понять, кто именно мог оставить тот или иной отпечаток. Мы сравнивали размеры и форму следов, пытались угадать, кому они принадлежат. Это занятие вызвало у ребят большой интерес и желание узнать еще больше о жизни лесных обитателей.</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400085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52500" y="162382"/>
            <a:ext cx="10077450" cy="1325563"/>
          </a:xfrm>
        </p:spPr>
        <p:txBody>
          <a:bodyPr>
            <a:normAutofit/>
          </a:bodyPr>
          <a:lstStyle/>
          <a:p>
            <a:pPr algn="ctr"/>
            <a:r>
              <a:rPr lang="ru-RU" b="1" dirty="0">
                <a:latin typeface="+mn-lt"/>
              </a:rPr>
              <a:t>Наблюдение и экспериментирование</a:t>
            </a:r>
          </a:p>
        </p:txBody>
      </p:sp>
      <p:pic>
        <p:nvPicPr>
          <p:cNvPr id="5" name="Объект 4"/>
          <p:cNvPicPr>
            <a:picLocks noGrp="1" noChangeAspect="1"/>
          </p:cNvPicPr>
          <p:nvPr>
            <p:ph idx="1"/>
          </p:nvPr>
        </p:nvPicPr>
        <p:blipFill>
          <a:blip r:embed="rId3"/>
          <a:stretch>
            <a:fillRect/>
          </a:stretch>
        </p:blipFill>
        <p:spPr>
          <a:xfrm>
            <a:off x="1855177" y="1487945"/>
            <a:ext cx="5872979" cy="27070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Рисунок 17">
            <a:extLst>
              <a:ext uri="{FF2B5EF4-FFF2-40B4-BE49-F238E27FC236}">
                <a16:creationId xmlns:a16="http://schemas.microsoft.com/office/drawing/2014/main" id="{E4BC7C3E-E63A-49E6-9720-941E99BC19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3209925"/>
            <a:ext cx="4032762" cy="3333750"/>
          </a:xfrm>
          <a:prstGeom prst="rect">
            <a:avLst/>
          </a:prstGeom>
        </p:spPr>
      </p:pic>
      <p:sp>
        <p:nvSpPr>
          <p:cNvPr id="3" name="Прямоугольник 2"/>
          <p:cNvSpPr/>
          <p:nvPr/>
        </p:nvSpPr>
        <p:spPr>
          <a:xfrm>
            <a:off x="8036169" y="1085617"/>
            <a:ext cx="3896458" cy="4801314"/>
          </a:xfrm>
          <a:prstGeom prst="rect">
            <a:avLst/>
          </a:prstGeom>
        </p:spPr>
        <p:txBody>
          <a:bodyPr wrap="square">
            <a:spAutoFit/>
          </a:bodyPr>
          <a:lstStyle/>
          <a:p>
            <a:pPr>
              <a:spcAft>
                <a:spcPts val="0"/>
              </a:spcAft>
            </a:pPr>
            <a:r>
              <a:rPr lang="ru-RU" dirty="0">
                <a:latin typeface="Times New Roman" panose="02020603050405020304" pitchFamily="18" charset="0"/>
                <a:ea typeface="Times New Roman" panose="02020603050405020304" pitchFamily="18" charset="0"/>
              </a:rPr>
              <a:t>На прогулке дети начали замечать следы животных, оставленные на земле. Это было для них настоящим открытием! Сначала они просто смотрели на эти загадочные отпечатки, пытаясь догадаться, чьи же они. Кто-то предположил, что это может быть собака, а кто-то был уверен, что это кошка. </a:t>
            </a:r>
            <a:endParaRPr lang="ru-RU" sz="1600" dirty="0">
              <a:latin typeface="Times New Roman" panose="02020603050405020304" pitchFamily="18" charset="0"/>
              <a:ea typeface="Times New Roman" panose="02020603050405020304" pitchFamily="18" charset="0"/>
            </a:endParaRPr>
          </a:p>
          <a:p>
            <a:pPr>
              <a:spcAft>
                <a:spcPts val="0"/>
              </a:spcAft>
            </a:pPr>
            <a:r>
              <a:rPr lang="ru-RU" dirty="0">
                <a:latin typeface="Times New Roman" panose="02020603050405020304" pitchFamily="18" charset="0"/>
                <a:ea typeface="Times New Roman" panose="02020603050405020304" pitchFamily="18" charset="0"/>
              </a:rPr>
              <a:t>Эти наблюдения помогли детям лучше понять, что вокруг нас живет множество живых существ, каждое из которых имеет свою историю и свои пути. Теперь прогулки стали для них не просто временем для игр, но и возможностью открыть для себя что-то новое, интересное и удивительное.</a:t>
            </a:r>
            <a:endParaRPr lang="ru-RU"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909962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53665" y="17624"/>
            <a:ext cx="8884670" cy="1325563"/>
          </a:xfrm>
        </p:spPr>
        <p:txBody>
          <a:bodyPr>
            <a:normAutofit/>
          </a:bodyPr>
          <a:lstStyle/>
          <a:p>
            <a:pPr algn="ctr"/>
            <a:r>
              <a:rPr lang="ru-RU" b="1" dirty="0">
                <a:latin typeface="+mn-lt"/>
              </a:rPr>
              <a:t>Оттиск (отпечаток) на пластилине</a:t>
            </a:r>
          </a:p>
        </p:txBody>
      </p:sp>
      <p:pic>
        <p:nvPicPr>
          <p:cNvPr id="6" name="Объект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38418" y="1126282"/>
            <a:ext cx="3588140" cy="26911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0380" y="3540599"/>
            <a:ext cx="4085581" cy="3064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Рисунок 7">
            <a:extLst>
              <a:ext uri="{FF2B5EF4-FFF2-40B4-BE49-F238E27FC236}">
                <a16:creationId xmlns:a16="http://schemas.microsoft.com/office/drawing/2014/main" id="{EB73692A-3A7B-4A0E-9600-CD217BC920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2789" y="4097233"/>
            <a:ext cx="3952107" cy="2971799"/>
          </a:xfrm>
          <a:prstGeom prst="rect">
            <a:avLst/>
          </a:prstGeom>
        </p:spPr>
      </p:pic>
      <p:sp>
        <p:nvSpPr>
          <p:cNvPr id="3" name="Прямоугольник 2"/>
          <p:cNvSpPr/>
          <p:nvPr/>
        </p:nvSpPr>
        <p:spPr>
          <a:xfrm>
            <a:off x="4651130" y="1126282"/>
            <a:ext cx="7350370" cy="2075696"/>
          </a:xfrm>
          <a:prstGeom prst="rect">
            <a:avLst/>
          </a:prstGeom>
        </p:spPr>
        <p:txBody>
          <a:bodyPr wrap="square">
            <a:spAutoFit/>
          </a:bodyPr>
          <a:lstStyle/>
          <a:p>
            <a:pPr>
              <a:lnSpc>
                <a:spcPct val="107000"/>
              </a:lnSpc>
              <a:spcAft>
                <a:spcPts val="800"/>
              </a:spcAft>
            </a:pP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Ни для кого, наверное, не секрет, что занятия с пластилином очень полезны детям. Это зарядка для рук и тренировка мелкой моторики.</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Пластилин - лучший материал для детского творчества и разных экспериментов.</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dirty="0">
                <a:latin typeface="Times New Roman" panose="02020603050405020304" pitchFamily="18" charset="0"/>
                <a:ea typeface="Calibri" panose="020F0502020204030204" pitchFamily="34" charset="0"/>
                <a:cs typeface="Times New Roman" panose="02020603050405020304" pitchFamily="18" charset="0"/>
              </a:rPr>
              <a:t>Размазав равномерно пластилин по основе, мы с помощью различных предметов   печатали следы на пластилине.</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102698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5524" y="393322"/>
            <a:ext cx="7369492" cy="1325563"/>
          </a:xfrm>
        </p:spPr>
        <p:txBody>
          <a:bodyPr>
            <a:normAutofit/>
          </a:bodyPr>
          <a:lstStyle/>
          <a:p>
            <a:pPr algn="ctr"/>
            <a:r>
              <a:rPr lang="ru-RU" b="1" dirty="0">
                <a:latin typeface="+mn-lt"/>
              </a:rPr>
              <a:t>Дидактические игры</a:t>
            </a:r>
          </a:p>
        </p:txBody>
      </p:sp>
      <p:pic>
        <p:nvPicPr>
          <p:cNvPr id="4" name="Объект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88153" y="1961802"/>
            <a:ext cx="4600519" cy="34503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0087" y="1718885"/>
            <a:ext cx="5951913" cy="44639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805474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67241" y="81137"/>
            <a:ext cx="7369492" cy="1325563"/>
          </a:xfrm>
        </p:spPr>
        <p:txBody>
          <a:bodyPr>
            <a:normAutofit/>
          </a:bodyPr>
          <a:lstStyle/>
          <a:p>
            <a:pPr algn="ctr"/>
            <a:r>
              <a:rPr lang="ru-RU" b="1" dirty="0">
                <a:latin typeface="+mn-lt"/>
              </a:rPr>
              <a:t>Дидактические игры</a:t>
            </a:r>
          </a:p>
        </p:txBody>
      </p:sp>
      <p:pic>
        <p:nvPicPr>
          <p:cNvPr id="8" name="Объект 7">
            <a:extLst>
              <a:ext uri="{FF2B5EF4-FFF2-40B4-BE49-F238E27FC236}">
                <a16:creationId xmlns:a16="http://schemas.microsoft.com/office/drawing/2014/main" id="{95AA9017-59E2-45EF-A190-229E220CC61A}"/>
              </a:ext>
            </a:extLst>
          </p:cNvPr>
          <p:cNvPicPr>
            <a:picLocks noGrp="1" noChangeAspect="1"/>
          </p:cNvPicPr>
          <p:nvPr>
            <p:ph idx="1"/>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62709" y="1327570"/>
            <a:ext cx="3788755" cy="28399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Picture background">
            <a:extLst>
              <a:ext uri="{FF2B5EF4-FFF2-40B4-BE49-F238E27FC236}">
                <a16:creationId xmlns:a16="http://schemas.microsoft.com/office/drawing/2014/main" id="{170388F1-A61D-4324-ABE3-F682B59276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0025" y="1123481"/>
            <a:ext cx="3261079" cy="24486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9" name="Рисунок 8">
            <a:extLst>
              <a:ext uri="{FF2B5EF4-FFF2-40B4-BE49-F238E27FC236}">
                <a16:creationId xmlns:a16="http://schemas.microsoft.com/office/drawing/2014/main" id="{BDD87315-52B4-4E54-AE1C-170785417880}"/>
              </a:ext>
            </a:extLst>
          </p:cNvPr>
          <p:cNvPicPr>
            <a:picLocks noChangeAspect="1"/>
          </p:cNvPicPr>
          <p:nvPr/>
        </p:nvPicPr>
        <p:blipFill rotWithShape="1">
          <a:blip r:embed="rId6"/>
          <a:srcRect l="47999"/>
          <a:stretch/>
        </p:blipFill>
        <p:spPr>
          <a:xfrm>
            <a:off x="2666202" y="3572151"/>
            <a:ext cx="2970523" cy="3103133"/>
          </a:xfrm>
          <a:prstGeom prst="rect">
            <a:avLst/>
          </a:prstGeom>
        </p:spPr>
      </p:pic>
      <p:sp>
        <p:nvSpPr>
          <p:cNvPr id="3" name="Прямоугольник 2"/>
          <p:cNvSpPr/>
          <p:nvPr/>
        </p:nvSpPr>
        <p:spPr>
          <a:xfrm>
            <a:off x="5509845" y="3944795"/>
            <a:ext cx="6359769" cy="1940211"/>
          </a:xfrm>
          <a:prstGeom prst="rect">
            <a:avLst/>
          </a:prstGeom>
        </p:spPr>
        <p:txBody>
          <a:bodyPr wrap="square">
            <a:spAutoFit/>
          </a:bodyPr>
          <a:lstStyle/>
          <a:p>
            <a:pPr>
              <a:lnSpc>
                <a:spcPct val="107000"/>
              </a:lnSpc>
              <a:spcAft>
                <a:spcPts val="800"/>
              </a:spcAft>
            </a:pPr>
            <a:r>
              <a:rPr lang="ru-RU" dirty="0">
                <a:latin typeface="Times New Roman" panose="02020603050405020304" pitchFamily="18" charset="0"/>
                <a:ea typeface="Calibri" panose="020F0502020204030204" pitchFamily="34" charset="0"/>
                <a:cs typeface="Times New Roman" panose="02020603050405020304" pitchFamily="18" charset="0"/>
              </a:rPr>
              <a:t>На занятиях с детьми мы активно использовали дидактические игры, чтобы сделать процесс обучения интересным и увлекательным. Каждая игра имела свою цель и помогала развивать определенные навыки.</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tabLst>
                <a:tab pos="5191125" algn="l"/>
              </a:tabLst>
            </a:pPr>
            <a:r>
              <a:rPr lang="ru-RU" dirty="0">
                <a:latin typeface="Times New Roman" panose="02020603050405020304" pitchFamily="18" charset="0"/>
                <a:ea typeface="Calibri" panose="020F0502020204030204" pitchFamily="34" charset="0"/>
                <a:cs typeface="Times New Roman" panose="02020603050405020304" pitchFamily="18" charset="0"/>
              </a:rPr>
              <a:t>Играли в дидактические </a:t>
            </a:r>
            <a:r>
              <a:rPr lang="ru-RU" dirty="0" smtClean="0">
                <a:latin typeface="Times New Roman" panose="02020603050405020304" pitchFamily="18" charset="0"/>
                <a:ea typeface="Calibri" panose="020F0502020204030204" pitchFamily="34" charset="0"/>
                <a:cs typeface="Times New Roman" panose="02020603050405020304" pitchFamily="18" charset="0"/>
              </a:rPr>
              <a:t>игры: </a:t>
            </a:r>
            <a:r>
              <a:rPr lang="ru-RU" dirty="0">
                <a:latin typeface="Times New Roman" panose="02020603050405020304" pitchFamily="18" charset="0"/>
                <a:ea typeface="Calibri" panose="020F0502020204030204" pitchFamily="34" charset="0"/>
                <a:cs typeface="Times New Roman" panose="02020603050405020304" pitchFamily="18" charset="0"/>
              </a:rPr>
              <a:t>«Найди чей след»,</a:t>
            </a:r>
            <a:r>
              <a:rPr lang="ru-RU" sz="1600" dirty="0">
                <a:solidFill>
                  <a:srgbClr val="181818"/>
                </a:solidFill>
                <a:latin typeface="Times New Roman" panose="02020603050405020304" pitchFamily="18" charset="0"/>
                <a:ea typeface="Calibri" panose="020F0502020204030204" pitchFamily="34" charset="0"/>
                <a:cs typeface="Times New Roman" panose="02020603050405020304" pitchFamily="18" charset="0"/>
              </a:rPr>
              <a:t> </a:t>
            </a:r>
            <a:r>
              <a:rPr lang="ru-RU" sz="1600" dirty="0">
                <a:latin typeface="Times New Roman" panose="02020603050405020304" pitchFamily="18" charset="0"/>
                <a:ea typeface="Calibri" panose="020F0502020204030204" pitchFamily="34" charset="0"/>
                <a:cs typeface="Times New Roman" panose="02020603050405020304" pitchFamily="18" charset="0"/>
              </a:rPr>
              <a:t>«Четвертый лишний», «Что изменилось», «Кто бежал?», «Куда ведут следы?»</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727248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67241" y="81137"/>
            <a:ext cx="7369492" cy="1325563"/>
          </a:xfrm>
        </p:spPr>
        <p:txBody>
          <a:bodyPr>
            <a:normAutofit/>
          </a:bodyPr>
          <a:lstStyle/>
          <a:p>
            <a:pPr algn="ctr"/>
            <a:r>
              <a:rPr lang="ru-RU" b="1" dirty="0">
                <a:latin typeface="+mn-lt"/>
              </a:rPr>
              <a:t>Дидактические игры</a:t>
            </a:r>
          </a:p>
        </p:txBody>
      </p:sp>
      <p:pic>
        <p:nvPicPr>
          <p:cNvPr id="9" name="Рисунок 8">
            <a:extLst>
              <a:ext uri="{FF2B5EF4-FFF2-40B4-BE49-F238E27FC236}">
                <a16:creationId xmlns:a16="http://schemas.microsoft.com/office/drawing/2014/main" id="{BDD87315-52B4-4E54-AE1C-170785417880}"/>
              </a:ext>
            </a:extLst>
          </p:cNvPr>
          <p:cNvPicPr>
            <a:picLocks noChangeAspect="1"/>
          </p:cNvPicPr>
          <p:nvPr/>
        </p:nvPicPr>
        <p:blipFill rotWithShape="1">
          <a:blip r:embed="rId3"/>
          <a:srcRect l="47999"/>
          <a:stretch/>
        </p:blipFill>
        <p:spPr>
          <a:xfrm>
            <a:off x="5227733" y="3554566"/>
            <a:ext cx="2970523" cy="3103133"/>
          </a:xfrm>
          <a:prstGeom prst="rect">
            <a:avLst/>
          </a:prstGeom>
        </p:spPr>
      </p:pic>
      <p:pic>
        <p:nvPicPr>
          <p:cNvPr id="4" name="Объект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645077" y="1617784"/>
            <a:ext cx="4336380" cy="32522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54715" y="1468373"/>
            <a:ext cx="4734808" cy="35511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874198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09273" y="155574"/>
            <a:ext cx="8792051" cy="1325563"/>
          </a:xfrm>
        </p:spPr>
        <p:txBody>
          <a:bodyPr>
            <a:normAutofit/>
          </a:bodyPr>
          <a:lstStyle/>
          <a:p>
            <a:pPr algn="ctr"/>
            <a:r>
              <a:rPr lang="ru-RU" b="1" dirty="0">
                <a:latin typeface="+mn-lt"/>
              </a:rPr>
              <a:t>Взаимодействие с родителями</a:t>
            </a:r>
            <a:br>
              <a:rPr lang="ru-RU" b="1" dirty="0">
                <a:latin typeface="+mn-lt"/>
              </a:rPr>
            </a:br>
            <a:r>
              <a:rPr lang="ru-RU" sz="3100" b="1" dirty="0">
                <a:latin typeface="+mn-lt"/>
              </a:rPr>
              <a:t>(прогулки выходного дня в поисках следов)</a:t>
            </a:r>
          </a:p>
        </p:txBody>
      </p:sp>
      <p:pic>
        <p:nvPicPr>
          <p:cNvPr id="7" name="Объект 6">
            <a:extLst>
              <a:ext uri="{FF2B5EF4-FFF2-40B4-BE49-F238E27FC236}">
                <a16:creationId xmlns:a16="http://schemas.microsoft.com/office/drawing/2014/main" id="{51668129-15A2-48AA-B594-4C2B7833932B}"/>
              </a:ext>
            </a:extLst>
          </p:cNvPr>
          <p:cNvPicPr>
            <a:picLocks noGrp="1" noChangeAspect="1"/>
          </p:cNvPicPr>
          <p:nvPr>
            <p:ph idx="1"/>
          </p:nvPr>
        </p:nvPicPr>
        <p:blipFill>
          <a:blip r:embed="rId3"/>
          <a:stretch>
            <a:fillRect/>
          </a:stretch>
        </p:blipFill>
        <p:spPr>
          <a:xfrm>
            <a:off x="434010" y="1454151"/>
            <a:ext cx="3118705" cy="31187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Рисунок 7">
            <a:extLst>
              <a:ext uri="{FF2B5EF4-FFF2-40B4-BE49-F238E27FC236}">
                <a16:creationId xmlns:a16="http://schemas.microsoft.com/office/drawing/2014/main" id="{B972C0F9-C3DD-479E-B0B1-6FDFF063409D}"/>
              </a:ext>
            </a:extLst>
          </p:cNvPr>
          <p:cNvPicPr>
            <a:picLocks noChangeAspect="1"/>
          </p:cNvPicPr>
          <p:nvPr/>
        </p:nvPicPr>
        <p:blipFill>
          <a:blip r:embed="rId4"/>
          <a:stretch>
            <a:fillRect/>
          </a:stretch>
        </p:blipFill>
        <p:spPr>
          <a:xfrm>
            <a:off x="4644930" y="1481137"/>
            <a:ext cx="2386324" cy="23863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Рисунок 8">
            <a:extLst>
              <a:ext uri="{FF2B5EF4-FFF2-40B4-BE49-F238E27FC236}">
                <a16:creationId xmlns:a16="http://schemas.microsoft.com/office/drawing/2014/main" id="{B1B870AE-EC67-478C-9920-33E3A84210D8}"/>
              </a:ext>
            </a:extLst>
          </p:cNvPr>
          <p:cNvPicPr>
            <a:picLocks noChangeAspect="1"/>
          </p:cNvPicPr>
          <p:nvPr/>
        </p:nvPicPr>
        <p:blipFill>
          <a:blip r:embed="rId5"/>
          <a:stretch>
            <a:fillRect/>
          </a:stretch>
        </p:blipFill>
        <p:spPr>
          <a:xfrm>
            <a:off x="8603005" y="1481137"/>
            <a:ext cx="2528961" cy="31612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Прямоугольник 2"/>
          <p:cNvSpPr/>
          <p:nvPr/>
        </p:nvSpPr>
        <p:spPr>
          <a:xfrm>
            <a:off x="1274885" y="4854210"/>
            <a:ext cx="9126415" cy="1380378"/>
          </a:xfrm>
          <a:prstGeom prst="rect">
            <a:avLst/>
          </a:prstGeom>
        </p:spPr>
        <p:txBody>
          <a:bodyPr wrap="square">
            <a:spAutoFit/>
          </a:bodyPr>
          <a:lstStyle/>
          <a:p>
            <a:pPr>
              <a:lnSpc>
                <a:spcPct val="107000"/>
              </a:lnSpc>
              <a:spcAft>
                <a:spcPts val="800"/>
              </a:spcAft>
            </a:pPr>
            <a:r>
              <a:rPr lang="ru-RU" dirty="0">
                <a:latin typeface="Times New Roman" panose="02020603050405020304" pitchFamily="18" charset="0"/>
                <a:ea typeface="Calibri" panose="020F0502020204030204" pitchFamily="34" charset="0"/>
                <a:cs typeface="Times New Roman" panose="02020603050405020304" pitchFamily="18" charset="0"/>
              </a:rPr>
              <a:t>Мы предлагали родителям маршрут выходного дня, который позволил провести время с пользой и удовольствием всей семьей. Во время прогулки в парке или на даче обратить внимание на следы животных и пофотографировать их.</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dirty="0">
                <a:latin typeface="Times New Roman" panose="02020603050405020304" pitchFamily="18" charset="0"/>
                <a:ea typeface="Calibri" panose="020F0502020204030204" pitchFamily="34" charset="0"/>
                <a:cs typeface="Times New Roman" panose="02020603050405020304" pitchFamily="18" charset="0"/>
              </a:rPr>
              <a:t>Кроме того, рекомендовали посетить зоологический музей.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472483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09273" y="155574"/>
            <a:ext cx="8792051" cy="1325563"/>
          </a:xfrm>
        </p:spPr>
        <p:txBody>
          <a:bodyPr>
            <a:normAutofit/>
          </a:bodyPr>
          <a:lstStyle/>
          <a:p>
            <a:pPr algn="ctr"/>
            <a:r>
              <a:rPr lang="ru-RU" b="1" dirty="0">
                <a:latin typeface="+mn-lt"/>
              </a:rPr>
              <a:t>Подвижные игры</a:t>
            </a: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175" y="300537"/>
            <a:ext cx="2610116" cy="34801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56804" y="1158096"/>
            <a:ext cx="2529828" cy="33731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8545" y="1640100"/>
            <a:ext cx="3514222" cy="46856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Прямоугольник 2"/>
          <p:cNvSpPr/>
          <p:nvPr/>
        </p:nvSpPr>
        <p:spPr>
          <a:xfrm>
            <a:off x="404447" y="3982915"/>
            <a:ext cx="5099538" cy="2668423"/>
          </a:xfrm>
          <a:prstGeom prst="rect">
            <a:avLst/>
          </a:prstGeom>
        </p:spPr>
        <p:txBody>
          <a:bodyPr wrap="square">
            <a:spAutoFit/>
          </a:bodyPr>
          <a:lstStyle/>
          <a:p>
            <a:pPr>
              <a:lnSpc>
                <a:spcPct val="107000"/>
              </a:lnSpc>
              <a:spcAft>
                <a:spcPts val="800"/>
              </a:spcAft>
            </a:pPr>
            <a:r>
              <a:rPr lang="ru-RU" dirty="0">
                <a:latin typeface="Times New Roman" panose="02020603050405020304" pitchFamily="18" charset="0"/>
                <a:ea typeface="Calibri" panose="020F0502020204030204" pitchFamily="34" charset="0"/>
                <a:cs typeface="Times New Roman" panose="02020603050405020304" pitchFamily="18" charset="0"/>
              </a:rPr>
              <a:t>В нашей группе мы организовали для детей игру-путешествие  «Кто оставил </a:t>
            </a:r>
            <a:r>
              <a:rPr lang="ru-RU" dirty="0" smtClean="0">
                <a:latin typeface="Times New Roman" panose="02020603050405020304" pitchFamily="18" charset="0"/>
                <a:ea typeface="Calibri" panose="020F0502020204030204" pitchFamily="34" charset="0"/>
                <a:cs typeface="Times New Roman" panose="02020603050405020304" pitchFamily="18" charset="0"/>
              </a:rPr>
              <a:t>следы?». </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dirty="0">
                <a:latin typeface="Times New Roman" panose="02020603050405020304" pitchFamily="18" charset="0"/>
                <a:ea typeface="Calibri" panose="020F0502020204030204" pitchFamily="34" charset="0"/>
                <a:cs typeface="Times New Roman" panose="02020603050405020304" pitchFamily="18" charset="0"/>
              </a:rPr>
              <a:t>Участники должны были пройти по заранее подготовленным маршрутам, найти следы и определить, какому животному они принадлежат.</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dirty="0">
                <a:latin typeface="Times New Roman" panose="02020603050405020304" pitchFamily="18" charset="0"/>
                <a:ea typeface="Calibri" panose="020F0502020204030204" pitchFamily="34" charset="0"/>
                <a:cs typeface="Times New Roman" panose="02020603050405020304" pitchFamily="18" charset="0"/>
              </a:rPr>
              <a:t>Цель этой игры — не только развлечься, но и продолжить знакомство с миром животных, их поведением и следами, которые они оставляют.</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376157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5524" y="393322"/>
            <a:ext cx="7369492" cy="1325563"/>
          </a:xfrm>
        </p:spPr>
        <p:txBody>
          <a:bodyPr>
            <a:normAutofit/>
          </a:bodyPr>
          <a:lstStyle/>
          <a:p>
            <a:pPr algn="ctr"/>
            <a:r>
              <a:rPr lang="ru-RU" b="1" dirty="0">
                <a:latin typeface="+mn-lt"/>
              </a:rPr>
              <a:t>Этапы проекта</a:t>
            </a:r>
          </a:p>
        </p:txBody>
      </p:sp>
      <p:sp>
        <p:nvSpPr>
          <p:cNvPr id="3" name="Объект 2"/>
          <p:cNvSpPr>
            <a:spLocks noGrp="1"/>
          </p:cNvSpPr>
          <p:nvPr>
            <p:ph idx="1"/>
          </p:nvPr>
        </p:nvSpPr>
        <p:spPr>
          <a:xfrm>
            <a:off x="712470" y="1718885"/>
            <a:ext cx="10515600" cy="4351338"/>
          </a:xfrm>
        </p:spPr>
        <p:txBody>
          <a:bodyPr/>
          <a:lstStyle/>
          <a:p>
            <a:pPr marL="0" indent="0">
              <a:buNone/>
            </a:pPr>
            <a:r>
              <a:rPr lang="ru-RU" b="1" dirty="0"/>
              <a:t>Третий этап:  </a:t>
            </a:r>
            <a:r>
              <a:rPr lang="ru-RU" dirty="0"/>
              <a:t>заключительный</a:t>
            </a:r>
          </a:p>
          <a:p>
            <a:endParaRPr lang="ru-RU" dirty="0"/>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200" y="3044448"/>
            <a:ext cx="5697131" cy="3634466"/>
          </a:xfrm>
          <a:prstGeom prst="rect">
            <a:avLst/>
          </a:prstGeom>
        </p:spPr>
      </p:pic>
    </p:spTree>
    <p:extLst>
      <p:ext uri="{BB962C8B-B14F-4D97-AF65-F5344CB8AC3E}">
        <p14:creationId xmlns:p14="http://schemas.microsoft.com/office/powerpoint/2010/main" val="41780369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986790" y="854075"/>
            <a:ext cx="10515600" cy="4351338"/>
          </a:xfrm>
        </p:spPr>
        <p:txBody>
          <a:bodyPr/>
          <a:lstStyle/>
          <a:p>
            <a:r>
              <a:rPr lang="ru-RU" b="1" dirty="0"/>
              <a:t>Участники проекта: </a:t>
            </a:r>
            <a:r>
              <a:rPr lang="ru-RU" dirty="0"/>
              <a:t>дети младшей группы, воспитатели, родители воспитанников</a:t>
            </a:r>
          </a:p>
          <a:p>
            <a:r>
              <a:rPr lang="ru-RU" b="1" dirty="0"/>
              <a:t>Тип проекта: </a:t>
            </a:r>
            <a:r>
              <a:rPr lang="ru-RU" dirty="0"/>
              <a:t>краткосрочный, познавательно-исследовательский</a:t>
            </a:r>
          </a:p>
          <a:p>
            <a:r>
              <a:rPr lang="ru-RU" b="1" dirty="0"/>
              <a:t>Вид проекта: </a:t>
            </a:r>
            <a:r>
              <a:rPr lang="ru-RU" dirty="0"/>
              <a:t>групповой</a:t>
            </a:r>
          </a:p>
          <a:p>
            <a:r>
              <a:rPr lang="ru-RU" b="1" dirty="0"/>
              <a:t>Сроки проекта: </a:t>
            </a:r>
            <a:r>
              <a:rPr lang="ru-RU" dirty="0"/>
              <a:t>декабрь-январь</a:t>
            </a: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3573" y="3166904"/>
            <a:ext cx="3002037" cy="3002037"/>
          </a:xfrm>
          <a:prstGeom prst="rect">
            <a:avLst/>
          </a:prstGeom>
        </p:spPr>
      </p:pic>
    </p:spTree>
    <p:extLst>
      <p:ext uri="{BB962C8B-B14F-4D97-AF65-F5344CB8AC3E}">
        <p14:creationId xmlns:p14="http://schemas.microsoft.com/office/powerpoint/2010/main" val="32580725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09324" y="179086"/>
            <a:ext cx="7369492" cy="1325563"/>
          </a:xfrm>
        </p:spPr>
        <p:txBody>
          <a:bodyPr>
            <a:normAutofit/>
          </a:bodyPr>
          <a:lstStyle/>
          <a:p>
            <a:pPr algn="ctr"/>
            <a:r>
              <a:rPr lang="ru-RU" b="1" dirty="0">
                <a:latin typeface="+mn-lt"/>
              </a:rPr>
              <a:t>Макет «Жители леса»</a:t>
            </a:r>
          </a:p>
        </p:txBody>
      </p:sp>
      <p:pic>
        <p:nvPicPr>
          <p:cNvPr id="6" name="Объект 1">
            <a:extLst>
              <a:ext uri="{FF2B5EF4-FFF2-40B4-BE49-F238E27FC236}">
                <a16:creationId xmlns:a16="http://schemas.microsoft.com/office/drawing/2014/main" id="{948F724A-3C8D-4748-AC1C-74EE1AABA17C}"/>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77536" y="1442258"/>
            <a:ext cx="5299364" cy="39734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a:extLst>
              <a:ext uri="{FF2B5EF4-FFF2-40B4-BE49-F238E27FC236}">
                <a16:creationId xmlns:a16="http://schemas.microsoft.com/office/drawing/2014/main" id="{58872C78-D38C-4D72-B64B-226450A1D6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6500" y="1504649"/>
            <a:ext cx="5671504" cy="42536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355322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09324" y="179086"/>
            <a:ext cx="7369492" cy="1325563"/>
          </a:xfrm>
        </p:spPr>
        <p:txBody>
          <a:bodyPr>
            <a:normAutofit/>
          </a:bodyPr>
          <a:lstStyle/>
          <a:p>
            <a:pPr algn="ctr"/>
            <a:r>
              <a:rPr lang="ru-RU" b="1" dirty="0">
                <a:latin typeface="+mn-lt"/>
              </a:rPr>
              <a:t>Макет «Жители леса»</a:t>
            </a:r>
          </a:p>
        </p:txBody>
      </p:sp>
      <p:pic>
        <p:nvPicPr>
          <p:cNvPr id="10" name="Рисунок 9">
            <a:extLst>
              <a:ext uri="{FF2B5EF4-FFF2-40B4-BE49-F238E27FC236}">
                <a16:creationId xmlns:a16="http://schemas.microsoft.com/office/drawing/2014/main" id="{B30AFB6D-6267-4853-97FC-2D1BE0A804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9466" y="1429702"/>
            <a:ext cx="5221234" cy="39159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Объект 13">
            <a:extLst>
              <a:ext uri="{FF2B5EF4-FFF2-40B4-BE49-F238E27FC236}">
                <a16:creationId xmlns:a16="http://schemas.microsoft.com/office/drawing/2014/main" id="{C3269DE2-03D2-44AE-8B58-B10814AF2E4B}"/>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6381749" y="1588909"/>
            <a:ext cx="4906909" cy="36801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478910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09324" y="179086"/>
            <a:ext cx="7369492" cy="1325563"/>
          </a:xfrm>
        </p:spPr>
        <p:txBody>
          <a:bodyPr>
            <a:normAutofit/>
          </a:bodyPr>
          <a:lstStyle/>
          <a:p>
            <a:pPr algn="ctr"/>
            <a:r>
              <a:rPr lang="ru-RU" b="1" dirty="0">
                <a:latin typeface="+mn-lt"/>
              </a:rPr>
              <a:t>Плакат «Следы животных»</a:t>
            </a:r>
          </a:p>
        </p:txBody>
      </p:sp>
      <p:pic>
        <p:nvPicPr>
          <p:cNvPr id="8" name="Объект 1">
            <a:extLst>
              <a:ext uri="{FF2B5EF4-FFF2-40B4-BE49-F238E27FC236}">
                <a16:creationId xmlns:a16="http://schemas.microsoft.com/office/drawing/2014/main" id="{E818E22D-9BCE-468D-915B-42CEEA3C02A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55251" y="1312714"/>
            <a:ext cx="5213386" cy="39091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Прямоугольник 2"/>
          <p:cNvSpPr/>
          <p:nvPr/>
        </p:nvSpPr>
        <p:spPr>
          <a:xfrm>
            <a:off x="6822830" y="1276765"/>
            <a:ext cx="4651131" cy="3945054"/>
          </a:xfrm>
          <a:prstGeom prst="rect">
            <a:avLst/>
          </a:prstGeom>
        </p:spPr>
        <p:txBody>
          <a:bodyPr wrap="square">
            <a:spAutoFit/>
          </a:bodyPr>
          <a:lstStyle/>
          <a:p>
            <a:pPr>
              <a:lnSpc>
                <a:spcPct val="107000"/>
              </a:lnSpc>
              <a:spcAft>
                <a:spcPts val="800"/>
              </a:spcAft>
            </a:pPr>
            <a:r>
              <a:rPr lang="ru-RU" dirty="0">
                <a:latin typeface="Times New Roman" panose="02020603050405020304" pitchFamily="18" charset="0"/>
                <a:ea typeface="Calibri" panose="020F0502020204030204" pitchFamily="34" charset="0"/>
                <a:cs typeface="Times New Roman" panose="02020603050405020304" pitchFamily="18" charset="0"/>
              </a:rPr>
              <a:t>На завершающем этапе занятий дети с большим интересом играли с макетом зимнего леса, который мы сделали своими руками. Дети с увлечением перемещали фигурки животных по снежным тропинкам, придумывая свои истории и сценарии. </a:t>
            </a:r>
            <a:r>
              <a:rPr lang="ru-RU" dirty="0" smtClean="0">
                <a:latin typeface="Times New Roman" panose="02020603050405020304" pitchFamily="18" charset="0"/>
                <a:ea typeface="Calibri" panose="020F0502020204030204" pitchFamily="34" charset="0"/>
                <a:cs typeface="Times New Roman" panose="02020603050405020304" pitchFamily="18" charset="0"/>
              </a:rPr>
              <a:t>Этот макет </a:t>
            </a:r>
            <a:r>
              <a:rPr lang="ru-RU" dirty="0">
                <a:latin typeface="Times New Roman" panose="02020603050405020304" pitchFamily="18" charset="0"/>
                <a:ea typeface="Calibri" panose="020F0502020204030204" pitchFamily="34" charset="0"/>
                <a:cs typeface="Times New Roman" panose="02020603050405020304" pitchFamily="18" charset="0"/>
              </a:rPr>
              <a:t>позволяет детям наглядно изучить, как выглядят следы различных животных в зимний период. Они могут создавать собственные сюжеты и истории, что способствует развитию воображения.</a:t>
            </a:r>
            <a:r>
              <a:rPr lang="ru-RU" sz="1400" dirty="0">
                <a:latin typeface="Times New Roman" panose="02020603050405020304" pitchFamily="18" charset="0"/>
                <a:ea typeface="Calibri" panose="020F0502020204030204" pitchFamily="34" charset="0"/>
                <a:cs typeface="Times New Roman" panose="02020603050405020304" pitchFamily="18" charset="0"/>
              </a:rPr>
              <a:t> </a:t>
            </a:r>
            <a:r>
              <a:rPr lang="ru-RU" dirty="0">
                <a:latin typeface="Times New Roman" panose="02020603050405020304" pitchFamily="18" charset="0"/>
                <a:ea typeface="Calibri" panose="020F0502020204030204" pitchFamily="34" charset="0"/>
                <a:cs typeface="Times New Roman" panose="02020603050405020304" pitchFamily="18" charset="0"/>
              </a:rPr>
              <a:t>Работа с макетом делает образовательный процесс интерактивным и увлекательным</a:t>
            </a:r>
            <a:r>
              <a:rPr lang="ru-RU" dirty="0" smtClean="0">
                <a:latin typeface="Times New Roman" panose="02020603050405020304" pitchFamily="18" charset="0"/>
                <a:ea typeface="Calibri" panose="020F0502020204030204" pitchFamily="34" charset="0"/>
                <a:cs typeface="Times New Roman" panose="02020603050405020304" pitchFamily="18" charset="0"/>
              </a:rPr>
              <a:t>.</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Прямоугольник 3"/>
          <p:cNvSpPr/>
          <p:nvPr/>
        </p:nvSpPr>
        <p:spPr>
          <a:xfrm>
            <a:off x="931986" y="5449234"/>
            <a:ext cx="10273810" cy="1277786"/>
          </a:xfrm>
          <a:prstGeom prst="rect">
            <a:avLst/>
          </a:prstGeom>
        </p:spPr>
        <p:txBody>
          <a:bodyPr wrap="square">
            <a:spAutoFit/>
          </a:bodyPr>
          <a:lstStyle/>
          <a:p>
            <a:pPr>
              <a:lnSpc>
                <a:spcPct val="107000"/>
              </a:lnSpc>
              <a:spcAft>
                <a:spcPts val="800"/>
              </a:spcAft>
            </a:pPr>
            <a:r>
              <a:rPr lang="ru-RU" dirty="0">
                <a:latin typeface="Times New Roman" panose="02020603050405020304" pitchFamily="18" charset="0"/>
                <a:ea typeface="Calibri" panose="020F0502020204030204" pitchFamily="34" charset="0"/>
                <a:cs typeface="Times New Roman" panose="02020603050405020304" pitchFamily="18" charset="0"/>
              </a:rPr>
              <a:t>Кроме того, мы сделали плакат «Следы животных», на котором изображены различные виды следов. Это дало детям возможность сравнить реальные следы, увиденные на прогулках, с теми, что представлены на плакате. Такой подход помог закрепить полученные ранее знания и углубить понимание темы.</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347805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09324" y="179086"/>
            <a:ext cx="7369492" cy="1325563"/>
          </a:xfrm>
        </p:spPr>
        <p:txBody>
          <a:bodyPr>
            <a:normAutofit/>
          </a:bodyPr>
          <a:lstStyle/>
          <a:p>
            <a:pPr algn="ctr"/>
            <a:r>
              <a:rPr lang="ru-RU" b="1" dirty="0" smtClean="0">
                <a:latin typeface="+mn-lt"/>
              </a:rPr>
              <a:t>Результаты работы</a:t>
            </a:r>
            <a:endParaRPr lang="ru-RU" b="1" dirty="0">
              <a:latin typeface="+mn-lt"/>
            </a:endParaRPr>
          </a:p>
        </p:txBody>
      </p:sp>
      <p:graphicFrame>
        <p:nvGraphicFramePr>
          <p:cNvPr id="6" name="Объект 5"/>
          <p:cNvGraphicFramePr>
            <a:graphicFrameLocks noGrp="1"/>
          </p:cNvGraphicFramePr>
          <p:nvPr>
            <p:ph idx="1"/>
            <p:extLst>
              <p:ext uri="{D42A27DB-BD31-4B8C-83A1-F6EECF244321}">
                <p14:modId xmlns:p14="http://schemas.microsoft.com/office/powerpoint/2010/main" val="4017763796"/>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462242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09324" y="179086"/>
            <a:ext cx="7369492" cy="1325563"/>
          </a:xfrm>
        </p:spPr>
        <p:txBody>
          <a:bodyPr>
            <a:normAutofit/>
          </a:bodyPr>
          <a:lstStyle/>
          <a:p>
            <a:pPr algn="ctr"/>
            <a:r>
              <a:rPr lang="ru-RU" b="1" dirty="0" smtClean="0">
                <a:latin typeface="+mn-lt"/>
              </a:rPr>
              <a:t>Результаты работы</a:t>
            </a:r>
            <a:endParaRPr lang="ru-RU" b="1" dirty="0">
              <a:latin typeface="+mn-lt"/>
            </a:endParaRPr>
          </a:p>
        </p:txBody>
      </p:sp>
      <p:sp>
        <p:nvSpPr>
          <p:cNvPr id="3" name="Объект 2"/>
          <p:cNvSpPr>
            <a:spLocks noGrp="1"/>
          </p:cNvSpPr>
          <p:nvPr>
            <p:ph idx="1"/>
          </p:nvPr>
        </p:nvSpPr>
        <p:spPr>
          <a:xfrm>
            <a:off x="854825" y="1504649"/>
            <a:ext cx="10515600" cy="4351338"/>
          </a:xfrm>
        </p:spPr>
        <p:txBody>
          <a:bodyPr>
            <a:normAutofit/>
          </a:bodyPr>
          <a:lstStyle/>
          <a:p>
            <a:r>
              <a:rPr lang="ru-RU" sz="2200" dirty="0" smtClean="0">
                <a:latin typeface="Times New Roman" panose="02020603050405020304" pitchFamily="18" charset="0"/>
                <a:cs typeface="Times New Roman" panose="02020603050405020304" pitchFamily="18" charset="0"/>
              </a:rPr>
              <a:t>После проведения всех мероприятий дети стали больше знать о животных нашего края, научились определять и различать следы животных.</a:t>
            </a:r>
            <a:endParaRPr lang="ru-RU" sz="2200" dirty="0" smtClean="0">
              <a:latin typeface="Times New Roman" panose="02020603050405020304" pitchFamily="18" charset="0"/>
              <a:cs typeface="Times New Roman" panose="02020603050405020304" pitchFamily="18" charset="0"/>
            </a:endParaRPr>
          </a:p>
          <a:p>
            <a:r>
              <a:rPr lang="ru-RU" sz="2200" dirty="0" smtClean="0">
                <a:latin typeface="Times New Roman" panose="02020603050405020304" pitchFamily="18" charset="0"/>
                <a:cs typeface="Times New Roman" panose="02020603050405020304" pitchFamily="18" charset="0"/>
              </a:rPr>
              <a:t>Во время реализации проекта дети познакомились с понятием «след». У детей повысился интерес к исследованию природы демонстрируя активное стремление к наблюдению за следами животных.  Проект способствовал формированию у детей представления о разнообразных объектах живой и неживой природы ближайшего окружения. Дети научились выделять особенности внешнего вида следов животных и определять кому она принадлежат.</a:t>
            </a:r>
          </a:p>
          <a:p>
            <a:r>
              <a:rPr lang="ru-RU" sz="2200" dirty="0" smtClean="0">
                <a:latin typeface="Times New Roman" panose="02020603050405020304" pitchFamily="18" charset="0"/>
                <a:cs typeface="Times New Roman" panose="02020603050405020304" pitchFamily="18" charset="0"/>
              </a:rPr>
              <a:t> </a:t>
            </a:r>
            <a:r>
              <a:rPr lang="ru-RU" sz="2200" dirty="0">
                <a:latin typeface="Times New Roman" panose="02020603050405020304" pitchFamily="18" charset="0"/>
                <a:cs typeface="Times New Roman" panose="02020603050405020304" pitchFamily="18" charset="0"/>
              </a:rPr>
              <a:t>Таким образом, проведённые мероприятия успешно выполнили поставленные задачи и внесли значительный вклад в развитие детей согласно требованиям </a:t>
            </a:r>
            <a:r>
              <a:rPr lang="ru-RU" sz="2200" dirty="0" smtClean="0">
                <a:latin typeface="Times New Roman" panose="02020603050405020304" pitchFamily="18" charset="0"/>
                <a:cs typeface="Times New Roman" panose="02020603050405020304" pitchFamily="18" charset="0"/>
              </a:rPr>
              <a:t>ФГОС ДО и </a:t>
            </a:r>
            <a:r>
              <a:rPr lang="ru-RU" sz="2200" dirty="0">
                <a:latin typeface="Times New Roman" panose="02020603050405020304" pitchFamily="18" charset="0"/>
                <a:cs typeface="Times New Roman" panose="02020603050405020304" pitchFamily="18" charset="0"/>
              </a:rPr>
              <a:t>ФОП </a:t>
            </a:r>
            <a:r>
              <a:rPr lang="ru-RU" sz="2200" dirty="0" smtClean="0">
                <a:latin typeface="Times New Roman" panose="02020603050405020304" pitchFamily="18" charset="0"/>
                <a:cs typeface="Times New Roman" panose="02020603050405020304" pitchFamily="18" charset="0"/>
              </a:rPr>
              <a:t>ДО.</a:t>
            </a:r>
            <a:endParaRPr lang="ru-RU" sz="2200" dirty="0">
              <a:latin typeface="Times New Roman" panose="02020603050405020304" pitchFamily="18" charset="0"/>
              <a:cs typeface="Times New Roman" panose="02020603050405020304" pitchFamily="18" charset="0"/>
            </a:endParaRPr>
          </a:p>
          <a:p>
            <a:endParaRPr lang="ru-RU" dirty="0" smtClean="0"/>
          </a:p>
          <a:p>
            <a:endParaRPr lang="ru-RU" dirty="0" smtClean="0"/>
          </a:p>
          <a:p>
            <a:endParaRPr lang="ru-RU" dirty="0"/>
          </a:p>
        </p:txBody>
      </p:sp>
    </p:spTree>
    <p:extLst>
      <p:ext uri="{BB962C8B-B14F-4D97-AF65-F5344CB8AC3E}">
        <p14:creationId xmlns:p14="http://schemas.microsoft.com/office/powerpoint/2010/main" val="38617240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b="1" dirty="0">
                <a:latin typeface="+mn-lt"/>
              </a:rPr>
              <a:t>Актуальность проекта</a:t>
            </a:r>
          </a:p>
        </p:txBody>
      </p:sp>
      <p:sp>
        <p:nvSpPr>
          <p:cNvPr id="3" name="Объект 2"/>
          <p:cNvSpPr>
            <a:spLocks noGrp="1"/>
          </p:cNvSpPr>
          <p:nvPr>
            <p:ph idx="1"/>
          </p:nvPr>
        </p:nvSpPr>
        <p:spPr>
          <a:xfrm>
            <a:off x="698269" y="1690688"/>
            <a:ext cx="10655531" cy="4486275"/>
          </a:xfrm>
        </p:spPr>
        <p:txBody>
          <a:bodyPr>
            <a:normAutofit fontScale="85000" lnSpcReduction="20000"/>
          </a:bodyPr>
          <a:lstStyle/>
          <a:p>
            <a:r>
              <a:rPr lang="ru-RU" dirty="0"/>
              <a:t>На прогулке после снегопада дети увидели много следов, среди которых много незнакомых. Их очень заинтересовало, кто оставил эти следы. Дети не смогли ответить на этот вопрос. Некоторые дети отвечали, что это кошка (собака), показывая даже на следы птиц. Многие дети имеют ограниченные знания о животных, их образе жизни, повадках и следах, которые они оставляют на снегу или земле. Это связано с отсутствием возможности регулярно наблюдать за природой и взаимодействовать с ней.</a:t>
            </a:r>
          </a:p>
          <a:p>
            <a:r>
              <a:rPr lang="ru-RU" dirty="0"/>
              <a:t>Работа с природными объектами, такими как следы животных, помогает детям развивать важные когнитивные навыки, такие как внимание к деталям, логическое мышление и способность делать выводы на основе наблюдений.</a:t>
            </a:r>
          </a:p>
          <a:p>
            <a:r>
              <a:rPr lang="ru-RU" dirty="0"/>
              <a:t>Проект «Следы животных» стимулирует интерес детей к исследованию природы, развивает наблюдательность и аналитические способности. </a:t>
            </a:r>
          </a:p>
          <a:p>
            <a:r>
              <a:rPr lang="ru-RU" dirty="0"/>
              <a:t>Таким образом, проект «Следы животных» решает важные задачи воспитания и образования детей, способствуя их всестороннему развитию и подготовке к дальнейшей жизни в гармонии с природой и обществом.</a:t>
            </a:r>
          </a:p>
        </p:txBody>
      </p:sp>
    </p:spTree>
    <p:extLst>
      <p:ext uri="{BB962C8B-B14F-4D97-AF65-F5344CB8AC3E}">
        <p14:creationId xmlns:p14="http://schemas.microsoft.com/office/powerpoint/2010/main" val="25944196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14901" y="858835"/>
            <a:ext cx="7369492" cy="1325563"/>
          </a:xfrm>
        </p:spPr>
        <p:txBody>
          <a:bodyPr>
            <a:normAutofit/>
          </a:bodyPr>
          <a:lstStyle/>
          <a:p>
            <a:pPr algn="ctr"/>
            <a:r>
              <a:rPr lang="ru-RU" b="1" dirty="0">
                <a:latin typeface="+mn-lt"/>
              </a:rPr>
              <a:t>Цель проекта</a:t>
            </a:r>
          </a:p>
        </p:txBody>
      </p:sp>
      <p:sp>
        <p:nvSpPr>
          <p:cNvPr id="3" name="Объект 2"/>
          <p:cNvSpPr>
            <a:spLocks noGrp="1"/>
          </p:cNvSpPr>
          <p:nvPr>
            <p:ph idx="1"/>
          </p:nvPr>
        </p:nvSpPr>
        <p:spPr>
          <a:xfrm>
            <a:off x="712470" y="3254375"/>
            <a:ext cx="10515600" cy="4351338"/>
          </a:xfrm>
        </p:spPr>
        <p:txBody>
          <a:bodyPr/>
          <a:lstStyle/>
          <a:p>
            <a:pPr marL="0" indent="0">
              <a:buNone/>
            </a:pPr>
            <a:r>
              <a:rPr lang="ru-RU" dirty="0"/>
              <a:t>Создание условий для формирования представления детей о том, что в природе оставленные на снегу или земле следы помогут      считывать информацию о животном.</a:t>
            </a:r>
          </a:p>
          <a:p>
            <a:endParaRPr lang="ru-RU" dirty="0"/>
          </a:p>
        </p:txBody>
      </p:sp>
      <p:pic>
        <p:nvPicPr>
          <p:cNvPr id="4" name="Рисунок 3"/>
          <p:cNvPicPr>
            <a:picLocks noChangeAspect="1"/>
          </p:cNvPicPr>
          <p:nvPr/>
        </p:nvPicPr>
        <p:blipFill rotWithShape="1">
          <a:blip r:embed="rId3">
            <a:extLst>
              <a:ext uri="{28A0092B-C50C-407E-A947-70E740481C1C}">
                <a14:useLocalDpi xmlns:a14="http://schemas.microsoft.com/office/drawing/2010/main" val="0"/>
              </a:ext>
            </a:extLst>
          </a:blip>
          <a:srcRect r="9744" b="8212"/>
          <a:stretch/>
        </p:blipFill>
        <p:spPr>
          <a:xfrm>
            <a:off x="1" y="0"/>
            <a:ext cx="4812030" cy="2801618"/>
          </a:xfrm>
          <a:prstGeom prst="rect">
            <a:avLst/>
          </a:prstGeom>
        </p:spPr>
      </p:pic>
    </p:spTree>
    <p:extLst>
      <p:ext uri="{BB962C8B-B14F-4D97-AF65-F5344CB8AC3E}">
        <p14:creationId xmlns:p14="http://schemas.microsoft.com/office/powerpoint/2010/main" val="32367743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b="1" dirty="0">
                <a:latin typeface="+mn-lt"/>
              </a:rPr>
              <a:t>Задачи проекта</a:t>
            </a:r>
          </a:p>
        </p:txBody>
      </p:sp>
      <p:sp>
        <p:nvSpPr>
          <p:cNvPr id="3" name="Объект 2"/>
          <p:cNvSpPr>
            <a:spLocks noGrp="1"/>
          </p:cNvSpPr>
          <p:nvPr>
            <p:ph idx="1"/>
          </p:nvPr>
        </p:nvSpPr>
        <p:spPr>
          <a:xfrm>
            <a:off x="838200" y="1690688"/>
            <a:ext cx="10515600" cy="4351338"/>
          </a:xfrm>
        </p:spPr>
        <p:txBody>
          <a:bodyPr>
            <a:normAutofit fontScale="92500" lnSpcReduction="10000"/>
          </a:bodyPr>
          <a:lstStyle/>
          <a:p>
            <a:r>
              <a:rPr lang="ru-RU" dirty="0"/>
              <a:t>Познакомить детей с понятием «след», как оттиск любого предмета или тела</a:t>
            </a:r>
          </a:p>
          <a:p>
            <a:r>
              <a:rPr lang="ru-RU" dirty="0"/>
              <a:t>Развивать познавательную активность детей, фантазию, логическое мышление, исследовательские умения</a:t>
            </a:r>
          </a:p>
          <a:p>
            <a:r>
              <a:rPr lang="ru-RU" dirty="0"/>
              <a:t>Расширять представления детей о многообразии животных ближайшего окружения, явлениях природы</a:t>
            </a:r>
          </a:p>
          <a:p>
            <a:r>
              <a:rPr lang="ru-RU" dirty="0"/>
              <a:t>Формировать умение выделять особенности внешнего вида следов животных и определять кому они принадлежат</a:t>
            </a:r>
          </a:p>
          <a:p>
            <a:r>
              <a:rPr lang="ru-RU" dirty="0"/>
              <a:t>Способствовать активному вовлечению родителей в совместную деятельность с ребенком </a:t>
            </a:r>
          </a:p>
          <a:p>
            <a:r>
              <a:rPr lang="ru-RU" dirty="0"/>
              <a:t>Воспитывать бережное отношение к живой природе.</a:t>
            </a:r>
          </a:p>
          <a:p>
            <a:endParaRPr lang="ru-RU" dirty="0"/>
          </a:p>
        </p:txBody>
      </p:sp>
    </p:spTree>
    <p:extLst>
      <p:ext uri="{BB962C8B-B14F-4D97-AF65-F5344CB8AC3E}">
        <p14:creationId xmlns:p14="http://schemas.microsoft.com/office/powerpoint/2010/main" val="16376114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5524" y="393322"/>
            <a:ext cx="7369492" cy="1325563"/>
          </a:xfrm>
        </p:spPr>
        <p:txBody>
          <a:bodyPr>
            <a:normAutofit/>
          </a:bodyPr>
          <a:lstStyle/>
          <a:p>
            <a:pPr algn="ctr"/>
            <a:r>
              <a:rPr lang="ru-RU" b="1" dirty="0">
                <a:latin typeface="+mn-lt"/>
              </a:rPr>
              <a:t>Этапы проекта</a:t>
            </a:r>
          </a:p>
        </p:txBody>
      </p:sp>
      <p:sp>
        <p:nvSpPr>
          <p:cNvPr id="3" name="Объект 2"/>
          <p:cNvSpPr>
            <a:spLocks noGrp="1"/>
          </p:cNvSpPr>
          <p:nvPr>
            <p:ph idx="1"/>
          </p:nvPr>
        </p:nvSpPr>
        <p:spPr>
          <a:xfrm>
            <a:off x="712470" y="1718885"/>
            <a:ext cx="10515600" cy="4351338"/>
          </a:xfrm>
        </p:spPr>
        <p:txBody>
          <a:bodyPr/>
          <a:lstStyle/>
          <a:p>
            <a:pPr marL="0" indent="0">
              <a:buNone/>
            </a:pPr>
            <a:r>
              <a:rPr lang="ru-RU" b="1" dirty="0"/>
              <a:t>Первый этап:  </a:t>
            </a:r>
            <a:r>
              <a:rPr lang="ru-RU" dirty="0"/>
              <a:t>подготовительный</a:t>
            </a:r>
          </a:p>
          <a:p>
            <a:r>
              <a:rPr lang="ru-RU" dirty="0"/>
              <a:t>Изучение методической литературы</a:t>
            </a:r>
          </a:p>
          <a:p>
            <a:r>
              <a:rPr lang="ru-RU" dirty="0"/>
              <a:t>Обогащение развивающей предметно-пространственной среды</a:t>
            </a:r>
          </a:p>
          <a:p>
            <a:r>
              <a:rPr lang="ru-RU" dirty="0"/>
              <a:t>Информирование родителей о ходе проекта</a:t>
            </a:r>
          </a:p>
          <a:p>
            <a:endParaRPr lang="ru-RU" dirty="0"/>
          </a:p>
        </p:txBody>
      </p:sp>
      <p:pic>
        <p:nvPicPr>
          <p:cNvPr id="19" name="Рисунок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611082" y="3044448"/>
            <a:ext cx="2737592" cy="3813552"/>
          </a:xfrm>
          <a:prstGeom prst="rect">
            <a:avLst/>
          </a:prstGeom>
        </p:spPr>
      </p:pic>
    </p:spTree>
    <p:extLst>
      <p:ext uri="{BB962C8B-B14F-4D97-AF65-F5344CB8AC3E}">
        <p14:creationId xmlns:p14="http://schemas.microsoft.com/office/powerpoint/2010/main" val="2260492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5524" y="393322"/>
            <a:ext cx="7369492" cy="1325563"/>
          </a:xfrm>
        </p:spPr>
        <p:txBody>
          <a:bodyPr>
            <a:normAutofit/>
          </a:bodyPr>
          <a:lstStyle/>
          <a:p>
            <a:pPr algn="ctr"/>
            <a:r>
              <a:rPr lang="ru-RU" b="1" dirty="0">
                <a:latin typeface="+mn-lt"/>
              </a:rPr>
              <a:t>Этапы проекта</a:t>
            </a:r>
          </a:p>
        </p:txBody>
      </p:sp>
      <p:sp>
        <p:nvSpPr>
          <p:cNvPr id="3" name="Объект 2"/>
          <p:cNvSpPr>
            <a:spLocks noGrp="1"/>
          </p:cNvSpPr>
          <p:nvPr>
            <p:ph idx="1"/>
          </p:nvPr>
        </p:nvSpPr>
        <p:spPr>
          <a:xfrm>
            <a:off x="712470" y="1718885"/>
            <a:ext cx="10515600" cy="4351338"/>
          </a:xfrm>
        </p:spPr>
        <p:txBody>
          <a:bodyPr/>
          <a:lstStyle/>
          <a:p>
            <a:pPr marL="0" indent="0">
              <a:buNone/>
            </a:pPr>
            <a:r>
              <a:rPr lang="ru-RU" b="1" dirty="0"/>
              <a:t>Второй этап:  </a:t>
            </a:r>
            <a:r>
              <a:rPr lang="ru-RU" dirty="0"/>
              <a:t>практический</a:t>
            </a:r>
          </a:p>
          <a:p>
            <a:endParaRPr lang="ru-RU" dirty="0"/>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8363" y="3572416"/>
            <a:ext cx="5714286" cy="3104762"/>
          </a:xfrm>
          <a:prstGeom prst="rect">
            <a:avLst/>
          </a:prstGeom>
        </p:spPr>
      </p:pic>
    </p:spTree>
    <p:extLst>
      <p:ext uri="{BB962C8B-B14F-4D97-AF65-F5344CB8AC3E}">
        <p14:creationId xmlns:p14="http://schemas.microsoft.com/office/powerpoint/2010/main" val="1933884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22962" y="234839"/>
            <a:ext cx="8332054" cy="1325563"/>
          </a:xfrm>
        </p:spPr>
        <p:txBody>
          <a:bodyPr>
            <a:normAutofit/>
          </a:bodyPr>
          <a:lstStyle/>
          <a:p>
            <a:pPr algn="ctr"/>
            <a:r>
              <a:rPr lang="ru-RU" b="1" dirty="0">
                <a:latin typeface="+mn-lt"/>
              </a:rPr>
              <a:t>Оформление книжной выставки </a:t>
            </a:r>
          </a:p>
        </p:txBody>
      </p:sp>
      <p:pic>
        <p:nvPicPr>
          <p:cNvPr id="5" name="Объект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706768" y="1718885"/>
            <a:ext cx="3263502" cy="43513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a:extLst>
              <a:ext uri="{FF2B5EF4-FFF2-40B4-BE49-F238E27FC236}">
                <a16:creationId xmlns:a16="http://schemas.microsoft.com/office/drawing/2014/main" id="{E013C419-AC38-40BA-9941-E3C2CFBF2D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3181" y="1165944"/>
            <a:ext cx="9701719" cy="5457217"/>
          </a:xfrm>
          <a:prstGeom prst="rect">
            <a:avLst/>
          </a:prstGeom>
        </p:spPr>
      </p:pic>
    </p:spTree>
    <p:extLst>
      <p:ext uri="{BB962C8B-B14F-4D97-AF65-F5344CB8AC3E}">
        <p14:creationId xmlns:p14="http://schemas.microsoft.com/office/powerpoint/2010/main" val="35950375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17600" y="124618"/>
            <a:ext cx="9705975" cy="1325563"/>
          </a:xfrm>
        </p:spPr>
        <p:txBody>
          <a:bodyPr>
            <a:normAutofit/>
          </a:bodyPr>
          <a:lstStyle/>
          <a:p>
            <a:pPr algn="ctr"/>
            <a:r>
              <a:rPr lang="ru-RU" b="1" dirty="0">
                <a:latin typeface="+mn-lt"/>
              </a:rPr>
              <a:t>Чтение художественной литературы</a:t>
            </a:r>
          </a:p>
        </p:txBody>
      </p:sp>
      <p:pic>
        <p:nvPicPr>
          <p:cNvPr id="7" name="Объект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20727" y="1230283"/>
            <a:ext cx="4740906" cy="3555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Рисунок 3"/>
          <p:cNvPicPr>
            <a:picLocks noChangeAspect="1"/>
          </p:cNvPicPr>
          <p:nvPr/>
        </p:nvPicPr>
        <p:blipFill rotWithShape="1">
          <a:blip r:embed="rId4">
            <a:extLst>
              <a:ext uri="{28A0092B-C50C-407E-A947-70E740481C1C}">
                <a14:useLocalDpi xmlns:a14="http://schemas.microsoft.com/office/drawing/2010/main" val="0"/>
              </a:ext>
            </a:extLst>
          </a:blip>
          <a:srcRect r="57714"/>
          <a:stretch/>
        </p:blipFill>
        <p:spPr>
          <a:xfrm>
            <a:off x="212554" y="3422947"/>
            <a:ext cx="2416346" cy="3104762"/>
          </a:xfrm>
          <a:prstGeom prst="rect">
            <a:avLst/>
          </a:prstGeom>
        </p:spPr>
      </p:pic>
      <p:sp>
        <p:nvSpPr>
          <p:cNvPr id="5" name="Прямоугольник 4"/>
          <p:cNvSpPr/>
          <p:nvPr/>
        </p:nvSpPr>
        <p:spPr>
          <a:xfrm>
            <a:off x="6688390" y="1230283"/>
            <a:ext cx="5234020" cy="7848302"/>
          </a:xfrm>
          <a:prstGeom prst="rect">
            <a:avLst/>
          </a:prstGeom>
          <a:noFill/>
        </p:spPr>
        <p:txBody>
          <a:bodyPr wrap="square" lIns="91440" tIns="45720" rIns="91440" bIns="45720">
            <a:spAutoFit/>
          </a:bodyPr>
          <a:lstStyle/>
          <a:p>
            <a:pPr algn="ctr"/>
            <a:r>
              <a:rPr lang="ru-RU" dirty="0" smtClean="0">
                <a:ln w="0"/>
                <a:effectLst>
                  <a:outerShdw blurRad="38100" dist="19050" dir="2700000" algn="tl" rotWithShape="0">
                    <a:schemeClr val="dk1">
                      <a:alpha val="40000"/>
                    </a:schemeClr>
                  </a:outerShdw>
                </a:effectLst>
              </a:rPr>
              <a:t>Глушкова Н. «Чьи следы?»</a:t>
            </a:r>
          </a:p>
          <a:p>
            <a:pPr algn="ctr"/>
            <a:r>
              <a:rPr lang="ru-RU" b="0" cap="none" spc="0" dirty="0" smtClean="0">
                <a:ln w="0"/>
                <a:solidFill>
                  <a:schemeClr val="tx1"/>
                </a:solidFill>
                <a:effectLst>
                  <a:outerShdw blurRad="38100" dist="19050" dir="2700000" algn="tl" rotWithShape="0">
                    <a:schemeClr val="dk1">
                      <a:alpha val="40000"/>
                    </a:schemeClr>
                  </a:outerShdw>
                </a:effectLst>
              </a:rPr>
              <a:t>Трусов И. «Чьи следы» (Маша и медведь)</a:t>
            </a:r>
          </a:p>
          <a:p>
            <a:pPr algn="ctr"/>
            <a:r>
              <a:rPr lang="ru-RU" dirty="0" smtClean="0">
                <a:ln w="0"/>
                <a:effectLst>
                  <a:outerShdw blurRad="38100" dist="19050" dir="2700000" algn="tl" rotWithShape="0">
                    <a:schemeClr val="dk1">
                      <a:alpha val="40000"/>
                    </a:schemeClr>
                  </a:outerShdw>
                </a:effectLst>
              </a:rPr>
              <a:t>Воронкова Л.Ф. «Снег идет»</a:t>
            </a:r>
          </a:p>
          <a:p>
            <a:pPr algn="ctr"/>
            <a:r>
              <a:rPr lang="ru-RU" b="0" cap="none" spc="0" dirty="0" smtClean="0">
                <a:ln w="0"/>
                <a:solidFill>
                  <a:schemeClr val="tx1"/>
                </a:solidFill>
                <a:effectLst>
                  <a:outerShdw blurRad="38100" dist="19050" dir="2700000" algn="tl" rotWithShape="0">
                    <a:schemeClr val="dk1">
                      <a:alpha val="40000"/>
                    </a:schemeClr>
                  </a:outerShdw>
                </a:effectLst>
              </a:rPr>
              <a:t>Толстой А.Н. «Еж», «Лиса», «Как у нашего кота</a:t>
            </a:r>
            <a:r>
              <a:rPr lang="ru-RU" b="0" cap="none" spc="0" dirty="0" smtClean="0">
                <a:ln w="0"/>
                <a:solidFill>
                  <a:schemeClr val="tx1"/>
                </a:solidFill>
                <a:effectLst>
                  <a:outerShdw blurRad="38100" dist="19050" dir="2700000" algn="tl" rotWithShape="0">
                    <a:schemeClr val="dk1">
                      <a:alpha val="40000"/>
                    </a:schemeClr>
                  </a:outerShdw>
                </a:effectLst>
              </a:rPr>
              <a:t>»….</a:t>
            </a:r>
          </a:p>
          <a:p>
            <a:pPr algn="ctr"/>
            <a:endParaRPr lang="ru-RU" dirty="0" smtClean="0">
              <a:ln w="0"/>
              <a:effectLst>
                <a:outerShdw blurRad="38100" dist="19050" dir="2700000" algn="tl" rotWithShape="0">
                  <a:schemeClr val="dk1">
                    <a:alpha val="40000"/>
                  </a:schemeClr>
                </a:outerShdw>
              </a:effectLst>
            </a:endParaRPr>
          </a:p>
          <a:p>
            <a:r>
              <a:rPr lang="ru-RU" dirty="0">
                <a:latin typeface="Times New Roman" panose="02020603050405020304" pitchFamily="18" charset="0"/>
                <a:cs typeface="Times New Roman" panose="02020603050405020304" pitchFamily="18" charset="0"/>
              </a:rPr>
              <a:t>С детьми была прочитана художественная литература про животных. </a:t>
            </a:r>
          </a:p>
          <a:p>
            <a:r>
              <a:rPr lang="ru-RU" dirty="0">
                <a:latin typeface="Times New Roman" panose="02020603050405020304" pitchFamily="18" charset="0"/>
                <a:cs typeface="Times New Roman" panose="02020603050405020304" pitchFamily="18" charset="0"/>
              </a:rPr>
              <a:t>Прочитав произведения о животных, дети познакомились с разными историями, каждая из которых по-своему уникальна и интересна. В рассказе Н. Глушковой «Чьи следы?» ребята узнали о том, как важно уметь распознавать следы разных зверей и понимать их поведение.</a:t>
            </a:r>
          </a:p>
          <a:p>
            <a:r>
              <a:rPr lang="ru-RU" b="1" dirty="0">
                <a:latin typeface="Times New Roman" panose="02020603050405020304" pitchFamily="18" charset="0"/>
                <a:cs typeface="Times New Roman" panose="02020603050405020304" pitchFamily="18" charset="0"/>
              </a:rPr>
              <a:t> </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Произведение Л.Ф. Воронковой «Снег идет» погрузило детей в атмосферу зимы. Они увидели, как природа меняется под воздействием снега, и как животные приспосабливаются к новым условиям жизни.</a:t>
            </a:r>
          </a:p>
          <a:p>
            <a:pPr algn="ctr"/>
            <a:endParaRPr lang="ru-RU" dirty="0">
              <a:ln w="0"/>
              <a:effectLst>
                <a:outerShdw blurRad="38100" dist="19050" dir="2700000" algn="tl" rotWithShape="0">
                  <a:schemeClr val="dk1">
                    <a:alpha val="40000"/>
                  </a:schemeClr>
                </a:outerShdw>
              </a:effectLst>
            </a:endParaRPr>
          </a:p>
          <a:p>
            <a:pPr algn="ctr"/>
            <a:endParaRPr lang="ru-RU" b="0" cap="none" spc="0" dirty="0" smtClean="0">
              <a:ln w="0"/>
              <a:solidFill>
                <a:schemeClr val="tx1"/>
              </a:solidFill>
              <a:effectLst>
                <a:outerShdw blurRad="38100" dist="19050" dir="2700000" algn="tl" rotWithShape="0">
                  <a:schemeClr val="dk1">
                    <a:alpha val="40000"/>
                  </a:schemeClr>
                </a:outerShdw>
              </a:effectLst>
            </a:endParaRPr>
          </a:p>
          <a:p>
            <a:pPr algn="ctr"/>
            <a:endParaRPr lang="ru-RU" dirty="0">
              <a:ln w="0"/>
              <a:effectLst>
                <a:outerShdw blurRad="38100" dist="19050" dir="2700000" algn="tl" rotWithShape="0">
                  <a:schemeClr val="dk1">
                    <a:alpha val="40000"/>
                  </a:schemeClr>
                </a:outerShdw>
              </a:effectLst>
            </a:endParaRPr>
          </a:p>
          <a:p>
            <a:pPr algn="ctr"/>
            <a:endParaRPr lang="ru-RU" b="0" cap="none" spc="0" dirty="0" smtClean="0">
              <a:ln w="0"/>
              <a:solidFill>
                <a:schemeClr val="tx1"/>
              </a:solidFill>
              <a:effectLst>
                <a:outerShdw blurRad="38100" dist="19050" dir="2700000" algn="tl" rotWithShape="0">
                  <a:schemeClr val="dk1">
                    <a:alpha val="40000"/>
                  </a:schemeClr>
                </a:outerShdw>
              </a:effectLst>
            </a:endParaRPr>
          </a:p>
          <a:p>
            <a:pPr algn="ctr"/>
            <a:endParaRPr lang="ru-RU" b="0" cap="none" spc="0" dirty="0" smtClean="0">
              <a:ln w="0"/>
              <a:solidFill>
                <a:schemeClr val="tx1"/>
              </a:solidFill>
              <a:effectLst>
                <a:outerShdw blurRad="38100" dist="19050" dir="2700000" algn="tl" rotWithShape="0">
                  <a:schemeClr val="dk1">
                    <a:alpha val="40000"/>
                  </a:schemeClr>
                </a:outerShdw>
              </a:effectLst>
            </a:endParaRPr>
          </a:p>
          <a:p>
            <a:pPr algn="ctr"/>
            <a:endParaRPr lang="ru-RU" b="0" cap="none" spc="0" dirty="0" smtClean="0">
              <a:ln w="0"/>
              <a:solidFill>
                <a:schemeClr val="tx1"/>
              </a:solidFill>
              <a:effectLst>
                <a:outerShdw blurRad="38100" dist="19050" dir="2700000" algn="tl" rotWithShape="0">
                  <a:schemeClr val="dk1">
                    <a:alpha val="40000"/>
                  </a:schemeClr>
                </a:outerShdw>
              </a:effectLst>
            </a:endParaRPr>
          </a:p>
          <a:p>
            <a:pPr algn="ctr"/>
            <a:endParaRPr lang="ru-RU" b="0" cap="none" spc="0" dirty="0" smtClean="0">
              <a:ln w="0"/>
              <a:solidFill>
                <a:schemeClr val="tx1"/>
              </a:solidFill>
              <a:effectLst>
                <a:outerShdw blurRad="38100" dist="19050" dir="2700000" algn="tl" rotWithShape="0">
                  <a:schemeClr val="dk1">
                    <a:alpha val="40000"/>
                  </a:schemeClr>
                </a:outerShdw>
              </a:effectLst>
            </a:endParaRPr>
          </a:p>
          <a:p>
            <a:pPr algn="ctr"/>
            <a:endParaRPr lang="ru-RU" b="0" cap="none" spc="0" dirty="0" smtClean="0">
              <a:ln w="0"/>
              <a:solidFill>
                <a:schemeClr val="tx1"/>
              </a:solidFill>
              <a:effectLst>
                <a:outerShdw blurRad="38100" dist="19050" dir="2700000" algn="tl" rotWithShape="0">
                  <a:schemeClr val="dk1">
                    <a:alpha val="40000"/>
                  </a:schemeClr>
                </a:outerShdw>
              </a:effectLst>
            </a:endParaRPr>
          </a:p>
          <a:p>
            <a:pPr algn="ctr"/>
            <a:endParaRPr lang="ru-RU"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003470470"/>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839</TotalTime>
  <Words>1109</Words>
  <Application>Microsoft Office PowerPoint</Application>
  <PresentationFormat>Широкоэкранный</PresentationFormat>
  <Paragraphs>88</Paragraphs>
  <Slides>24</Slides>
  <Notes>1</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24</vt:i4>
      </vt:variant>
    </vt:vector>
  </HeadingPairs>
  <TitlesOfParts>
    <vt:vector size="29" baseType="lpstr">
      <vt:lpstr>Arial</vt:lpstr>
      <vt:lpstr>Calibri</vt:lpstr>
      <vt:lpstr>Calibri Light</vt:lpstr>
      <vt:lpstr>Times New Roman</vt:lpstr>
      <vt:lpstr>Тема Office</vt:lpstr>
      <vt:lpstr>ГБДОУ детский сад № 34  Василеостровского района                                                                                     </vt:lpstr>
      <vt:lpstr>Презентация PowerPoint</vt:lpstr>
      <vt:lpstr>Актуальность проекта</vt:lpstr>
      <vt:lpstr>Цель проекта</vt:lpstr>
      <vt:lpstr>Задачи проекта</vt:lpstr>
      <vt:lpstr>Этапы проекта</vt:lpstr>
      <vt:lpstr>Этапы проекта</vt:lpstr>
      <vt:lpstr>Оформление книжной выставки </vt:lpstr>
      <vt:lpstr>Чтение художественной литературы</vt:lpstr>
      <vt:lpstr>Чтение художественной литературы</vt:lpstr>
      <vt:lpstr>Рассматривание иллюстраций</vt:lpstr>
      <vt:lpstr>Наблюдение и экспериментирование</vt:lpstr>
      <vt:lpstr>Оттиск (отпечаток) на пластилине</vt:lpstr>
      <vt:lpstr>Дидактические игры</vt:lpstr>
      <vt:lpstr>Дидактические игры</vt:lpstr>
      <vt:lpstr>Дидактические игры</vt:lpstr>
      <vt:lpstr>Взаимодействие с родителями (прогулки выходного дня в поисках следов)</vt:lpstr>
      <vt:lpstr>Подвижные игры</vt:lpstr>
      <vt:lpstr>Этапы проекта</vt:lpstr>
      <vt:lpstr>Макет «Жители леса»</vt:lpstr>
      <vt:lpstr>Макет «Жители леса»</vt:lpstr>
      <vt:lpstr>Плакат «Следы животных»</vt:lpstr>
      <vt:lpstr>Результаты работы</vt:lpstr>
      <vt:lpstr>Результаты работы</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ГБДОУ № 34 Василеостровского рай   Краткосрочный проект            «Следы животных: как научить дошкольников расспазновать следы животных                           на снегу или земле»      Младшая группа 3 – 4 года  Воспитатель:   А.В Попова </dc:title>
  <dc:creator>вера</dc:creator>
  <cp:lastModifiedBy>админ</cp:lastModifiedBy>
  <cp:revision>107</cp:revision>
  <dcterms:created xsi:type="dcterms:W3CDTF">2025-01-22T15:10:03Z</dcterms:created>
  <dcterms:modified xsi:type="dcterms:W3CDTF">2025-01-29T09:21:33Z</dcterms:modified>
</cp:coreProperties>
</file>