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5" d="102"/>
          <a:sy n="99" d="101"/>
        </p:scale>
        <p:origin x="112" y="112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0443820A-0E64-48F8-9055-FF0DD326791F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43333E65-E319-423D-A2F3-391F9AD0C527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9A71CA36-5B07-4E7D-959F-2DAA2C004824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C69DE03-561F-4E27-872C-F6EF2C2AABB2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DBAF7565-BD3D-4988-BF27-19ACCF1FF09C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BADD4291-E64D-4ACE-9606-872F71F26F53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7848800-600E-4D7C-8C16-56913FC2CB79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83F740C6-2FCF-4DC5-BD09-D174C89031A2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24CE1E4F-90CD-444A-9102-28A7F8C6D4A3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54B77554-3C92-4FB0-A5BA-1538CE87444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CE45E5D0-7D09-4149-8883-20EC63A466B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p>
            <a:pPr>
              <a:defRPr/>
            </a:pPr>
            <a:fld id="{EC5258FE-DB84-45B9-9B37-2835BC5834A2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algn="ctr">
              <a:buNone/>
              <a:defRPr/>
            </a:pPr>
            <a:r>
              <a:rPr sz="28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Мастер-класс: </a:t>
            </a:r>
            <a:br>
              <a:rPr sz="28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</a:br>
            <a:r>
              <a:rPr sz="28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ознакомление дошкольников 6-7 лет с природными зонами в соответствии с ФОП ДО:</a:t>
            </a:r>
            <a:r>
              <a:rPr sz="36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 </a:t>
            </a:r>
            <a:br>
              <a:rPr sz="4800" b="1" strike="noStrike" spc="-1">
                <a:solidFill>
                  <a:srgbClr val="000000"/>
                </a:solidFill>
                <a:latin typeface="Liberation Sans"/>
                <a:cs typeface="Liberation Sans"/>
              </a:rPr>
            </a:br>
            <a:r>
              <a:rPr sz="4800" b="1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Степь</a:t>
            </a:r>
            <a:endParaRPr sz="3600" b="0" strike="noStrike" spc="-1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 bwMode="auto">
          <a:xfrm flipH="0" flipV="0">
            <a:off x="17499" y="5618284"/>
            <a:ext cx="5045425" cy="165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algn="ctr">
              <a:buNone/>
              <a:defRPr/>
            </a:pPr>
            <a:r>
              <a:rPr sz="2200" b="0" strike="noStrike" spc="-1">
                <a:solidFill>
                  <a:srgbClr val="000000"/>
                </a:solidFill>
                <a:latin typeface="Liberation Sans"/>
                <a:cs typeface="Liberation Sans"/>
              </a:rPr>
              <a:t>Презентацию подготовила педагог дополнительного образования Карабаева Алла Владимировна</a:t>
            </a:r>
            <a:endParaRPr sz="2200" b="0" strike="noStrike" spc="-1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0695075" name=""/>
          <p:cNvSpPr txBox="1"/>
          <p:nvPr/>
        </p:nvSpPr>
        <p:spPr bwMode="auto">
          <a:xfrm flipH="0" flipV="0">
            <a:off x="2033624" y="2728320"/>
            <a:ext cx="9382845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4800" b="1">
                <a:latin typeface="Liberation Sans"/>
                <a:ea typeface="Liberation Sans"/>
                <a:cs typeface="Liberation Sans"/>
              </a:rPr>
              <a:t>СПАСИБО ЗА ВНИМАНИЕ!</a:t>
            </a:r>
            <a:endParaRPr sz="4800" b="1"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017494" name=""/>
          <p:cNvSpPr/>
          <p:nvPr/>
        </p:nvSpPr>
        <p:spPr bwMode="auto">
          <a:xfrm flipH="0" flipV="0">
            <a:off x="1335124" y="2412365"/>
            <a:ext cx="9780799" cy="24692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ctr">
              <a:defRPr/>
            </a:pPr>
            <a:r>
              <a:rPr sz="26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Степь – это равнинная природная зона, встречается и в Северном, и в Южном полушарии.</a:t>
            </a:r>
            <a:endParaRPr sz="2600" b="0" i="0" u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  <a:p>
            <a:pPr algn="ctr">
              <a:defRPr/>
            </a:pPr>
            <a:endParaRPr sz="2600">
              <a:solidFill>
                <a:schemeClr val="tx1"/>
              </a:solidFill>
              <a:latin typeface="Liberation Sans"/>
              <a:cs typeface="Liberation Sans"/>
            </a:endParaRPr>
          </a:p>
          <a:p>
            <a:pPr algn="ctr">
              <a:defRPr/>
            </a:pPr>
            <a:r>
              <a:rPr sz="26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Степь – удивительная природная зона, где почти нет деревьев, зато имеется огромное разнообразие трав и низкорастущих кустарников.</a:t>
            </a:r>
            <a:endParaRPr sz="260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0826963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08064" y="2939956"/>
            <a:ext cx="3010310" cy="2006873"/>
          </a:xfrm>
          <a:prstGeom prst="rect">
            <a:avLst/>
          </a:prstGeom>
        </p:spPr>
      </p:pic>
      <p:sp>
        <p:nvSpPr>
          <p:cNvPr id="402258272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4619505" y="-179269"/>
            <a:ext cx="4732494" cy="15286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sz="3600" b="1">
                <a:latin typeface="Liberation Sans"/>
                <a:ea typeface="Liberation Sans"/>
                <a:cs typeface="Liberation Sans"/>
              </a:rPr>
              <a:t>Виды степей</a:t>
            </a:r>
            <a:endParaRPr sz="4800" b="1">
              <a:latin typeface="Liberation Sans"/>
              <a:cs typeface="Liberation Sans"/>
            </a:endParaRPr>
          </a:p>
        </p:txBody>
      </p:sp>
      <p:sp>
        <p:nvSpPr>
          <p:cNvPr id="2075619573" name=""/>
          <p:cNvSpPr/>
          <p:nvPr/>
        </p:nvSpPr>
        <p:spPr bwMode="auto">
          <a:xfrm flipH="0" flipV="0">
            <a:off x="8169229" y="1168038"/>
            <a:ext cx="3660710" cy="1006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ctr">
              <a:defRPr/>
            </a:pPr>
            <a:r>
              <a:rPr sz="20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Ковыльные</a:t>
            </a:r>
            <a: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– преобладают злаковые растения, чаще всего – ковыль.  </a:t>
            </a:r>
            <a:endParaRPr sz="240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  <p:pic>
        <p:nvPicPr>
          <p:cNvPr id="135705675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8171" y="2174238"/>
            <a:ext cx="2889250" cy="2009913"/>
          </a:xfrm>
          <a:prstGeom prst="rect">
            <a:avLst/>
          </a:prstGeom>
        </p:spPr>
      </p:pic>
      <p:sp>
        <p:nvSpPr>
          <p:cNvPr id="1961883510" name=""/>
          <p:cNvSpPr txBox="1"/>
          <p:nvPr/>
        </p:nvSpPr>
        <p:spPr bwMode="auto">
          <a:xfrm flipH="0" flipV="0">
            <a:off x="132758" y="1163954"/>
            <a:ext cx="3440436" cy="1006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Горные</a:t>
            </a:r>
            <a: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– для них характерна пышная растительность.</a:t>
            </a:r>
            <a:endParaRPr sz="2400" b="0" i="0" u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417721149" name=""/>
          <p:cNvSpPr txBox="1"/>
          <p:nvPr/>
        </p:nvSpPr>
        <p:spPr bwMode="auto">
          <a:xfrm flipH="0" flipV="0">
            <a:off x="3493475" y="5093154"/>
            <a:ext cx="4734738" cy="1615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Луговые</a:t>
            </a:r>
            <a: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– в таких местах можно встретить самое большое разнообразие растительного мира. Эти зоны расположены на границе с лесами, их почва более плодородна.</a:t>
            </a:r>
            <a:endParaRPr sz="2400" b="0" i="0" u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pic>
        <p:nvPicPr>
          <p:cNvPr id="47146177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50864" y="2174238"/>
            <a:ext cx="3297439" cy="2199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448205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450183" y="544830"/>
            <a:ext cx="4446392" cy="3321070"/>
          </a:xfrm>
          <a:prstGeom prst="rect">
            <a:avLst/>
          </a:prstGeom>
        </p:spPr>
      </p:pic>
      <p:sp>
        <p:nvSpPr>
          <p:cNvPr id="2075987344" name=""/>
          <p:cNvSpPr txBox="1"/>
          <p:nvPr/>
        </p:nvSpPr>
        <p:spPr bwMode="auto">
          <a:xfrm flipH="0" flipV="0">
            <a:off x="259617" y="1346475"/>
            <a:ext cx="5204087" cy="2225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Сазовые</a:t>
            </a:r>
            <a: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– здесь произрастают растения, у которых есть надземные части, приспособленные к длительным засухам, однако им все же нужно получать увлажнение из почвы. Такие степи часто формируются по берегам крупных рек и в низинах. </a:t>
            </a:r>
            <a:endParaRPr sz="2000" b="0" i="0" u="none">
              <a:solidFill>
                <a:schemeClr val="tx1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622001283" name=""/>
          <p:cNvSpPr txBox="1"/>
          <p:nvPr/>
        </p:nvSpPr>
        <p:spPr bwMode="auto">
          <a:xfrm flipH="0" flipV="0">
            <a:off x="4211752" y="133170"/>
            <a:ext cx="431582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3600" b="1">
                <a:latin typeface="Liberation Sans"/>
                <a:ea typeface="Liberation Sans"/>
                <a:cs typeface="Liberation Sans"/>
              </a:rPr>
              <a:t>Виды степей</a:t>
            </a:r>
            <a:endParaRPr sz="4800" b="1">
              <a:latin typeface="Liberation Sans"/>
              <a:cs typeface="Liberation Sans"/>
            </a:endParaRPr>
          </a:p>
        </p:txBody>
      </p:sp>
      <p:sp>
        <p:nvSpPr>
          <p:cNvPr id="1947255902" name=""/>
          <p:cNvSpPr txBox="1"/>
          <p:nvPr/>
        </p:nvSpPr>
        <p:spPr bwMode="auto">
          <a:xfrm flipH="0" flipV="0">
            <a:off x="7335875" y="4202429"/>
            <a:ext cx="4897618" cy="2225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0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Пустынные</a:t>
            </a:r>
            <a:r>
              <a:rPr sz="2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– почва здесь не плодородна, встречаются, в основном, неприхотливые растения – полынь, прутняк, перекати-поле. Иногда некогда богатые природные зоны превращаются в такие степи из-за деятельности человека.</a:t>
            </a:r>
            <a:endParaRPr sz="2000">
              <a:solidFill>
                <a:schemeClr val="tx1"/>
              </a:solidFill>
              <a:latin typeface="Liberation Sans"/>
              <a:cs typeface="Liberation Sans"/>
            </a:endParaRPr>
          </a:p>
        </p:txBody>
      </p:sp>
      <p:pic>
        <p:nvPicPr>
          <p:cNvPr id="91539187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59617" y="3716380"/>
            <a:ext cx="4739303" cy="2965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4148173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4587755" y="-31749"/>
            <a:ext cx="3748244" cy="142929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Степи России</a:t>
            </a:r>
            <a:endParaRPr sz="3600" b="1">
              <a:solidFill>
                <a:schemeClr val="tx1"/>
              </a:solidFill>
            </a:endParaRPr>
          </a:p>
        </p:txBody>
      </p:sp>
      <p:pic>
        <p:nvPicPr>
          <p:cNvPr id="7039305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430375" y="1128949"/>
            <a:ext cx="9488746" cy="541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157938" name=""/>
          <p:cNvSpPr/>
          <p:nvPr/>
        </p:nvSpPr>
        <p:spPr bwMode="auto">
          <a:xfrm flipH="0" flipV="0">
            <a:off x="4960978" y="205739"/>
            <a:ext cx="3551806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Фауна 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632964805" name=""/>
          <p:cNvSpPr/>
          <p:nvPr/>
        </p:nvSpPr>
        <p:spPr bwMode="auto">
          <a:xfrm flipH="0" flipV="0">
            <a:off x="1026850" y="859428"/>
            <a:ext cx="1677117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Суслик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456990520" name=""/>
          <p:cNvSpPr/>
          <p:nvPr/>
        </p:nvSpPr>
        <p:spPr bwMode="auto">
          <a:xfrm flipH="0" flipV="0">
            <a:off x="4665303" y="859428"/>
            <a:ext cx="2715343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Степной орел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906870468" name=""/>
          <p:cNvSpPr/>
          <p:nvPr/>
        </p:nvSpPr>
        <p:spPr bwMode="auto">
          <a:xfrm flipH="0" flipV="0">
            <a:off x="4960978" y="3885382"/>
            <a:ext cx="2395990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Степной лунь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821876383" name=""/>
          <p:cNvSpPr/>
          <p:nvPr/>
        </p:nvSpPr>
        <p:spPr bwMode="auto">
          <a:xfrm flipH="0" flipV="0">
            <a:off x="1229275" y="3948883"/>
            <a:ext cx="2425399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Сурок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10252159" name=""/>
          <p:cNvSpPr/>
          <p:nvPr/>
        </p:nvSpPr>
        <p:spPr bwMode="auto">
          <a:xfrm flipH="0" flipV="0">
            <a:off x="9070147" y="859428"/>
            <a:ext cx="193357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Тушканчик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42241474" name=""/>
          <p:cNvSpPr/>
          <p:nvPr/>
        </p:nvSpPr>
        <p:spPr bwMode="auto">
          <a:xfrm flipH="0" flipV="0">
            <a:off x="8792366" y="4004127"/>
            <a:ext cx="3386103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Степная пустельга</a:t>
            </a:r>
            <a:endParaRPr b="1">
              <a:solidFill>
                <a:schemeClr val="tx1"/>
              </a:solidFill>
            </a:endParaRPr>
          </a:p>
        </p:txBody>
      </p:sp>
      <p:pic>
        <p:nvPicPr>
          <p:cNvPr id="1920239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97563" y="4571722"/>
            <a:ext cx="3225195" cy="2066719"/>
          </a:xfrm>
          <a:prstGeom prst="rect">
            <a:avLst/>
          </a:prstGeom>
        </p:spPr>
      </p:pic>
      <p:pic>
        <p:nvPicPr>
          <p:cNvPr id="89646450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429125" y="4571722"/>
            <a:ext cx="3335374" cy="2084609"/>
          </a:xfrm>
          <a:prstGeom prst="rect">
            <a:avLst/>
          </a:prstGeom>
        </p:spPr>
      </p:pic>
      <p:pic>
        <p:nvPicPr>
          <p:cNvPr id="63319327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334579" y="1507667"/>
            <a:ext cx="3198149" cy="2178050"/>
          </a:xfrm>
          <a:prstGeom prst="rect">
            <a:avLst/>
          </a:prstGeom>
        </p:spPr>
      </p:pic>
      <p:pic>
        <p:nvPicPr>
          <p:cNvPr id="200447483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720382" y="4648379"/>
            <a:ext cx="3015996" cy="1990063"/>
          </a:xfrm>
          <a:prstGeom prst="rect">
            <a:avLst/>
          </a:prstGeom>
        </p:spPr>
      </p:pic>
      <p:pic>
        <p:nvPicPr>
          <p:cNvPr id="1501522455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208059" y="1472742"/>
            <a:ext cx="3314700" cy="2247900"/>
          </a:xfrm>
          <a:prstGeom prst="rect">
            <a:avLst/>
          </a:prstGeom>
        </p:spPr>
      </p:pic>
      <p:pic>
        <p:nvPicPr>
          <p:cNvPr id="1957053877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8174497" y="1472742"/>
            <a:ext cx="3724871" cy="2306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9654159" name=""/>
          <p:cNvSpPr/>
          <p:nvPr/>
        </p:nvSpPr>
        <p:spPr bwMode="auto">
          <a:xfrm flipH="0" flipV="0">
            <a:off x="4960977" y="205739"/>
            <a:ext cx="3555046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Флора 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486666506" name=""/>
          <p:cNvSpPr/>
          <p:nvPr/>
        </p:nvSpPr>
        <p:spPr bwMode="auto">
          <a:xfrm flipH="0" flipV="0">
            <a:off x="1255752" y="1120139"/>
            <a:ext cx="237113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Ковыль</a:t>
            </a: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381346780" name=""/>
          <p:cNvSpPr/>
          <p:nvPr/>
        </p:nvSpPr>
        <p:spPr bwMode="auto">
          <a:xfrm flipH="0" flipV="0">
            <a:off x="5170527" y="2510788"/>
            <a:ext cx="237293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Тонконог</a:t>
            </a: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486379290" name=""/>
          <p:cNvSpPr/>
          <p:nvPr/>
        </p:nvSpPr>
        <p:spPr bwMode="auto">
          <a:xfrm flipH="0" flipV="0">
            <a:off x="1354176" y="4085588"/>
            <a:ext cx="237185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Мятлик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386181752" name=""/>
          <p:cNvSpPr/>
          <p:nvPr/>
        </p:nvSpPr>
        <p:spPr bwMode="auto">
          <a:xfrm flipH="0" flipV="0">
            <a:off x="9253577" y="4085588"/>
            <a:ext cx="237149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Овсец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483744805" name=""/>
          <p:cNvSpPr/>
          <p:nvPr/>
        </p:nvSpPr>
        <p:spPr bwMode="auto">
          <a:xfrm flipH="0" flipV="0">
            <a:off x="9088477" y="1183639"/>
            <a:ext cx="2372572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Типчак</a:t>
            </a:r>
            <a:endParaRPr b="1">
              <a:solidFill>
                <a:schemeClr val="tx1"/>
              </a:solidFill>
            </a:endParaRPr>
          </a:p>
        </p:txBody>
      </p:sp>
      <p:pic>
        <p:nvPicPr>
          <p:cNvPr id="5630683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87135" y="1641199"/>
            <a:ext cx="3139749" cy="2048055"/>
          </a:xfrm>
          <a:prstGeom prst="rect">
            <a:avLst/>
          </a:prstGeom>
        </p:spPr>
      </p:pic>
      <p:pic>
        <p:nvPicPr>
          <p:cNvPr id="180567525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74291" y="4622524"/>
            <a:ext cx="3052593" cy="1986817"/>
          </a:xfrm>
          <a:prstGeom prst="rect">
            <a:avLst/>
          </a:prstGeom>
        </p:spPr>
      </p:pic>
      <p:pic>
        <p:nvPicPr>
          <p:cNvPr id="29024811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321199" y="4622524"/>
            <a:ext cx="3121500" cy="1986817"/>
          </a:xfrm>
          <a:prstGeom prst="rect">
            <a:avLst/>
          </a:prstGeom>
        </p:spPr>
      </p:pic>
      <p:pic>
        <p:nvPicPr>
          <p:cNvPr id="1853132073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321199" y="1641199"/>
            <a:ext cx="3156371" cy="2048055"/>
          </a:xfrm>
          <a:prstGeom prst="rect">
            <a:avLst/>
          </a:prstGeom>
        </p:spPr>
      </p:pic>
      <p:pic>
        <p:nvPicPr>
          <p:cNvPr id="151509818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438650" y="3127375"/>
            <a:ext cx="3314700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2843701" name=""/>
          <p:cNvSpPr/>
          <p:nvPr/>
        </p:nvSpPr>
        <p:spPr bwMode="auto">
          <a:xfrm flipH="0" flipV="0">
            <a:off x="2115084" y="237489"/>
            <a:ext cx="7961830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Экологические проблемы степей </a:t>
            </a:r>
            <a:endParaRPr/>
          </a:p>
        </p:txBody>
      </p:sp>
      <p:sp>
        <p:nvSpPr>
          <p:cNvPr id="1726444580" name=""/>
          <p:cNvSpPr/>
          <p:nvPr/>
        </p:nvSpPr>
        <p:spPr bwMode="auto">
          <a:xfrm flipH="0" flipV="0">
            <a:off x="446125" y="1599564"/>
            <a:ext cx="10924159" cy="39017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 algn="just">
              <a:defRPr/>
            </a:pPr>
            <a:r>
              <a:rPr sz="24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Сохранение флоры и фауны степей – острая экологическая проблема. Из-за человеческой деятельности многие виды растений и животных находятся под угрозой исчезновения и занесены в Красную книгу. Во многих регионах созданы заказники и заповедники. </a:t>
            </a:r>
            <a:endParaRPr sz="24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 algn="just">
              <a:defRPr/>
            </a:pPr>
            <a:endParaRPr/>
          </a:p>
          <a:p>
            <a:pPr algn="just">
              <a:defRPr/>
            </a:pPr>
            <a:endParaRPr sz="24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  <a:p>
            <a:pPr algn="just">
              <a:defRPr/>
            </a:pPr>
            <a:r>
              <a:rPr sz="24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Кроме этого, ради нужд сельского хозяйства уничтожаются грызуны, которые являются основной добычей, например, для хищных птиц. Из-за этого последним недостает пищи, и популяция уменьшается. Многие животные были вынуждены переселиться в другие природные зоны – леса и пустыни. </a:t>
            </a:r>
            <a:r>
              <a:rPr sz="2400" b="0" i="0" u="none">
                <a:solidFill>
                  <a:srgbClr val="111111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sz="2400" b="0" i="0" u="none">
              <a:solidFill>
                <a:srgbClr val="111111"/>
              </a:solidFill>
              <a:latin typeface="Liberation Sans"/>
              <a:ea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75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2295095" name=""/>
          <p:cNvSpPr/>
          <p:nvPr/>
        </p:nvSpPr>
        <p:spPr bwMode="auto">
          <a:xfrm flipH="0" flipV="0">
            <a:off x="265551" y="1270274"/>
            <a:ext cx="4896168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Тут, куда ни кинем взгляд,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Травы ровные стоят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И колышутся волнами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Под душистыми ветрами. (Степь)</a:t>
            </a:r>
            <a:endParaRPr sz="2400"/>
          </a:p>
        </p:txBody>
      </p:sp>
      <p:sp>
        <p:nvSpPr>
          <p:cNvPr id="353202229" name=""/>
          <p:cNvSpPr/>
          <p:nvPr/>
        </p:nvSpPr>
        <p:spPr bwMode="auto">
          <a:xfrm flipH="0" flipV="0">
            <a:off x="4960977" y="205739"/>
            <a:ext cx="3559726" cy="6404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3600" b="1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Загадки 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781700716" name=""/>
          <p:cNvSpPr/>
          <p:nvPr/>
        </p:nvSpPr>
        <p:spPr bwMode="auto">
          <a:xfrm flipH="0" flipV="0">
            <a:off x="7535059" y="1270274"/>
            <a:ext cx="4500535" cy="15548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Я в степи расту высокой,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Колосистой, гладкой.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Птиц пою росой и соком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И кормлю лошадку. (Трава)</a:t>
            </a:r>
            <a:endParaRPr/>
          </a:p>
        </p:txBody>
      </p:sp>
      <p:sp>
        <p:nvSpPr>
          <p:cNvPr id="1612738366" name=""/>
          <p:cNvSpPr/>
          <p:nvPr/>
        </p:nvSpPr>
        <p:spPr bwMode="auto">
          <a:xfrm flipH="0" flipV="0">
            <a:off x="265551" y="4888230"/>
            <a:ext cx="5298619" cy="155484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По степям гуляет он,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Ароматом напоен,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По-хозяйски шевеля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Океаны ковыля. (Степной ветер)</a:t>
            </a:r>
            <a:endParaRPr/>
          </a:p>
        </p:txBody>
      </p:sp>
      <p:sp>
        <p:nvSpPr>
          <p:cNvPr id="83025949" name=""/>
          <p:cNvSpPr/>
          <p:nvPr/>
        </p:nvSpPr>
        <p:spPr bwMode="auto">
          <a:xfrm flipH="0" flipV="0">
            <a:off x="3943445" y="3078480"/>
            <a:ext cx="4059899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Столбиком стоит зверек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На степной тропинке.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Он и вдоль, и поперек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Знает все травинки. (Суслик)</a:t>
            </a:r>
            <a:endParaRPr sz="2400"/>
          </a:p>
        </p:txBody>
      </p:sp>
      <p:sp>
        <p:nvSpPr>
          <p:cNvPr id="1832818963" name=""/>
          <p:cNvSpPr/>
          <p:nvPr/>
        </p:nvSpPr>
        <p:spPr bwMode="auto">
          <a:xfrm flipH="0" flipV="0">
            <a:off x="7535059" y="4681579"/>
            <a:ext cx="4501255" cy="19206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Я живу в большой степи.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Здесь привольно, пи-пи-пи!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А приятель мой хомяк</a:t>
            </a:r>
            <a:endParaRPr sz="2400"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Лег на травку, как в гамак. (Мышь)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R7-Office/7.4.0.112</Application>
  <DocSecurity>0</DocSecurity>
  <PresentationFormat/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dc:identifier/>
  <dc:language>ru-RU</dc:language>
  <cp:lastModifiedBy>Сергей Карабаев</cp:lastModifiedBy>
  <cp:revision>4</cp:revision>
  <dcterms:created xsi:type="dcterms:W3CDTF">2023-08-25T13:22:51Z</dcterms:created>
  <dcterms:modified xsi:type="dcterms:W3CDTF">2024-02-08T18:45:13Z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