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94757" autoAdjust="0"/>
  </p:normalViewPr>
  <p:slideViewPr>
    <p:cSldViewPr>
      <p:cViewPr varScale="1">
        <p:scale>
          <a:sx n="82" d="100"/>
          <a:sy n="82" d="100"/>
        </p:scale>
        <p:origin x="143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149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228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29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412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36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333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288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90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900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09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0752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1516C-BC56-4777-8A19-1D6485BA089A}" type="datetimeFigureOut">
              <a:rPr lang="ru-RU" smtClean="0"/>
              <a:t>19.03.2026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EEE5D-49B4-4723-BBB0-4EBB932176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93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4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1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9144000" cy="310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9958" y="1628800"/>
            <a:ext cx="8350696" cy="1470025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Современный Василеостровский глазами детей: новые достопримечательности.</a:t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</a:b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Обзор современных объектов Василеостровского района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781417"/>
            <a:ext cx="6400800" cy="360040"/>
          </a:xfrm>
        </p:spPr>
        <p:txBody>
          <a:bodyPr>
            <a:normAutofit/>
          </a:bodyPr>
          <a:lstStyle/>
          <a:p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Презентацию подготовила : Шадрина Екатерина Викторовна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42" y="4581128"/>
            <a:ext cx="1848641" cy="2597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329982"/>
            <a:ext cx="84249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ГОСУДАРСТВЕННОЕ БЮДЖЕТНОЕ ДОШКОЛЬНОЕ ОБРАЗОВАТЕЛЬНОЕ  УЧРЕЖДЕНИЕ 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Bahnschrift SemiBold Condensed" pitchFamily="34" charset="0"/>
            </a:endParaRP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ДЕТСКИЙ САД №19 КОМБИНИРОВАННОГО ВИДА</a:t>
            </a:r>
            <a:endParaRPr lang="ru-RU" sz="1600" dirty="0">
              <a:solidFill>
                <a:schemeClr val="accent1">
                  <a:lumMod val="75000"/>
                </a:schemeClr>
              </a:solidFill>
              <a:latin typeface="Bahnschrift SemiBold Condensed" pitchFamily="34" charset="0"/>
            </a:endParaRP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 ВАСИЛЕОСТРОВСКОГО РАЙОНА  САНКТ-ПЕТЕРБУРГА</a:t>
            </a:r>
            <a:r>
              <a:rPr lang="ru-RU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Bahnschrift SemiBold Condensed" pitchFamily="34" charset="0"/>
              </a:rPr>
              <a:t> </a:t>
            </a:r>
            <a:endParaRPr lang="ru-RU" sz="1600" dirty="0">
              <a:solidFill>
                <a:schemeClr val="accent1">
                  <a:lumMod val="60000"/>
                  <a:lumOff val="40000"/>
                </a:schemeClr>
              </a:solidFill>
              <a:latin typeface="Bahnschrift SemiBold Condensed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454" y="404664"/>
            <a:ext cx="809672" cy="8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419" y="1052736"/>
            <a:ext cx="597256" cy="61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381">
            <a:off x="5724128" y="2996952"/>
            <a:ext cx="648072" cy="66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0442" y="3068959"/>
            <a:ext cx="437565" cy="5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1783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08CA9B-D736-54C2-1B56-B32D7E3F2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7990A0DA-3D70-E6BC-D3C3-16A3FB56E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695" y="260648"/>
            <a:ext cx="8807898" cy="85377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Новые достопримечательности Васильевского острова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A97D6F-1A7C-FFD2-2C68-7F59AA3C3D1E}"/>
              </a:ext>
            </a:extLst>
          </p:cNvPr>
          <p:cNvSpPr/>
          <p:nvPr/>
        </p:nvSpPr>
        <p:spPr>
          <a:xfrm>
            <a:off x="395536" y="1340768"/>
            <a:ext cx="4441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Памятник Василию 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Корчмину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Bahnschrift SemiBold Condensed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27EC0F-3111-8245-C80C-C7832ED9D5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3171" y="1258357"/>
            <a:ext cx="3235805" cy="2379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94F8B192-CB21-CF08-79EC-526317106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33179" y="4195451"/>
            <a:ext cx="2091371" cy="301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B5196B3-039E-ED4F-2B90-60A60814C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647" y="2706343"/>
            <a:ext cx="3235805" cy="263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6FC7191-DCF8-02C7-3173-F16D3E81B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625" y="3492483"/>
            <a:ext cx="60007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26B1B86-A969-8AC1-6320-C4C1799304B3}"/>
              </a:ext>
            </a:extLst>
          </p:cNvPr>
          <p:cNvSpPr/>
          <p:nvPr/>
        </p:nvSpPr>
        <p:spPr>
          <a:xfrm>
            <a:off x="5340170" y="3492483"/>
            <a:ext cx="18744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Bahnschrift Light Condensed" pitchFamily="34" charset="0"/>
              </a:rPr>
              <a:t>Ух, ты! Это же тот самый Василий </a:t>
            </a:r>
            <a:r>
              <a:rPr lang="ru-RU" sz="1600" dirty="0" err="1">
                <a:latin typeface="Bahnschrift Light Condensed" pitchFamily="34" charset="0"/>
              </a:rPr>
              <a:t>Корчмин</a:t>
            </a:r>
            <a:r>
              <a:rPr lang="ru-RU" sz="1600" dirty="0">
                <a:latin typeface="Bahnschrift Light Condensed" pitchFamily="34" charset="0"/>
              </a:rPr>
              <a:t> в </a:t>
            </a:r>
            <a:r>
              <a:rPr lang="ru-RU" sz="1600" dirty="0" err="1">
                <a:latin typeface="Bahnschrift Light Condensed" pitchFamily="34" charset="0"/>
              </a:rPr>
              <a:t>честь,которого</a:t>
            </a:r>
            <a:r>
              <a:rPr lang="ru-RU" sz="1600" dirty="0">
                <a:latin typeface="Bahnschrift Light Condensed" pitchFamily="34" charset="0"/>
              </a:rPr>
              <a:t> назвали остров!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FC47237-2297-E8F7-8B90-0293E3217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64" y="2835641"/>
            <a:ext cx="2873441" cy="233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5D2F4D7-3CCD-C4F2-E21F-B61F95A30187}"/>
              </a:ext>
            </a:extLst>
          </p:cNvPr>
          <p:cNvSpPr/>
          <p:nvPr/>
        </p:nvSpPr>
        <p:spPr>
          <a:xfrm>
            <a:off x="2529465" y="3492483"/>
            <a:ext cx="17545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Bahnschrift Light Condensed" pitchFamily="34" charset="0"/>
              </a:rPr>
              <a:t>Батарея! Слушай! Пальбу начинать только по моей команде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BD345-1E62-AC72-BA25-C06FD6DC93AA}"/>
              </a:ext>
            </a:extLst>
          </p:cNvPr>
          <p:cNvSpPr txBox="1"/>
          <p:nvPr/>
        </p:nvSpPr>
        <p:spPr>
          <a:xfrm>
            <a:off x="192695" y="1775334"/>
            <a:ext cx="49553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Недалеко от станции метро "Василеостровская", на 7 линии стоит памятник бомбардиру Василию </a:t>
            </a:r>
            <a:r>
              <a:rPr lang="ru-RU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Корчмину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, который защищал остров при Петре первом от нападения шведов. Автор памятника </a:t>
            </a:r>
            <a:r>
              <a:rPr lang="ru-RU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Г.Сергеев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 решил, что именно этот образ больше всего подходит для создания памятника.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86DD3E-AD48-DD8C-8BFF-AAAD63A39736}"/>
              </a:ext>
            </a:extLst>
          </p:cNvPr>
          <p:cNvSpPr txBox="1"/>
          <p:nvPr/>
        </p:nvSpPr>
        <p:spPr>
          <a:xfrm>
            <a:off x="5980519" y="4722480"/>
            <a:ext cx="298762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Надо сказать, что Василий </a:t>
            </a:r>
            <a:r>
              <a:rPr lang="ru-RU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Корчмин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 был замечательной личностью, ближайший сподвижник Петра, главный инженер при царе , один из создателей лучшей артиллерии своего времени.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ahnschrift Ligh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46821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92695" y="260648"/>
            <a:ext cx="8807898" cy="85377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Новые достопримечательности Васильевского острова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1670" y="1375224"/>
            <a:ext cx="20162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Музей матрёшки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1D9793-6D85-E458-5D23-D48D6E6DE408}"/>
              </a:ext>
            </a:extLst>
          </p:cNvPr>
          <p:cNvSpPr txBox="1"/>
          <p:nvPr/>
        </p:nvSpPr>
        <p:spPr>
          <a:xfrm>
            <a:off x="192695" y="1775334"/>
            <a:ext cx="495536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anose="020B0502040204020203" pitchFamily="34" charset="0"/>
              </a:rPr>
              <a:t>Единственный музей матрёшки в Санкт-Петербурге — место, где оживает история, культура и народное искусство России. Здесь, в самом сердце города, вы сможете прикоснуться к многогранному миру матрёшки: от её зарождения в конце XIX века до современных авторских интерпретаций.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63F922-10C7-31A7-40B1-0DB44F09F048}"/>
              </a:ext>
            </a:extLst>
          </p:cNvPr>
          <p:cNvSpPr txBox="1"/>
          <p:nvPr/>
        </p:nvSpPr>
        <p:spPr>
          <a:xfrm>
            <a:off x="192695" y="5028712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В экспозиции представлены редкие образцы </a:t>
            </a:r>
            <a:r>
              <a:rPr lang="ru-RU" i="0" dirty="0" err="1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Сергиевско</a:t>
            </a:r>
            <a:r>
              <a:rPr lang="ru-RU" i="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-Посадской, Семёновской, Полхов‑Майданской и других школ росписи, каждая из которых раскрывает свою уникальную стилистику и философию.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ahnschrift Light Condensed" panose="020B050204020402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3E0677-8E6F-52F6-7D18-EF9760B837F3}"/>
              </a:ext>
            </a:extLst>
          </p:cNvPr>
          <p:cNvSpPr txBox="1"/>
          <p:nvPr/>
        </p:nvSpPr>
        <p:spPr>
          <a:xfrm>
            <a:off x="192695" y="3402023"/>
            <a:ext cx="457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В музее проводят мастер-классы по росписи матрёшек для всех возрастов — от малышей до взрослых. Вас ждут профессиональные художники, уютная атмосфера и возможность создать свою собственную матрёшку, которую можно забрать с собой.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96419A1-7696-4BB1-B0F3-C72F7BFA0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9222" y="4155313"/>
            <a:ext cx="2091371" cy="3018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C0C20583-7A35-7F67-755D-F1BCA2A28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58274" y="3446039"/>
            <a:ext cx="3719960" cy="3287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56D89C-899C-0C96-6CFE-5A8F3A2BF006}"/>
              </a:ext>
            </a:extLst>
          </p:cNvPr>
          <p:cNvSpPr txBox="1"/>
          <p:nvPr/>
        </p:nvSpPr>
        <p:spPr>
          <a:xfrm>
            <a:off x="5038134" y="4405464"/>
            <a:ext cx="216024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50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ahnschrift Light Condensed" panose="020B0502040204020203" pitchFamily="34" charset="0"/>
              </a:rPr>
              <a:t>После экскурсии загляните в  тематическое кафе. Здесь можно отдохнуть за чашкой чая, попробовать домашние пирожные.</a:t>
            </a:r>
            <a:endParaRPr lang="ru-RU" sz="1500" dirty="0">
              <a:solidFill>
                <a:schemeClr val="tx1">
                  <a:lumMod val="95000"/>
                  <a:lumOff val="5000"/>
                </a:schemeClr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C80F341-B9A0-8F97-EB98-23FBB4DFD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4088" y="1193331"/>
            <a:ext cx="2470130" cy="16523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7DAA44-741D-6635-F156-1031EE67A1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25493">
            <a:off x="6891325" y="2227890"/>
            <a:ext cx="1785266" cy="18615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0ACB754-ABC9-B729-F26E-029CB62B80F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6248" t="50167" r="1921" b="3625"/>
          <a:stretch>
            <a:fillRect/>
          </a:stretch>
        </p:blipFill>
        <p:spPr>
          <a:xfrm rot="175406">
            <a:off x="5730759" y="2562170"/>
            <a:ext cx="910371" cy="15449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1CAB68F-5EF9-9D17-B023-6D7BA5D2D6F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1211" r="69383"/>
          <a:stretch>
            <a:fillRect/>
          </a:stretch>
        </p:blipFill>
        <p:spPr>
          <a:xfrm rot="21142457">
            <a:off x="4984649" y="2649053"/>
            <a:ext cx="914108" cy="170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9638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BA214E-F361-2114-59A7-B7696422B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3F2B03D-5727-D546-AA90-C427BCDE31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2695" y="260648"/>
            <a:ext cx="8807898" cy="85377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Новые достопримечательности Васильевского острова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BF72000-FE41-79DA-5190-4834DE70F2F7}"/>
              </a:ext>
            </a:extLst>
          </p:cNvPr>
          <p:cNvSpPr/>
          <p:nvPr/>
        </p:nvSpPr>
        <p:spPr>
          <a:xfrm>
            <a:off x="395536" y="1340768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Цифровое арт-пространство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HYPER PORT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109741-9DEF-9DF9-55CE-36CF8C90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27722">
            <a:off x="5771084" y="1287607"/>
            <a:ext cx="2762683" cy="1841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674BFA-2A52-E554-0FDD-0798A0937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258" y="3284984"/>
            <a:ext cx="2955127" cy="1973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A8B0C7-737B-B385-B09C-71608009649B}"/>
              </a:ext>
            </a:extLst>
          </p:cNvPr>
          <p:cNvSpPr txBox="1"/>
          <p:nvPr/>
        </p:nvSpPr>
        <p:spPr>
          <a:xfrm>
            <a:off x="395536" y="1740878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Hyper Port — цифровое арт пространство, созданное светом, цветом и звуком, в которое логично интегрированы цифровые технологии и современное искусство. Две тысячи квадратных метров представляют из себя настоящий </a:t>
            </a:r>
            <a:r>
              <a:rPr lang="ru-RU" b="0" i="0" dirty="0" err="1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гиперпорт</a:t>
            </a:r>
            <a:r>
              <a:rPr lang="ru-RU" b="0" i="0" dirty="0">
                <a:solidFill>
                  <a:schemeClr val="accent1">
                    <a:lumMod val="75000"/>
                  </a:schemeClr>
                </a:solidFill>
                <a:effectLst/>
                <a:latin typeface="Bahnschrift Light Condensed" panose="020B0502040204020203" pitchFamily="34" charset="0"/>
              </a:rPr>
              <a:t>, который может в считанные секунды перенести вас в разные миры, галактики и черную дыру.</a:t>
            </a:r>
            <a:endParaRPr lang="ru-RU" dirty="0">
              <a:solidFill>
                <a:schemeClr val="accent1">
                  <a:lumMod val="75000"/>
                </a:schemeClr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35AD400-E9C5-0A62-CB0F-5A01383AC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25087">
            <a:off x="1946951" y="4032712"/>
            <a:ext cx="2883986" cy="2162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245271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95CBE65-64FE-0649-5F38-F13952B1A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D2CE195-A86A-AB44-7FC8-53517B3099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8032" y="1763311"/>
            <a:ext cx="7772400" cy="1470025"/>
          </a:xfrm>
        </p:spPr>
        <p:txBody>
          <a:bodyPr>
            <a:normAutofit/>
          </a:bodyPr>
          <a:lstStyle/>
          <a:p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Bahnschrift SemiBold Condensed" panose="020B0502040204020203" pitchFamily="34" charset="0"/>
              </a:rPr>
              <a:t>СПАСИБО ЗА ВНИМАНИЕ!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F186471-F164-DD26-A964-02E5F2C11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168" y="4457781"/>
            <a:ext cx="4680520" cy="24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26644CD-E5C2-E5BB-C912-69E8AD798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352" y="4454743"/>
            <a:ext cx="4956176" cy="240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589D5F0-2733-1AAC-57F3-CBE0EE8CC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54352" y="3284984"/>
            <a:ext cx="2806080" cy="4050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ABDBBCBF-5D67-6E03-C066-14E9709F6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3848" y="2392917"/>
            <a:ext cx="3816425" cy="3372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18631E-4412-0754-7165-0137FB787993}"/>
              </a:ext>
            </a:extLst>
          </p:cNvPr>
          <p:cNvSpPr txBox="1"/>
          <p:nvPr/>
        </p:nvSpPr>
        <p:spPr>
          <a:xfrm>
            <a:off x="4078184" y="3427432"/>
            <a:ext cx="21602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ahnschrift Light Condensed" panose="020B0502040204020203" pitchFamily="34" charset="0"/>
              </a:rPr>
              <a:t>Спасибо друзья, за такую </a:t>
            </a:r>
            <a:r>
              <a:rPr lang="ru-RU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ahnschrift Light Condensed" panose="020B0502040204020203" pitchFamily="34" charset="0"/>
              </a:rPr>
              <a:t>замуррчательную</a:t>
            </a:r>
            <a:r>
              <a:rPr lang="ru-RU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Bahnschrift Light Condensed" panose="020B0502040204020203" pitchFamily="34" charset="0"/>
              </a:rPr>
              <a:t> экскурсию!</a:t>
            </a:r>
          </a:p>
          <a:p>
            <a:pPr algn="ct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Bahnschrift Light Condensed" panose="020B0502040204020203" pitchFamily="34" charset="0"/>
              </a:rPr>
              <a:t>До новых встреч!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7C9C27C0-2A26-3878-E7A1-CBB68DE45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454" y="404664"/>
            <a:ext cx="809672" cy="833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 descr="Picture background">
            <a:extLst>
              <a:ext uri="{FF2B5EF4-FFF2-40B4-BE49-F238E27FC236}">
                <a16:creationId xmlns:a16="http://schemas.microsoft.com/office/drawing/2014/main" id="{0682E6C5-9BDB-11C2-89FC-B2CF95BB9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2701896"/>
            <a:ext cx="367142" cy="50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Picture background">
            <a:extLst>
              <a:ext uri="{FF2B5EF4-FFF2-40B4-BE49-F238E27FC236}">
                <a16:creationId xmlns:a16="http://schemas.microsoft.com/office/drawing/2014/main" id="{8F4B7B7B-5FE0-822F-B952-9ADEED6BF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8381">
            <a:off x="7887535" y="819063"/>
            <a:ext cx="648072" cy="667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Picture background">
            <a:extLst>
              <a:ext uri="{FF2B5EF4-FFF2-40B4-BE49-F238E27FC236}">
                <a16:creationId xmlns:a16="http://schemas.microsoft.com/office/drawing/2014/main" id="{1559DD8F-011B-42FE-3914-8E68E559E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526" y="2670201"/>
            <a:ext cx="597256" cy="61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50119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382" y="1844824"/>
            <a:ext cx="82089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Ознакомление детей с историей своего города важно для патриотического воспитания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. </a:t>
            </a:r>
          </a:p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Это помогает сформировать у дошкольников представления об истории возникновения города, его достопримечательностях, городских зданиях и учреждениях, знаменитых земляках. </a:t>
            </a:r>
          </a:p>
          <a:p>
            <a:pPr algn="just"/>
            <a:endParaRPr lang="ru-RU" dirty="0">
              <a:solidFill>
                <a:schemeClr val="accent1">
                  <a:lumMod val="75000"/>
                </a:schemeClr>
              </a:solidFill>
              <a:latin typeface="Bahnschrift Light Condensed" pitchFamily="34" charset="0"/>
            </a:endParaRPr>
          </a:p>
          <a:p>
            <a:pPr algn="just"/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Знакомясь с родным городом, ребёнок учится осознавать себя живущим в определённый временной период, в определённых культурных условиях, и в то же время приобщается к богатствам национальной культуры. </a:t>
            </a:r>
          </a:p>
        </p:txBody>
      </p:sp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179512" y="374799"/>
            <a:ext cx="8784976" cy="1470025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Актуальность патриотического воспитания в наше время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088"/>
            <a:ext cx="8820472" cy="282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5573" y="4132517"/>
            <a:ext cx="2016223" cy="3056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8024" y="3563954"/>
            <a:ext cx="3375661" cy="2783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77587" y="4478408"/>
            <a:ext cx="23965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latin typeface="Bahnschrift Light Condensed" pitchFamily="34" charset="0"/>
              </a:rPr>
              <a:t>Люблю тебя, Петра творенье,</a:t>
            </a:r>
            <a:br>
              <a:rPr lang="ru-RU" sz="1400" i="1" dirty="0">
                <a:latin typeface="Bahnschrift Light Condensed" pitchFamily="34" charset="0"/>
              </a:rPr>
            </a:br>
            <a:r>
              <a:rPr lang="ru-RU" sz="1400" i="1" dirty="0">
                <a:latin typeface="Bahnschrift Light Condensed" pitchFamily="34" charset="0"/>
              </a:rPr>
              <a:t>Люблю твой строгий, стройный вид,</a:t>
            </a:r>
            <a:br>
              <a:rPr lang="ru-RU" sz="1400" i="1" dirty="0">
                <a:latin typeface="Bahnschrift Light Condensed" pitchFamily="34" charset="0"/>
              </a:rPr>
            </a:br>
            <a:r>
              <a:rPr lang="ru-RU" sz="1400" i="1" dirty="0">
                <a:latin typeface="Bahnschrift Light Condensed" pitchFamily="34" charset="0"/>
              </a:rPr>
              <a:t>Невы державное теченье,</a:t>
            </a:r>
            <a:br>
              <a:rPr lang="ru-RU" sz="1400" i="1" dirty="0">
                <a:latin typeface="Bahnschrift Light Condensed" pitchFamily="34" charset="0"/>
              </a:rPr>
            </a:br>
            <a:r>
              <a:rPr lang="ru-RU" sz="1400" i="1" dirty="0">
                <a:latin typeface="Bahnschrift Light Condensed" pitchFamily="34" charset="0"/>
              </a:rPr>
              <a:t>Береговой ее гранит…</a:t>
            </a:r>
          </a:p>
        </p:txBody>
      </p:sp>
    </p:spTree>
    <p:extLst>
      <p:ext uri="{BB962C8B-B14F-4D97-AF65-F5344CB8AC3E}">
        <p14:creationId xmlns:p14="http://schemas.microsoft.com/office/powerpoint/2010/main" val="80599869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3864091"/>
            <a:ext cx="2387317" cy="335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821" y="3068960"/>
            <a:ext cx="288032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68959" y="3864091"/>
            <a:ext cx="1556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Bahnschrift Light Condensed" pitchFamily="34" charset="0"/>
              </a:rPr>
              <a:t>Всем </a:t>
            </a:r>
            <a:r>
              <a:rPr lang="ru-RU" sz="1600" i="1" dirty="0" err="1">
                <a:latin typeface="Bahnschrift Light Condensed" pitchFamily="34" charset="0"/>
              </a:rPr>
              <a:t>Мурр</a:t>
            </a:r>
            <a:r>
              <a:rPr lang="ru-RU" sz="1600" i="1" dirty="0">
                <a:latin typeface="Bahnschrift Light Condensed" pitchFamily="34" charset="0"/>
              </a:rPr>
              <a:t>! Меня зовут кот Вася, и сегодня я ваш помощник!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13398" y="342900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Милый мой Васильевский остров!</a:t>
            </a:r>
            <a:b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</a:b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Стройность стрелки, </a:t>
            </a:r>
            <a:r>
              <a:rPr lang="ru-RU" i="1" dirty="0" err="1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обветренность</a:t>
            </a: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 Гавани…</a:t>
            </a:r>
            <a:b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</a:b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Здесь судьбы моей выстроен остов –</a:t>
            </a:r>
            <a:b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</a:b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начиналось самое главное!</a:t>
            </a:r>
            <a:b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</a:b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Долгий путь вдоль Невы просторной</a:t>
            </a:r>
            <a:b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</a:br>
            <a:r>
              <a:rPr lang="ru-RU" i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и – широкой лестницей – в Горный.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1520" y="1412775"/>
            <a:ext cx="871296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Васильевский остров мог бы быть отдельным городом: он занимает довольно большую площадь, имеет свой отличительный облик и свои легенды. Он начал застраиваться с момента основания Петербурга, поэтому многие исторические памятники находятся именно здесь. Помимо этого, на острове немало интересных и таинственных мест, включая церковь с барокамерой, проток с радиоактивными отходами и даже собственную изолированную железную дорогу.</a:t>
            </a: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56590" y="404664"/>
            <a:ext cx="8807898" cy="85377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Город в городе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726" y="3102193"/>
            <a:ext cx="4411344" cy="452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2" b="23796"/>
          <a:stretch/>
        </p:blipFill>
        <p:spPr bwMode="auto">
          <a:xfrm>
            <a:off x="2868885" y="5093171"/>
            <a:ext cx="4647257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473710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83365" y="107679"/>
            <a:ext cx="8807898" cy="85377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История острова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7911" y="666392"/>
            <a:ext cx="2053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Откуда название?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2758" y="1012825"/>
            <a:ext cx="87706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Точно неизвестно, откуда произошло название Васьки, как любя свой остров именуют местные жители. «Васильев остров». Существует легенда, что при Петре I на острове находилось укрепление, которым командовал капитан-артиллерист Василий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Корчмин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. Посылая к нему приказы и распоряжения, Пётр 1 снабжал их надписью: «К Василию на остров». Так постепенно остров и стал называться Васильевским. На одной из улиц Васильевского острова установлен памятник Василию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1" t="7321" r="15421" b="23681"/>
          <a:stretch/>
        </p:blipFill>
        <p:spPr bwMode="auto">
          <a:xfrm>
            <a:off x="237911" y="2309060"/>
            <a:ext cx="1597785" cy="2432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310" y="1935737"/>
            <a:ext cx="2651810" cy="263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67819" y="2735024"/>
            <a:ext cx="15567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i="1" dirty="0">
                <a:latin typeface="Bahnschrift Light Condensed" pitchFamily="34" charset="0"/>
              </a:rPr>
              <a:t>К  Ваське на остров письмецо отправьте!</a:t>
            </a:r>
          </a:p>
          <a:p>
            <a:pPr algn="ctr"/>
            <a:r>
              <a:rPr lang="ru-RU" sz="1600" i="1" dirty="0">
                <a:latin typeface="Bahnschrift Light Condensed" pitchFamily="34" charset="0"/>
              </a:rPr>
              <a:t>Немедля!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39434" y="2682856"/>
            <a:ext cx="5021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С чего же началось строительство на Васильевском острове?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01460" y="3513853"/>
            <a:ext cx="5681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В 1722 году началось строительство здания Двенадцати коллегий, здесь находится Университет. В 1734 году была построена Кунсткамера – первый русский естественнонаучный музей.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7221" y="4725144"/>
            <a:ext cx="65200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Набережная, идущая вдоль здания Двенадцати коллегий, называется Университетской. Среди построек особенно примечателен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Меншиковский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 дворец, одно из первых крупных каменных строений и именно в нём проходили знаменитые петровские «ассамблеи». Дальше по набережной возвышается здание Академии художеств, а перед зданием – гранитная пристань на Неве с лестницей, по обе стороны которой стоят сфинксы. Они были доставлены сюда из Египта.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32222" y="4265744"/>
            <a:ext cx="3611778" cy="2950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221996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92695" y="260648"/>
            <a:ext cx="8807898" cy="85377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История острова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1123" y="938172"/>
            <a:ext cx="87849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Не стал Васильевский остров центром столицы. Тесно и неудобно было на низком, часто затопляемом острове. Да и сообщение с ним, особенно в период ледохода, было ненадёжным. Поэтому к середине XVIII века центр столицы «перебрался» на левый берег Невы. Сейчас левый берег Невы соединяется с Васильевским островом великолепными мостами: Дворцовым, Благовещенским и др.</a:t>
            </a:r>
            <a:r>
              <a:rPr lang="en-US" i="1" dirty="0">
                <a:latin typeface="Bahnschrift Light Condensed" pitchFamily="34" charset="0"/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XXI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 век подарил много культурных  объектов Васильевскому острову </a:t>
            </a:r>
          </a:p>
          <a:p>
            <a:pPr algn="just"/>
            <a:endParaRPr lang="ru-RU" dirty="0">
              <a:solidFill>
                <a:schemeClr val="accent1">
                  <a:lumMod val="75000"/>
                </a:schemeClr>
              </a:solidFill>
              <a:latin typeface="Bahnschrift Light Condensed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250" r="92500">
                        <a14:foregroundMark x1="7250" y1="63500" x2="12000" y2="66625"/>
                        <a14:foregroundMark x1="92500" y1="63125" x2="91375" y2="67875"/>
                        <a14:foregroundMark x1="3250" y1="31250" x2="14500" y2="33500"/>
                        <a14:backgroundMark x1="2125" y1="34875" x2="7125" y2="35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2936"/>
            <a:ext cx="504056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405" y="3952624"/>
            <a:ext cx="2304256" cy="323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4233" y="3061054"/>
            <a:ext cx="3096344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35753" y="3824720"/>
            <a:ext cx="2373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>
                <a:latin typeface="Bahnschrift Light Condensed" pitchFamily="34" charset="0"/>
              </a:rPr>
              <a:t>Ну какая </a:t>
            </a:r>
            <a:r>
              <a:rPr lang="ru-RU" sz="1400" i="1" dirty="0" err="1">
                <a:latin typeface="Bahnschrift Light Condensed" pitchFamily="34" charset="0"/>
              </a:rPr>
              <a:t>крррасота</a:t>
            </a:r>
            <a:r>
              <a:rPr lang="ru-RU" sz="1400" i="1" dirty="0">
                <a:latin typeface="Bahnschrift Light Condensed" pitchFamily="34" charset="0"/>
              </a:rPr>
              <a:t>!</a:t>
            </a:r>
          </a:p>
          <a:p>
            <a:pPr algn="ctr"/>
            <a:r>
              <a:rPr lang="ru-RU" sz="1400" i="1" dirty="0">
                <a:latin typeface="Bahnschrift Light Condensed" pitchFamily="34" charset="0"/>
              </a:rPr>
              <a:t>Кстати, сезон развода мостов начинается с начала апреля  и заканчивается в ноябре!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73171" y="2391271"/>
            <a:ext cx="8352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В Санкт-Петербурге есть экскурсии на развод мостов, которые подходят для детей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 — как на теплоходе, так и на автобусе. Групповые экскурсии на развод мостов, как правило, не имеют строгих возрастных ограничений, но важно учитывать, что ночные прогулки могут быть утомительными для маленьких детей.</a:t>
            </a:r>
          </a:p>
        </p:txBody>
      </p:sp>
    </p:spTree>
    <p:extLst>
      <p:ext uri="{BB962C8B-B14F-4D97-AF65-F5344CB8AC3E}">
        <p14:creationId xmlns:p14="http://schemas.microsoft.com/office/powerpoint/2010/main" val="3218914301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92695" y="260648"/>
            <a:ext cx="8807898" cy="85377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Новые достопримечательности Васильевского острова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4919"/>
            <a:ext cx="2304256" cy="323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115" y="3191594"/>
            <a:ext cx="3581409" cy="266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85" y="1316824"/>
            <a:ext cx="3626965" cy="2040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14375" y="1493684"/>
            <a:ext cx="2652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ahnschrift SemiBold SemiConden" pitchFamily="34" charset="0"/>
              </a:rPr>
              <a:t>Линейный парк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375" y="1821885"/>
            <a:ext cx="39924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Создание Линейного парка вдоль линии ЗСД, который должен стать комфортной прогулочной зоной для жителей Василеостровского района, в том числе с намывных территорий, началось в 2023 году. В южной части парка, ближе к станции метро «Приморская», уже появились новые деревья, зоны для прогулок и отдыха. Весной 2025-го в нем запустили большой светомузыкальный фонтан.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596" flipH="1">
            <a:off x="5153641" y="3917792"/>
            <a:ext cx="3589975" cy="2302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TextBox 13"/>
          <p:cNvSpPr txBox="1"/>
          <p:nvPr/>
        </p:nvSpPr>
        <p:spPr>
          <a:xfrm>
            <a:off x="1765168" y="4005063"/>
            <a:ext cx="2373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i="1" dirty="0" err="1">
                <a:latin typeface="Bahnschrift Light Condensed" pitchFamily="34" charset="0"/>
              </a:rPr>
              <a:t>Замурррчательно</a:t>
            </a:r>
            <a:r>
              <a:rPr lang="ru-RU" sz="1400" i="1" dirty="0">
                <a:latin typeface="Bahnschrift Light Condensed" pitchFamily="34" charset="0"/>
              </a:rPr>
              <a:t>!</a:t>
            </a:r>
          </a:p>
          <a:p>
            <a:pPr algn="ctr"/>
            <a:r>
              <a:rPr lang="ru-RU" sz="1400" i="1" dirty="0">
                <a:latin typeface="Bahnschrift Light Condensed" pitchFamily="34" charset="0"/>
              </a:rPr>
              <a:t>Летом здесь можно устроить пикник и наслаждаться </a:t>
            </a:r>
            <a:r>
              <a:rPr lang="ru-RU" sz="1400" i="1" dirty="0" err="1">
                <a:latin typeface="Bahnschrift Light Condensed" pitchFamily="34" charset="0"/>
              </a:rPr>
              <a:t>муррчательной</a:t>
            </a:r>
            <a:r>
              <a:rPr lang="ru-RU" sz="1400" i="1" dirty="0">
                <a:latin typeface="Bahnschrift Light Condensed" pitchFamily="34" charset="0"/>
              </a:rPr>
              <a:t> погодой.</a:t>
            </a:r>
          </a:p>
        </p:txBody>
      </p:sp>
    </p:spTree>
    <p:extLst>
      <p:ext uri="{BB962C8B-B14F-4D97-AF65-F5344CB8AC3E}">
        <p14:creationId xmlns:p14="http://schemas.microsoft.com/office/powerpoint/2010/main" val="224469406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92695" y="260648"/>
            <a:ext cx="8807898" cy="85377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Новые достопримечательности Васильевского острова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851920" y="1268760"/>
            <a:ext cx="49685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Bahnschrift SemiBold SemiConden" pitchFamily="34" charset="0"/>
              </a:rPr>
              <a:t>Севкабель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ahnschrift SemiBold SemiConden" pitchFamily="34" charset="0"/>
              </a:rPr>
              <a:t> порт и культурный квартал Брусницын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59" y="1398525"/>
            <a:ext cx="3081138" cy="2058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993" flipH="1">
            <a:off x="583513" y="4007498"/>
            <a:ext cx="3031830" cy="22664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248472" y="197664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«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Севкабель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 Порт» и квартал Брусницын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 — общественное культурно-деловое пространство в Санкт-Петербурге, созданное в результате преобразования промышленного «серого пояса» Гавани Васильевского острова на побережье Финского залива.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48472" y="3456629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Bahnschrift Light Condensed" pitchFamily="34" charset="0"/>
              <a:buChar char="—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На территории часто проводятся выставки и культурно-массовые мероприятия!</a:t>
            </a:r>
          </a:p>
          <a:p>
            <a:pPr marL="285750" indent="-285750">
              <a:buFont typeface="Bahnschrift Light Condensed" pitchFamily="34" charset="0"/>
              <a:buChar char="—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На набережной расположили мощные бинокли для осмотра окрестностей — в них можно разглядеть Морской Никольский собор, который стоит на Якорной площади Кронштадта.</a:t>
            </a:r>
          </a:p>
          <a:p>
            <a:pPr marL="285750" indent="-285750">
              <a:buFont typeface="Bahnschrift Light Condensed" pitchFamily="34" charset="0"/>
              <a:buChar char="—"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Летом на набережной работает причал, с которого можно отправиться на водную прогулку. Есть разные теплоходные маршруты: с Васильевского острова до центра города, круговые или с выходом в Финский залив на закате.</a:t>
            </a:r>
          </a:p>
        </p:txBody>
      </p:sp>
    </p:spTree>
    <p:extLst>
      <p:ext uri="{BB962C8B-B14F-4D97-AF65-F5344CB8AC3E}">
        <p14:creationId xmlns:p14="http://schemas.microsoft.com/office/powerpoint/2010/main" val="2013816040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92695" y="260648"/>
            <a:ext cx="8807898" cy="85377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Новые достопримечательности Васильевского острова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10057" y="1372706"/>
            <a:ext cx="4441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ahnschrift SemiBold SemiConden" pitchFamily="34" charset="0"/>
              </a:rPr>
              <a:t>Музей современного искусства «</a:t>
            </a:r>
            <a:r>
              <a:rPr lang="ru-RU" sz="2000" b="1" dirty="0" err="1">
                <a:solidFill>
                  <a:schemeClr val="accent1">
                    <a:lumMod val="75000"/>
                  </a:schemeClr>
                </a:solidFill>
                <a:latin typeface="Bahnschrift SemiBold SemiConden" pitchFamily="34" charset="0"/>
              </a:rPr>
              <a:t>Эрарта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ahnschrift SemiBold SemiConden" pitchFamily="34" charset="0"/>
              </a:rPr>
              <a:t>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1781" y="170211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Эрарта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 — крупнейший в России частный музей современного искусства. Он включен в список интересных достопримечательностей крупнейшего путеводителя в мире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Lonely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Planet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, отмечен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National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Geographic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 в пятерке петербургских музеев, обязательных к посещению. По мнению туристического портала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TripAdvisor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,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Эрарта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 вошла в десятку лучших музеев России.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4919"/>
            <a:ext cx="2304256" cy="323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33" y="2996953"/>
            <a:ext cx="400620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9711" y="3834800"/>
            <a:ext cx="223224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Bahnschrift Light Condensed" pitchFamily="34" charset="0"/>
              </a:rPr>
              <a:t>Спланируйте свой визит в </a:t>
            </a:r>
            <a:r>
              <a:rPr lang="ru-RU" sz="1500" dirty="0" err="1">
                <a:latin typeface="Bahnschrift Light Condensed" pitchFamily="34" charset="0"/>
              </a:rPr>
              <a:t>Эрарту</a:t>
            </a:r>
            <a:r>
              <a:rPr lang="ru-RU" sz="1500" dirty="0">
                <a:latin typeface="Bahnschrift Light Condensed" pitchFamily="34" charset="0"/>
              </a:rPr>
              <a:t> заранее — купите Основной или Клубный билет онлайн и воспользуйтесь отдельным входом в музей.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18" y="1318143"/>
            <a:ext cx="3762750" cy="21165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171" flipH="1">
            <a:off x="4941805" y="4060884"/>
            <a:ext cx="3733968" cy="20408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689366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92695" y="260648"/>
            <a:ext cx="8807898" cy="853779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Новые достопримечательности Васильевского острова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427984" y="1296237"/>
            <a:ext cx="44413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ahnschrift SemiBold Condensed" pitchFamily="34" charset="0"/>
              </a:rPr>
              <a:t>Музей оптики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62636" y="1696347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Музей Оптики — это увлекательный и наглядный рассказ о волшебных свойствах света, открывающий завесу в мир оптических иллюзий и актуальных световых решений.</a:t>
            </a:r>
          </a:p>
          <a:p>
            <a:pPr algn="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Из одиннадцати залов часть рассказывают об истории оптики и настоящих технологиях будущего, другие знакомят с оптическими явлениями вживую: вы можете «заморозить» свои тени или рисовать цветом, ощутить себя Леонардо да Винчи, управлять частицами в космосе и даже немного полетать</a:t>
            </a:r>
            <a:r>
              <a:rPr lang="ru-RU" dirty="0">
                <a:latin typeface="Bahnschrift Light Condensed" pitchFamily="34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268760"/>
            <a:ext cx="1296144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8995" flipH="1">
            <a:off x="1700855" y="1849515"/>
            <a:ext cx="2593935" cy="17259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51" y="3127508"/>
            <a:ext cx="1812821" cy="2417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129783" y="4841291"/>
            <a:ext cx="37395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Bahnschrift Light Condensed" pitchFamily="34" charset="0"/>
              </a:rPr>
              <a:t>Интерактивный формат — то, что дает всем посетителям изучать науку с интересом.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18" y="3945758"/>
            <a:ext cx="2304256" cy="3238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533156"/>
            <a:ext cx="2794616" cy="227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80976" y="4087239"/>
            <a:ext cx="1800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Bahnschrift Light Condensed" pitchFamily="34" charset="0"/>
              </a:rPr>
              <a:t>Большинство экспонатов здесь можно и нужно </a:t>
            </a:r>
            <a:r>
              <a:rPr lang="ru-RU" sz="1600" dirty="0" err="1">
                <a:latin typeface="Bahnschrift Light Condensed" pitchFamily="34" charset="0"/>
              </a:rPr>
              <a:t>тррогать</a:t>
            </a:r>
            <a:r>
              <a:rPr lang="ru-RU" sz="1600" dirty="0">
                <a:latin typeface="Bahnschrift Light Condensed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4878812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755</TotalTime>
  <Words>1260</Words>
  <Application>Microsoft Office PowerPoint</Application>
  <PresentationFormat>Экран (4:3)</PresentationFormat>
  <Paragraphs>67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Bahnschrift Light Condensed</vt:lpstr>
      <vt:lpstr>Bahnschrift SemiBold Condensed</vt:lpstr>
      <vt:lpstr>Bahnschrift SemiBold SemiConden</vt:lpstr>
      <vt:lpstr>Calibri</vt:lpstr>
      <vt:lpstr>Тема Office</vt:lpstr>
      <vt:lpstr>Современный Василеостровский глазами детей: новые достопримечательности. Обзор современных объектов Василеостровского района</vt:lpstr>
      <vt:lpstr>Актуальность патриотического воспитания в наше время</vt:lpstr>
      <vt:lpstr>Город в городе</vt:lpstr>
      <vt:lpstr>История острова</vt:lpstr>
      <vt:lpstr>История острова</vt:lpstr>
      <vt:lpstr>Новые достопримечательности Васильевского острова</vt:lpstr>
      <vt:lpstr>Новые достопримечательности Васильевского острова</vt:lpstr>
      <vt:lpstr>Новые достопримечательности Васильевского острова</vt:lpstr>
      <vt:lpstr>Новые достопримечательности Васильевского острова</vt:lpstr>
      <vt:lpstr>Новые достопримечательности Васильевского острова</vt:lpstr>
      <vt:lpstr>Новые достопримечательности Васильевского острова</vt:lpstr>
      <vt:lpstr>Новые достопримечательности Васильевского острова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Юлия Шадрина</cp:lastModifiedBy>
  <cp:revision>24</cp:revision>
  <dcterms:created xsi:type="dcterms:W3CDTF">2026-03-19T04:39:02Z</dcterms:created>
  <dcterms:modified xsi:type="dcterms:W3CDTF">2026-03-19T18:43:14Z</dcterms:modified>
</cp:coreProperties>
</file>