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2F26C2D-3CDC-4DB8-893A-CAAF73FCAC0D}" type="datetimeFigureOut">
              <a:rPr lang="ru-RU" smtClean="0"/>
              <a:t>19.02.2023</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7B1A452-676F-4710-A83E-7CE7B7A95A0D}" type="slidenum">
              <a:rPr lang="ru-RU" smtClean="0"/>
              <a:t>‹#›</a:t>
            </a:fld>
            <a:endParaRPr lang="ru-RU"/>
          </a:p>
        </p:txBody>
      </p:sp>
    </p:spTree>
    <p:extLst>
      <p:ext uri="{BB962C8B-B14F-4D97-AF65-F5344CB8AC3E}">
        <p14:creationId xmlns:p14="http://schemas.microsoft.com/office/powerpoint/2010/main" val="1465118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2F26C2D-3CDC-4DB8-893A-CAAF73FCAC0D}" type="datetimeFigureOut">
              <a:rPr lang="ru-RU" smtClean="0"/>
              <a:t>19.02.2023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7B1A452-676F-4710-A83E-7CE7B7A95A0D}" type="slidenum">
              <a:rPr lang="ru-RU" smtClean="0"/>
              <a:t>‹#›</a:t>
            </a:fld>
            <a:endParaRPr lang="ru-RU"/>
          </a:p>
        </p:txBody>
      </p:sp>
    </p:spTree>
    <p:extLst>
      <p:ext uri="{BB962C8B-B14F-4D97-AF65-F5344CB8AC3E}">
        <p14:creationId xmlns:p14="http://schemas.microsoft.com/office/powerpoint/2010/main" val="344170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2F26C2D-3CDC-4DB8-893A-CAAF73FCAC0D}" type="datetimeFigureOut">
              <a:rPr lang="ru-RU" smtClean="0"/>
              <a:t>19.02.2023</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7B1A452-676F-4710-A83E-7CE7B7A95A0D}"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98427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2F26C2D-3CDC-4DB8-893A-CAAF73FCAC0D}" type="datetimeFigureOut">
              <a:rPr lang="ru-RU" smtClean="0"/>
              <a:t>19.02.2023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7B1A452-676F-4710-A83E-7CE7B7A95A0D}" type="slidenum">
              <a:rPr lang="ru-RU" smtClean="0"/>
              <a:t>‹#›</a:t>
            </a:fld>
            <a:endParaRPr lang="ru-RU"/>
          </a:p>
        </p:txBody>
      </p:sp>
    </p:spTree>
    <p:extLst>
      <p:ext uri="{BB962C8B-B14F-4D97-AF65-F5344CB8AC3E}">
        <p14:creationId xmlns:p14="http://schemas.microsoft.com/office/powerpoint/2010/main" val="875974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2F26C2D-3CDC-4DB8-893A-CAAF73FCAC0D}" type="datetimeFigureOut">
              <a:rPr lang="ru-RU" smtClean="0"/>
              <a:t>19.02.2023</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7B1A452-676F-4710-A83E-7CE7B7A95A0D}"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36303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2F26C2D-3CDC-4DB8-893A-CAAF73FCAC0D}" type="datetimeFigureOut">
              <a:rPr lang="ru-RU" smtClean="0"/>
              <a:t>19.02.2023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7B1A452-676F-4710-A83E-7CE7B7A95A0D}" type="slidenum">
              <a:rPr lang="ru-RU" smtClean="0"/>
              <a:t>‹#›</a:t>
            </a:fld>
            <a:endParaRPr lang="ru-RU"/>
          </a:p>
        </p:txBody>
      </p:sp>
    </p:spTree>
    <p:extLst>
      <p:ext uri="{BB962C8B-B14F-4D97-AF65-F5344CB8AC3E}">
        <p14:creationId xmlns:p14="http://schemas.microsoft.com/office/powerpoint/2010/main" val="346610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2F26C2D-3CDC-4DB8-893A-CAAF73FCAC0D}" type="datetimeFigureOut">
              <a:rPr lang="ru-RU" smtClean="0"/>
              <a:t>19.02.2023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7B1A452-676F-4710-A83E-7CE7B7A95A0D}" type="slidenum">
              <a:rPr lang="ru-RU" smtClean="0"/>
              <a:t>‹#›</a:t>
            </a:fld>
            <a:endParaRPr lang="ru-RU"/>
          </a:p>
        </p:txBody>
      </p:sp>
    </p:spTree>
    <p:extLst>
      <p:ext uri="{BB962C8B-B14F-4D97-AF65-F5344CB8AC3E}">
        <p14:creationId xmlns:p14="http://schemas.microsoft.com/office/powerpoint/2010/main" val="4122219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2F26C2D-3CDC-4DB8-893A-CAAF73FCAC0D}" type="datetimeFigureOut">
              <a:rPr lang="ru-RU" smtClean="0"/>
              <a:t>19.02.2023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7B1A452-676F-4710-A83E-7CE7B7A95A0D}" type="slidenum">
              <a:rPr lang="ru-RU" smtClean="0"/>
              <a:t>‹#›</a:t>
            </a:fld>
            <a:endParaRPr lang="ru-RU"/>
          </a:p>
        </p:txBody>
      </p:sp>
    </p:spTree>
    <p:extLst>
      <p:ext uri="{BB962C8B-B14F-4D97-AF65-F5344CB8AC3E}">
        <p14:creationId xmlns:p14="http://schemas.microsoft.com/office/powerpoint/2010/main" val="283906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2F26C2D-3CDC-4DB8-893A-CAAF73FCAC0D}" type="datetimeFigureOut">
              <a:rPr lang="ru-RU" smtClean="0"/>
              <a:t>19.02.2023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7B1A452-676F-4710-A83E-7CE7B7A95A0D}" type="slidenum">
              <a:rPr lang="ru-RU" smtClean="0"/>
              <a:t>‹#›</a:t>
            </a:fld>
            <a:endParaRPr lang="ru-RU"/>
          </a:p>
        </p:txBody>
      </p:sp>
    </p:spTree>
    <p:extLst>
      <p:ext uri="{BB962C8B-B14F-4D97-AF65-F5344CB8AC3E}">
        <p14:creationId xmlns:p14="http://schemas.microsoft.com/office/powerpoint/2010/main" val="316640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2F26C2D-3CDC-4DB8-893A-CAAF73FCAC0D}" type="datetimeFigureOut">
              <a:rPr lang="ru-RU" smtClean="0"/>
              <a:t>19.02.2023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7B1A452-676F-4710-A83E-7CE7B7A95A0D}" type="slidenum">
              <a:rPr lang="ru-RU" smtClean="0"/>
              <a:t>‹#›</a:t>
            </a:fld>
            <a:endParaRPr lang="ru-RU"/>
          </a:p>
        </p:txBody>
      </p:sp>
    </p:spTree>
    <p:extLst>
      <p:ext uri="{BB962C8B-B14F-4D97-AF65-F5344CB8AC3E}">
        <p14:creationId xmlns:p14="http://schemas.microsoft.com/office/powerpoint/2010/main" val="382898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2F26C2D-3CDC-4DB8-893A-CAAF73FCAC0D}" type="datetimeFigureOut">
              <a:rPr lang="ru-RU" smtClean="0"/>
              <a:t>19.02.2023</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7B1A452-676F-4710-A83E-7CE7B7A95A0D}" type="slidenum">
              <a:rPr lang="ru-RU" smtClean="0"/>
              <a:t>‹#›</a:t>
            </a:fld>
            <a:endParaRPr lang="ru-RU"/>
          </a:p>
        </p:txBody>
      </p:sp>
    </p:spTree>
    <p:extLst>
      <p:ext uri="{BB962C8B-B14F-4D97-AF65-F5344CB8AC3E}">
        <p14:creationId xmlns:p14="http://schemas.microsoft.com/office/powerpoint/2010/main" val="195487813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2F26C2D-3CDC-4DB8-893A-CAAF73FCAC0D}" type="datetimeFigureOut">
              <a:rPr lang="ru-RU" smtClean="0"/>
              <a:t>19.02.2023</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7B1A452-676F-4710-A83E-7CE7B7A95A0D}" type="slidenum">
              <a:rPr lang="ru-RU" smtClean="0"/>
              <a:t>‹#›</a:t>
            </a:fld>
            <a:endParaRPr lang="ru-RU"/>
          </a:p>
        </p:txBody>
      </p:sp>
    </p:spTree>
    <p:extLst>
      <p:ext uri="{BB962C8B-B14F-4D97-AF65-F5344CB8AC3E}">
        <p14:creationId xmlns:p14="http://schemas.microsoft.com/office/powerpoint/2010/main" val="2929558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2F26C2D-3CDC-4DB8-893A-CAAF73FCAC0D}" type="datetimeFigureOut">
              <a:rPr lang="ru-RU" smtClean="0"/>
              <a:t>19.02.2023</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7B1A452-676F-4710-A83E-7CE7B7A95A0D}" type="slidenum">
              <a:rPr lang="ru-RU" smtClean="0"/>
              <a:t>‹#›</a:t>
            </a:fld>
            <a:endParaRPr lang="ru-RU"/>
          </a:p>
        </p:txBody>
      </p:sp>
    </p:spTree>
    <p:extLst>
      <p:ext uri="{BB962C8B-B14F-4D97-AF65-F5344CB8AC3E}">
        <p14:creationId xmlns:p14="http://schemas.microsoft.com/office/powerpoint/2010/main" val="158245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26C2D-3CDC-4DB8-893A-CAAF73FCAC0D}" type="datetimeFigureOut">
              <a:rPr lang="ru-RU" smtClean="0"/>
              <a:t>19.02.2023</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7B1A452-676F-4710-A83E-7CE7B7A95A0D}" type="slidenum">
              <a:rPr lang="ru-RU" smtClean="0"/>
              <a:t>‹#›</a:t>
            </a:fld>
            <a:endParaRPr lang="ru-RU"/>
          </a:p>
        </p:txBody>
      </p:sp>
    </p:spTree>
    <p:extLst>
      <p:ext uri="{BB962C8B-B14F-4D97-AF65-F5344CB8AC3E}">
        <p14:creationId xmlns:p14="http://schemas.microsoft.com/office/powerpoint/2010/main" val="364688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2F26C2D-3CDC-4DB8-893A-CAAF73FCAC0D}" type="datetimeFigureOut">
              <a:rPr lang="ru-RU" smtClean="0"/>
              <a:t>19.02.2023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7B1A452-676F-4710-A83E-7CE7B7A95A0D}" type="slidenum">
              <a:rPr lang="ru-RU" smtClean="0"/>
              <a:t>‹#›</a:t>
            </a:fld>
            <a:endParaRPr lang="ru-RU"/>
          </a:p>
        </p:txBody>
      </p:sp>
    </p:spTree>
    <p:extLst>
      <p:ext uri="{BB962C8B-B14F-4D97-AF65-F5344CB8AC3E}">
        <p14:creationId xmlns:p14="http://schemas.microsoft.com/office/powerpoint/2010/main" val="133697489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2F26C2D-3CDC-4DB8-893A-CAAF73FCAC0D}" type="datetimeFigureOut">
              <a:rPr lang="ru-RU" smtClean="0"/>
              <a:t>19.02.2023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7B1A452-676F-4710-A83E-7CE7B7A95A0D}" type="slidenum">
              <a:rPr lang="ru-RU" smtClean="0"/>
              <a:t>‹#›</a:t>
            </a:fld>
            <a:endParaRPr lang="ru-RU"/>
          </a:p>
        </p:txBody>
      </p:sp>
    </p:spTree>
    <p:extLst>
      <p:ext uri="{BB962C8B-B14F-4D97-AF65-F5344CB8AC3E}">
        <p14:creationId xmlns:p14="http://schemas.microsoft.com/office/powerpoint/2010/main" val="37706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2F26C2D-3CDC-4DB8-893A-CAAF73FCAC0D}" type="datetimeFigureOut">
              <a:rPr lang="ru-RU" smtClean="0"/>
              <a:t>19.02.2023</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7B1A452-676F-4710-A83E-7CE7B7A95A0D}" type="slidenum">
              <a:rPr lang="ru-RU" smtClean="0"/>
              <a:t>‹#›</a:t>
            </a:fld>
            <a:endParaRPr lang="ru-RU"/>
          </a:p>
        </p:txBody>
      </p:sp>
    </p:spTree>
    <p:extLst>
      <p:ext uri="{BB962C8B-B14F-4D97-AF65-F5344CB8AC3E}">
        <p14:creationId xmlns:p14="http://schemas.microsoft.com/office/powerpoint/2010/main" val="57980617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alkspb.ru/zd/univer_nab15.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alkspb.ru/zd/andreevskiy_sobor.html" TargetMode="External"/><Relationship Id="rId2" Type="http://schemas.openxmlformats.org/officeDocument/2006/relationships/hyperlink" Target="https://walkspb.ru/ulpl/6_7lin_vo.html"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65745" y="965345"/>
            <a:ext cx="8885382" cy="1066655"/>
          </a:xfrm>
        </p:spPr>
        <p:txBody>
          <a:bodyPr>
            <a:noAutofit/>
          </a:bodyPr>
          <a:lstStyle/>
          <a:p>
            <a:pPr algn="ctr"/>
            <a:r>
              <a:rPr lang="ru-RU" sz="3200" dirty="0" smtClean="0">
                <a:latin typeface="Times New Roman" panose="02020603050405020304" pitchFamily="18" charset="0"/>
                <a:cs typeface="Times New Roman" panose="02020603050405020304" pitchFamily="18" charset="0"/>
              </a:rPr>
              <a:t>«Целевые прогулки и экскурсии выходного дня для дошкольников, посвященные Дню родного языка: Большой проспект Васильевского острова»</a:t>
            </a:r>
            <a:endParaRPr lang="ru-RU" sz="32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330036" y="5805982"/>
            <a:ext cx="9421091" cy="1332345"/>
          </a:xfrm>
        </p:spPr>
        <p:txBody>
          <a:bodyPr>
            <a:normAutofit/>
          </a:bodyPr>
          <a:lstStyle/>
          <a:p>
            <a:pPr algn="ctr"/>
            <a:r>
              <a:rPr lang="ru-RU" sz="1600" dirty="0" smtClean="0">
                <a:latin typeface="Times New Roman" panose="02020603050405020304" pitchFamily="18" charset="0"/>
                <a:cs typeface="Times New Roman" panose="02020603050405020304" pitchFamily="18" charset="0"/>
              </a:rPr>
              <a:t>ГБДОУ детский сад №73 «Василек» </a:t>
            </a:r>
            <a:r>
              <a:rPr lang="ru-RU" sz="1600" dirty="0" err="1" smtClean="0">
                <a:latin typeface="Times New Roman" panose="02020603050405020304" pitchFamily="18" charset="0"/>
                <a:cs typeface="Times New Roman" panose="02020603050405020304" pitchFamily="18" charset="0"/>
              </a:rPr>
              <a:t>Василеостровсого</a:t>
            </a:r>
            <a:r>
              <a:rPr lang="ru-RU" sz="1600" dirty="0" smtClean="0">
                <a:latin typeface="Times New Roman" panose="02020603050405020304" pitchFamily="18" charset="0"/>
                <a:cs typeface="Times New Roman" panose="02020603050405020304" pitchFamily="18" charset="0"/>
              </a:rPr>
              <a:t> района</a:t>
            </a:r>
          </a:p>
          <a:p>
            <a:pPr algn="ctr"/>
            <a:r>
              <a:rPr lang="ru-RU" sz="1600" dirty="0" smtClean="0">
                <a:latin typeface="Times New Roman" panose="02020603050405020304" pitchFamily="18" charset="0"/>
                <a:cs typeface="Times New Roman" panose="02020603050405020304" pitchFamily="18" charset="0"/>
              </a:rPr>
              <a:t>Алексеева А.А. (инструктор по физической культуре)</a:t>
            </a:r>
          </a:p>
          <a:p>
            <a:pPr algn="ctr"/>
            <a:r>
              <a:rPr lang="ru-RU" sz="1600" dirty="0" smtClean="0">
                <a:latin typeface="Times New Roman" panose="02020603050405020304" pitchFamily="18" charset="0"/>
                <a:cs typeface="Times New Roman" panose="02020603050405020304" pitchFamily="18" charset="0"/>
              </a:rPr>
              <a:t>Кривецкова Т.С. (старший воспитатель)</a:t>
            </a:r>
          </a:p>
        </p:txBody>
      </p:sp>
      <p:pic>
        <p:nvPicPr>
          <p:cNvPr id="4" name="Рисунок 3"/>
          <p:cNvPicPr>
            <a:picLocks noChangeAspect="1"/>
          </p:cNvPicPr>
          <p:nvPr/>
        </p:nvPicPr>
        <p:blipFill>
          <a:blip r:embed="rId2"/>
          <a:stretch>
            <a:fillRect/>
          </a:stretch>
        </p:blipFill>
        <p:spPr>
          <a:xfrm>
            <a:off x="1988020" y="1958109"/>
            <a:ext cx="8456105" cy="38478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0868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469139" y="6059055"/>
            <a:ext cx="8915400" cy="637258"/>
          </a:xfrm>
        </p:spPr>
        <p:txBody>
          <a:bodyPr>
            <a:normAutofit lnSpcReduction="10000"/>
          </a:bodyPr>
          <a:lstStyle/>
          <a:p>
            <a:pPr algn="just"/>
            <a:r>
              <a:rPr lang="ru-RU" dirty="0">
                <a:latin typeface="Times New Roman" panose="02020603050405020304" pitchFamily="18" charset="0"/>
                <a:cs typeface="Times New Roman" panose="02020603050405020304" pitchFamily="18" charset="0"/>
              </a:rPr>
              <a:t>В 1960-х годах </a:t>
            </a:r>
            <a:r>
              <a:rPr lang="ru-RU" dirty="0" smtClean="0">
                <a:latin typeface="Times New Roman" panose="02020603050405020304" pitchFamily="18" charset="0"/>
                <a:cs typeface="Times New Roman" panose="02020603050405020304" pitchFamily="18" charset="0"/>
              </a:rPr>
              <a:t>была </a:t>
            </a:r>
            <a:r>
              <a:rPr lang="ru-RU" dirty="0">
                <a:latin typeface="Times New Roman" panose="02020603050405020304" pitchFamily="18" charset="0"/>
                <a:cs typeface="Times New Roman" panose="02020603050405020304" pitchFamily="18" charset="0"/>
              </a:rPr>
              <a:t>сформирована площадь Морской славы, построен комплекс выставочных зданий - дома №103. </a:t>
            </a:r>
          </a:p>
        </p:txBody>
      </p:sp>
      <p:pic>
        <p:nvPicPr>
          <p:cNvPr id="9218" name="Picture 2" descr="https://img.1ku.ru/c81771d06501e988ca92146fab985ec5/wp-content/uploads/2018/09/da3e512958adb07f5c9db832de8b9a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534" y="173733"/>
            <a:ext cx="9195814" cy="58853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461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321358" y="5892800"/>
            <a:ext cx="8915400" cy="711200"/>
          </a:xfrm>
        </p:spPr>
        <p:txBody>
          <a:bodyPr/>
          <a:lstStyle/>
          <a:p>
            <a:pPr algn="just"/>
            <a:r>
              <a:rPr lang="ru-RU" dirty="0">
                <a:latin typeface="Times New Roman" panose="02020603050405020304" pitchFamily="18" charset="0"/>
                <a:cs typeface="Times New Roman" panose="02020603050405020304" pitchFamily="18" charset="0"/>
              </a:rPr>
              <a:t>В 1983 году на проспекте открыли памятник Подвигу пожарных Ленинграда, скульптор - Л. К. Лазарев.</a:t>
            </a:r>
          </a:p>
        </p:txBody>
      </p:sp>
      <p:pic>
        <p:nvPicPr>
          <p:cNvPr id="4" name="Рисунок 3"/>
          <p:cNvPicPr>
            <a:picLocks noChangeAspect="1"/>
          </p:cNvPicPr>
          <p:nvPr/>
        </p:nvPicPr>
        <p:blipFill>
          <a:blip r:embed="rId2"/>
          <a:stretch>
            <a:fillRect/>
          </a:stretch>
        </p:blipFill>
        <p:spPr>
          <a:xfrm>
            <a:off x="2114034" y="186771"/>
            <a:ext cx="8572438" cy="57060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7653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6146" y="5343236"/>
            <a:ext cx="10521660" cy="1514764"/>
          </a:xfrm>
        </p:spPr>
        <p:txBody>
          <a:bodyPr>
            <a:noAutofit/>
          </a:bodyPr>
          <a:lstStyle/>
          <a:p>
            <a:pPr algn="ctr"/>
            <a:r>
              <a:rPr lang="ru-RU" sz="6000" dirty="0" smtClean="0">
                <a:latin typeface="Times New Roman" panose="02020603050405020304" pitchFamily="18" charset="0"/>
                <a:cs typeface="Times New Roman" panose="02020603050405020304" pitchFamily="18" charset="0"/>
              </a:rPr>
              <a:t>СПАСИБО ЗА ВНИМАНИЕ!</a:t>
            </a:r>
            <a:endParaRPr lang="ru-RU" sz="6000" dirty="0">
              <a:latin typeface="Times New Roman" panose="02020603050405020304" pitchFamily="18" charset="0"/>
              <a:cs typeface="Times New Roman" panose="02020603050405020304" pitchFamily="18" charset="0"/>
            </a:endParaRPr>
          </a:p>
        </p:txBody>
      </p:sp>
      <p:pic>
        <p:nvPicPr>
          <p:cNvPr id="10244" name="Picture 4" descr="http://img-fotki.yandex.ru/get/9836/22264419.17c/0_7a6b3_cb6365a8_X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399" y="499505"/>
            <a:ext cx="6824230" cy="4531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18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84883" y="5465356"/>
            <a:ext cx="10017557" cy="1240244"/>
          </a:xfrm>
        </p:spPr>
        <p:txBody>
          <a:bodyPr/>
          <a:lstStyle/>
          <a:p>
            <a:pPr algn="just"/>
            <a:r>
              <a:rPr lang="ru-RU" dirty="0">
                <a:latin typeface="Times New Roman" panose="02020603050405020304" pitchFamily="18" charset="0"/>
                <a:cs typeface="Times New Roman" panose="02020603050405020304" pitchFamily="18" charset="0"/>
              </a:rPr>
              <a:t>Трасса Большого проспекта Васильевского острова появилась на карте города в 1710-х годах. Тогда на острове, называвшемся Преображенским, построил свой </a:t>
            </a:r>
            <a:r>
              <a:rPr lang="ru-RU" dirty="0">
                <a:latin typeface="Times New Roman" panose="02020603050405020304" pitchFamily="18" charset="0"/>
                <a:cs typeface="Times New Roman" panose="02020603050405020304" pitchFamily="18" charset="0"/>
                <a:hlinkClick r:id="rId2" tooltip="Меншиковский дворец"/>
              </a:rPr>
              <a:t>особняк</a:t>
            </a:r>
            <a:r>
              <a:rPr lang="ru-RU" dirty="0">
                <a:latin typeface="Times New Roman" panose="02020603050405020304" pitchFamily="18" charset="0"/>
                <a:cs typeface="Times New Roman" panose="02020603050405020304" pitchFamily="18" charset="0"/>
              </a:rPr>
              <a:t> князь А. Д. Меншиков. Князь приказал прорубить просеку, по которой он мог бы проехать к берегу Финского залива. Тогда здесь и возникла новая дорога.</a:t>
            </a:r>
            <a:endParaRPr lang="ru-RU" dirty="0">
              <a:latin typeface="Times New Roman" panose="02020603050405020304" pitchFamily="18" charset="0"/>
              <a:cs typeface="Times New Roman" panose="02020603050405020304" pitchFamily="18" charset="0"/>
            </a:endParaRPr>
          </a:p>
        </p:txBody>
      </p:sp>
      <p:pic>
        <p:nvPicPr>
          <p:cNvPr id="1026" name="Picture 2" descr="Menshikov Palace in SP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658" y="80852"/>
            <a:ext cx="8549787" cy="52411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11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74253" y="5055753"/>
            <a:ext cx="11113655" cy="1533237"/>
          </a:xfrm>
        </p:spPr>
        <p:txBody>
          <a:bodyPr/>
          <a:lstStyle/>
          <a:p>
            <a:pPr algn="just"/>
            <a:r>
              <a:rPr lang="ru-RU" dirty="0">
                <a:latin typeface="Times New Roman" panose="02020603050405020304" pitchFamily="18" charset="0"/>
                <a:cs typeface="Times New Roman" panose="02020603050405020304" pitchFamily="18" charset="0"/>
              </a:rPr>
              <a:t>При планировке застройки Васильевского острова архитектор Доменико </a:t>
            </a:r>
            <a:r>
              <a:rPr lang="ru-RU" dirty="0" err="1">
                <a:latin typeface="Times New Roman" panose="02020603050405020304" pitchFamily="18" charset="0"/>
                <a:cs typeface="Times New Roman" panose="02020603050405020304" pitchFamily="18" charset="0"/>
              </a:rPr>
              <a:t>Трезини</a:t>
            </a:r>
            <a:r>
              <a:rPr lang="ru-RU" dirty="0">
                <a:latin typeface="Times New Roman" panose="02020603050405020304" pitchFamily="18" charset="0"/>
                <a:cs typeface="Times New Roman" panose="02020603050405020304" pitchFamily="18" charset="0"/>
              </a:rPr>
              <a:t> дал этой просеке роль главной магистрали. На первых чертежах она именовалась Большим каналом, но прорыт этот канал не был. Он должен был быть судоходным, потому широким. Именно благодаря этому проспект получил свою ширину - более 85 метров. С 1730 годов трассу называли Большой </a:t>
            </a:r>
            <a:r>
              <a:rPr lang="ru-RU" dirty="0" err="1">
                <a:latin typeface="Times New Roman" panose="02020603050405020304" pitchFamily="18" charset="0"/>
                <a:cs typeface="Times New Roman" panose="02020603050405020304" pitchFamily="18" charset="0"/>
              </a:rPr>
              <a:t>першпективной</a:t>
            </a:r>
            <a:r>
              <a:rPr lang="ru-RU" dirty="0">
                <a:latin typeface="Times New Roman" panose="02020603050405020304" pitchFamily="18" charset="0"/>
                <a:cs typeface="Times New Roman" panose="02020603050405020304" pitchFamily="18" charset="0"/>
              </a:rPr>
              <a:t> улицей, а затем - Большой </a:t>
            </a:r>
            <a:r>
              <a:rPr lang="ru-RU" dirty="0" err="1">
                <a:latin typeface="Times New Roman" panose="02020603050405020304" pitchFamily="18" charset="0"/>
                <a:cs typeface="Times New Roman" panose="02020603050405020304" pitchFamily="18" charset="0"/>
              </a:rPr>
              <a:t>першпективой</a:t>
            </a:r>
            <a:r>
              <a:rPr lang="ru-RU" dirty="0">
                <a:latin typeface="Times New Roman" panose="02020603050405020304" pitchFamily="18" charset="0"/>
                <a:cs typeface="Times New Roman" panose="02020603050405020304" pitchFamily="18" charset="0"/>
              </a:rPr>
              <a:t>.</a:t>
            </a:r>
          </a:p>
        </p:txBody>
      </p:sp>
      <p:pic>
        <p:nvPicPr>
          <p:cNvPr id="2050" name="Picture 2" descr="https://cs11.pikabu.ru/post_img/2020/04/29/7/og_og_15881559242214757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994" y="55578"/>
            <a:ext cx="9554473" cy="5000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994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484582" y="5960969"/>
            <a:ext cx="8857673" cy="775804"/>
          </a:xfrm>
        </p:spPr>
        <p:txBody>
          <a:bodyPr/>
          <a:lstStyle/>
          <a:p>
            <a:r>
              <a:rPr lang="ru-RU" dirty="0">
                <a:latin typeface="Times New Roman" panose="02020603050405020304" pitchFamily="18" charset="0"/>
                <a:cs typeface="Times New Roman" panose="02020603050405020304" pitchFamily="18" charset="0"/>
              </a:rPr>
              <a:t>В 1729-1732 годах на пересечении с </a:t>
            </a:r>
            <a:r>
              <a:rPr lang="ru-RU" dirty="0">
                <a:latin typeface="Times New Roman" panose="02020603050405020304" pitchFamily="18" charset="0"/>
                <a:cs typeface="Times New Roman" panose="02020603050405020304" pitchFamily="18" charset="0"/>
                <a:hlinkClick r:id="rId2" tooltip="6-я - 7-я линии ВО"/>
              </a:rPr>
              <a:t>6-й линией</a:t>
            </a:r>
            <a:r>
              <a:rPr lang="ru-RU" dirty="0">
                <a:latin typeface="Times New Roman" panose="02020603050405020304" pitchFamily="18" charset="0"/>
                <a:cs typeface="Times New Roman" panose="02020603050405020304" pitchFamily="18" charset="0"/>
              </a:rPr>
              <a:t> было построено первое деревянное здание </a:t>
            </a:r>
            <a:r>
              <a:rPr lang="ru-RU" dirty="0">
                <a:latin typeface="Times New Roman" panose="02020603050405020304" pitchFamily="18" charset="0"/>
                <a:cs typeface="Times New Roman" panose="02020603050405020304" pitchFamily="18" charset="0"/>
                <a:hlinkClick r:id="rId3" tooltip="Андреевский собор"/>
              </a:rPr>
              <a:t>Андреевского собора</a:t>
            </a:r>
            <a:r>
              <a:rPr lang="ru-RU"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3074" name="Picture 2" descr="https://walkspb.ru/images/stories/lightgallery/bolshoj-prospekt-vo/21_3804_andreev_sobor_1.jpg"/>
          <p:cNvPicPr>
            <a:picLocks noChangeAspect="1" noChangeArrowheads="1"/>
          </p:cNvPicPr>
          <p:nvPr/>
        </p:nvPicPr>
        <p:blipFill rotWithShape="1">
          <a:blip r:embed="rId4">
            <a:extLst>
              <a:ext uri="{28A0092B-C50C-407E-A947-70E740481C1C}">
                <a14:useLocalDpi xmlns:a14="http://schemas.microsoft.com/office/drawing/2010/main" val="0"/>
              </a:ext>
            </a:extLst>
          </a:blip>
          <a:srcRect b="8687"/>
          <a:stretch/>
        </p:blipFill>
        <p:spPr bwMode="auto">
          <a:xfrm>
            <a:off x="1642629" y="110836"/>
            <a:ext cx="9367116" cy="5702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20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191491" y="5717309"/>
            <a:ext cx="10654867" cy="1006764"/>
          </a:xfrm>
        </p:spPr>
        <p:txBody>
          <a:bodyPr/>
          <a:lstStyle/>
          <a:p>
            <a:r>
              <a:rPr lang="ru-RU" dirty="0">
                <a:latin typeface="Times New Roman" panose="02020603050405020304" pitchFamily="18" charset="0"/>
                <a:cs typeface="Times New Roman" panose="02020603050405020304" pitchFamily="18" charset="0"/>
              </a:rPr>
              <a:t>В самом начале проспекта в первые годы жизни города расположилась лютеранская община. При ней на месте дома №1 работала приходская школа. В 1768-1771 годах для общины была построена </a:t>
            </a:r>
            <a:r>
              <a:rPr lang="ru-RU" dirty="0" smtClean="0">
                <a:latin typeface="Times New Roman" panose="02020603050405020304" pitchFamily="18" charset="0"/>
                <a:cs typeface="Times New Roman" panose="02020603050405020304" pitchFamily="18" charset="0"/>
              </a:rPr>
              <a:t>церковь Святой Екатерины. </a:t>
            </a:r>
            <a:endParaRPr lang="ru-RU" dirty="0">
              <a:latin typeface="Times New Roman" panose="02020603050405020304" pitchFamily="18" charset="0"/>
              <a:cs typeface="Times New Roman" panose="02020603050405020304" pitchFamily="18" charset="0"/>
            </a:endParaRPr>
          </a:p>
        </p:txBody>
      </p:sp>
      <p:pic>
        <p:nvPicPr>
          <p:cNvPr id="4098" name="Picture 2" descr="21_3822_sv_ekateriny_ts_1.jpg (900×600)"/>
          <p:cNvPicPr>
            <a:picLocks noChangeAspect="1" noChangeArrowheads="1"/>
          </p:cNvPicPr>
          <p:nvPr/>
        </p:nvPicPr>
        <p:blipFill rotWithShape="1">
          <a:blip r:embed="rId2">
            <a:extLst>
              <a:ext uri="{28A0092B-C50C-407E-A947-70E740481C1C}">
                <a14:useLocalDpi xmlns:a14="http://schemas.microsoft.com/office/drawing/2010/main" val="0"/>
              </a:ext>
            </a:extLst>
          </a:blip>
          <a:srcRect t="9212"/>
          <a:stretch/>
        </p:blipFill>
        <p:spPr bwMode="auto">
          <a:xfrm>
            <a:off x="1873537" y="187597"/>
            <a:ext cx="9136207" cy="5529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227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90448" y="5911273"/>
            <a:ext cx="8915400" cy="766567"/>
          </a:xfrm>
        </p:spPr>
        <p:txBody>
          <a:bodyPr/>
          <a:lstStyle/>
          <a:p>
            <a:pPr algn="just"/>
            <a:r>
              <a:rPr lang="ru-RU" dirty="0">
                <a:latin typeface="Times New Roman" panose="02020603050405020304" pitchFamily="18" charset="0"/>
                <a:cs typeface="Times New Roman" panose="02020603050405020304" pitchFamily="18" charset="0"/>
              </a:rPr>
              <a:t>В 1789-1790 годах на Большой </a:t>
            </a:r>
            <a:r>
              <a:rPr lang="ru-RU" dirty="0" err="1">
                <a:latin typeface="Times New Roman" panose="02020603050405020304" pitchFamily="18" charset="0"/>
                <a:cs typeface="Times New Roman" panose="02020603050405020304" pitchFamily="18" charset="0"/>
              </a:rPr>
              <a:t>першпективе</a:t>
            </a:r>
            <a:r>
              <a:rPr lang="ru-RU" dirty="0">
                <a:latin typeface="Times New Roman" panose="02020603050405020304" pitchFamily="18" charset="0"/>
                <a:cs typeface="Times New Roman" panose="02020603050405020304" pitchFamily="18" charset="0"/>
              </a:rPr>
              <a:t> открыли торговые ряды, известные сейчас как Андреевский рынок (дом №18).</a:t>
            </a:r>
          </a:p>
        </p:txBody>
      </p:sp>
      <p:pic>
        <p:nvPicPr>
          <p:cNvPr id="5122" name="Picture 2" descr="https://walkspb.ru/images/stories/lightgallery/bolshoj-prospekt-vo/21_3804_andreev_rynok.jpg"/>
          <p:cNvPicPr>
            <a:picLocks noChangeAspect="1" noChangeArrowheads="1"/>
          </p:cNvPicPr>
          <p:nvPr/>
        </p:nvPicPr>
        <p:blipFill rotWithShape="1">
          <a:blip r:embed="rId2">
            <a:extLst>
              <a:ext uri="{28A0092B-C50C-407E-A947-70E740481C1C}">
                <a14:useLocalDpi xmlns:a14="http://schemas.microsoft.com/office/drawing/2010/main" val="0"/>
              </a:ext>
            </a:extLst>
          </a:blip>
          <a:srcRect b="16121"/>
          <a:stretch/>
        </p:blipFill>
        <p:spPr bwMode="auto">
          <a:xfrm>
            <a:off x="1845828" y="148788"/>
            <a:ext cx="9160020" cy="57624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702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79612" y="5934940"/>
            <a:ext cx="8915400" cy="997476"/>
          </a:xfrm>
        </p:spPr>
        <p:txBody>
          <a:bodyPr>
            <a:normAutofit/>
          </a:bodyPr>
          <a:lstStyle/>
          <a:p>
            <a:r>
              <a:rPr lang="ru-RU" dirty="0">
                <a:latin typeface="Times New Roman" panose="02020603050405020304" pitchFamily="18" charset="0"/>
                <a:cs typeface="Times New Roman" panose="02020603050405020304" pitchFamily="18" charset="0"/>
              </a:rPr>
              <a:t>В 1930-х годах построены Василеостровская </a:t>
            </a:r>
            <a:r>
              <a:rPr lang="ru-RU" dirty="0" smtClean="0">
                <a:latin typeface="Times New Roman" panose="02020603050405020304" pitchFamily="18" charset="0"/>
                <a:cs typeface="Times New Roman" panose="02020603050405020304" pitchFamily="18" charset="0"/>
              </a:rPr>
              <a:t>фабрика-кухня.</a:t>
            </a:r>
          </a:p>
          <a:p>
            <a:r>
              <a:rPr lang="ru-RU" dirty="0">
                <a:latin typeface="Times New Roman" panose="02020603050405020304" pitchFamily="18" charset="0"/>
                <a:cs typeface="Times New Roman" panose="02020603050405020304" pitchFamily="18" charset="0"/>
              </a:rPr>
              <a:t>Фабрики-кухни должны были обеспечить готовыми обедами заводские столовые</a:t>
            </a:r>
          </a:p>
        </p:txBody>
      </p:sp>
      <p:pic>
        <p:nvPicPr>
          <p:cNvPr id="6146" name="Picture 2" descr="https://walkspb.ru/images/stories/lightgallery/bolshoj-prospekt-vo/21_3819_bolshoyvo68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145" y="60613"/>
            <a:ext cx="8811490" cy="58743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835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alkspb.ru/images/stories/lightgallery/bolshoj-prospekt-vo/21_3820_bolshoyvo83.jpg"/>
          <p:cNvPicPr>
            <a:picLocks noChangeAspect="1" noChangeArrowheads="1"/>
          </p:cNvPicPr>
          <p:nvPr/>
        </p:nvPicPr>
        <p:blipFill rotWithShape="1">
          <a:blip r:embed="rId2">
            <a:extLst>
              <a:ext uri="{28A0092B-C50C-407E-A947-70E740481C1C}">
                <a14:useLocalDpi xmlns:a14="http://schemas.microsoft.com/office/drawing/2010/main" val="0"/>
              </a:ext>
            </a:extLst>
          </a:blip>
          <a:srcRect b="9843"/>
          <a:stretch/>
        </p:blipFill>
        <p:spPr bwMode="auto">
          <a:xfrm>
            <a:off x="2132157" y="223528"/>
            <a:ext cx="8766752" cy="59278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60437" y="6218490"/>
            <a:ext cx="8386618" cy="369332"/>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В 1930-х годах построены Дворец Культуры имени С. М. </a:t>
            </a:r>
            <a:r>
              <a:rPr lang="ru-RU" dirty="0" smtClean="0">
                <a:latin typeface="Times New Roman" panose="02020603050405020304" pitchFamily="18" charset="0"/>
                <a:cs typeface="Times New Roman" panose="02020603050405020304" pitchFamily="18" charset="0"/>
              </a:rPr>
              <a:t>Кирова.</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7627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00727" y="6068291"/>
            <a:ext cx="10303885" cy="674204"/>
          </a:xfrm>
        </p:spPr>
        <p:txBody>
          <a:bodyPr/>
          <a:lstStyle/>
          <a:p>
            <a:r>
              <a:rPr lang="ru-RU" dirty="0">
                <a:latin typeface="Times New Roman" panose="02020603050405020304" pitchFamily="18" charset="0"/>
                <a:cs typeface="Times New Roman" panose="02020603050405020304" pitchFamily="18" charset="0"/>
              </a:rPr>
              <a:t>Во время блокады Ленинграда в доме №6 жила семья Савичевых. Написанный здесь блокадный дневник Тани Савичевой стал известен всему миру.</a:t>
            </a:r>
          </a:p>
        </p:txBody>
      </p:sp>
      <p:pic>
        <p:nvPicPr>
          <p:cNvPr id="8194" name="Picture 2" descr="https://walkspb.ru/images/stories/lightgallery/bolshoj-prospekt-vo/21_3817_bolshoyvo6.jpg"/>
          <p:cNvPicPr>
            <a:picLocks noChangeAspect="1" noChangeArrowheads="1"/>
          </p:cNvPicPr>
          <p:nvPr/>
        </p:nvPicPr>
        <p:blipFill rotWithShape="1">
          <a:blip r:embed="rId2">
            <a:extLst>
              <a:ext uri="{28A0092B-C50C-407E-A947-70E740481C1C}">
                <a14:useLocalDpi xmlns:a14="http://schemas.microsoft.com/office/drawing/2010/main" val="0"/>
              </a:ext>
            </a:extLst>
          </a:blip>
          <a:srcRect l="11114" r="6354" b="17091"/>
          <a:stretch/>
        </p:blipFill>
        <p:spPr bwMode="auto">
          <a:xfrm>
            <a:off x="618837" y="766618"/>
            <a:ext cx="7075055" cy="4738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rotWithShape="1">
          <a:blip r:embed="rId3"/>
          <a:srcRect l="28123" t="891" r="32622" b="-891"/>
          <a:stretch/>
        </p:blipFill>
        <p:spPr>
          <a:xfrm>
            <a:off x="8054108" y="766618"/>
            <a:ext cx="3334327" cy="47779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6189447"/>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34</TotalTime>
  <Words>283</Words>
  <Application>Microsoft Office PowerPoint</Application>
  <PresentationFormat>Широкоэкранный</PresentationFormat>
  <Paragraphs>16</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Century Gothic</vt:lpstr>
      <vt:lpstr>Times New Roman</vt:lpstr>
      <vt:lpstr>Wingdings 3</vt:lpstr>
      <vt:lpstr>Легкий дым</vt:lpstr>
      <vt:lpstr>«Целевые прогулки и экскурсии выходного дня для дошкольников, посвященные Дню родного языка: Большой проспект Васильевского острова»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«Целевые прогулки и экскурсии выходного дня для дошкольников, посвященные Дню родного языка: Большой проспект Васильевского острова»</dc:title>
  <dc:creator>HP</dc:creator>
  <cp:lastModifiedBy>HP</cp:lastModifiedBy>
  <cp:revision>4</cp:revision>
  <dcterms:created xsi:type="dcterms:W3CDTF">2023-02-19T18:11:03Z</dcterms:created>
  <dcterms:modified xsi:type="dcterms:W3CDTF">2023-02-19T18:45:24Z</dcterms:modified>
</cp:coreProperties>
</file>