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0" d="100"/>
          <a:sy n="100" d="100"/>
        </p:scale>
        <p:origin x="-1944" y="-312"/>
      </p:cViewPr>
      <p:guideLst>
        <p:guide pos="2160" orient="horz"/>
        <p:guide pos="288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C48DC5-DF46-4FA7-9E0B-AC4E727D808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B9D3BA-487B-4542-AB5C-D5AC3C71B8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C48DC5-DF46-4FA7-9E0B-AC4E727D808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B9D3BA-487B-4542-AB5C-D5AC3C71B8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C48DC5-DF46-4FA7-9E0B-AC4E727D808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B9D3BA-487B-4542-AB5C-D5AC3C71B8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C48DC5-DF46-4FA7-9E0B-AC4E727D808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B9D3BA-487B-4542-AB5C-D5AC3C71B8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C48DC5-DF46-4FA7-9E0B-AC4E727D808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B9D3BA-487B-4542-AB5C-D5AC3C71B8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C48DC5-DF46-4FA7-9E0B-AC4E727D808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B9D3BA-487B-4542-AB5C-D5AC3C71B8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C48DC5-DF46-4FA7-9E0B-AC4E727D8081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B9D3BA-487B-4542-AB5C-D5AC3C71B8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C48DC5-DF46-4FA7-9E0B-AC4E727D8081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B9D3BA-487B-4542-AB5C-D5AC3C71B8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C48DC5-DF46-4FA7-9E0B-AC4E727D8081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B9D3BA-487B-4542-AB5C-D5AC3C71B8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C48DC5-DF46-4FA7-9E0B-AC4E727D808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B9D3BA-487B-4542-AB5C-D5AC3C71B8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C48DC5-DF46-4FA7-9E0B-AC4E727D808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B9D3BA-487B-4542-AB5C-D5AC3C71B89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C48DC5-DF46-4FA7-9E0B-AC4E727D808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B9D3BA-487B-4542-AB5C-D5AC3C71B894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1" Type="http://schemas.openxmlformats.org/officeDocument/2006/relationships/image" Target="../media/image10.jpg"/><Relationship Id="rId12" Type="http://schemas.openxmlformats.org/officeDocument/2006/relationships/image" Target="../media/image1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59.jpg"/><Relationship Id="rId4" Type="http://schemas.openxmlformats.org/officeDocument/2006/relationships/image" Target="../media/image60.jpg"/><Relationship Id="rId5" Type="http://schemas.openxmlformats.org/officeDocument/2006/relationships/image" Target="../media/image61.jpg"/><Relationship Id="rId6" Type="http://schemas.openxmlformats.org/officeDocument/2006/relationships/image" Target="../media/image62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63.jpg"/><Relationship Id="rId4" Type="http://schemas.openxmlformats.org/officeDocument/2006/relationships/image" Target="../media/image64.jpg"/><Relationship Id="rId5" Type="http://schemas.openxmlformats.org/officeDocument/2006/relationships/image" Target="../media/image65.jpg"/><Relationship Id="rId6" Type="http://schemas.openxmlformats.org/officeDocument/2006/relationships/image" Target="../media/image66.jpg"/><Relationship Id="rId7" Type="http://schemas.openxmlformats.org/officeDocument/2006/relationships/image" Target="../media/image67.jpg"/><Relationship Id="rId8" Type="http://schemas.openxmlformats.org/officeDocument/2006/relationships/image" Target="../media/image68.jpg"/><Relationship Id="rId9" Type="http://schemas.openxmlformats.org/officeDocument/2006/relationships/image" Target="../media/image69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70.jpg"/><Relationship Id="rId4" Type="http://schemas.openxmlformats.org/officeDocument/2006/relationships/image" Target="../media/image62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1.jpg"/><Relationship Id="rId4" Type="http://schemas.openxmlformats.org/officeDocument/2006/relationships/hyperlink" Target="https://&#1089;&#1072;&#1081;&#1090;&#1086;&#1073;&#1088;&#1072;&#1079;&#1086;&#1074;&#1072;&#1085;&#1080;&#1103;.&#1088;&#1092;/" TargetMode="External"/><Relationship Id="rId5" Type="http://schemas.openxmlformats.org/officeDocument/2006/relationships/image" Target="../media/image22.png"/><Relationship Id="rId6" Type="http://schemas.openxmlformats.org/officeDocument/2006/relationships/image" Target="../media/image23.jpg"/><Relationship Id="rId7" Type="http://schemas.openxmlformats.org/officeDocument/2006/relationships/image" Target="../media/image24.jpg"/><Relationship Id="rId8" Type="http://schemas.openxmlformats.org/officeDocument/2006/relationships/image" Target="../media/image25.jpg"/><Relationship Id="rId9" Type="http://schemas.openxmlformats.org/officeDocument/2006/relationships/image" Target="../media/image26.jpg"/><Relationship Id="rId10" Type="http://schemas.openxmlformats.org/officeDocument/2006/relationships/image" Target="../media/image27.jpg"/><Relationship Id="rId11" Type="http://schemas.openxmlformats.org/officeDocument/2006/relationships/image" Target="../media/image28.jpg"/><Relationship Id="rId12" Type="http://schemas.openxmlformats.org/officeDocument/2006/relationships/image" Target="../media/image29.jpg"/><Relationship Id="rId13" Type="http://schemas.openxmlformats.org/officeDocument/2006/relationships/image" Target="../media/image30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34.jpg"/><Relationship Id="rId7" Type="http://schemas.openxmlformats.org/officeDocument/2006/relationships/image" Target="../media/image35.jpg"/><Relationship Id="rId8" Type="http://schemas.openxmlformats.org/officeDocument/2006/relationships/image" Target="../media/image36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6" Type="http://schemas.openxmlformats.org/officeDocument/2006/relationships/image" Target="../media/image40.jpg"/><Relationship Id="rId7" Type="http://schemas.openxmlformats.org/officeDocument/2006/relationships/image" Target="../media/image41.jpg"/><Relationship Id="rId8" Type="http://schemas.openxmlformats.org/officeDocument/2006/relationships/image" Target="../media/image42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45.jpg"/><Relationship Id="rId6" Type="http://schemas.openxmlformats.org/officeDocument/2006/relationships/image" Target="../media/image46.jpg"/><Relationship Id="rId7" Type="http://schemas.openxmlformats.org/officeDocument/2006/relationships/image" Target="../media/image47.jpg"/><Relationship Id="rId8" Type="http://schemas.openxmlformats.org/officeDocument/2006/relationships/image" Target="../media/image48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image" Target="../media/image51.jpg"/><Relationship Id="rId6" Type="http://schemas.openxmlformats.org/officeDocument/2006/relationships/image" Target="../media/image52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image" Target="../media/image55.jpg"/><Relationship Id="rId6" Type="http://schemas.openxmlformats.org/officeDocument/2006/relationships/image" Target="../media/image56.jpg"/><Relationship Id="rId7" Type="http://schemas.openxmlformats.org/officeDocument/2006/relationships/image" Target="../media/image57.jpg"/><Relationship Id="rId8" Type="http://schemas.openxmlformats.org/officeDocument/2006/relationships/image" Target="../media/image5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 bwMode="auto">
          <a:xfrm>
            <a:off x="357158" y="6072206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              </a:t>
            </a:r>
            <a:r>
              <a:rPr lang="ru-RU" b="1">
                <a:solidFill>
                  <a:schemeClr val="tx2">
                    <a:lumMod val="75000"/>
                  </a:schemeClr>
                </a:solidFill>
              </a:rPr>
              <a:t>Подготовила воспитатель ГБДОУ №30  Арутюнян Изабелла </a:t>
            </a:r>
            <a:r>
              <a:rPr lang="ru-RU" b="1">
                <a:solidFill>
                  <a:schemeClr val="tx2">
                    <a:lumMod val="75000"/>
                  </a:schemeClr>
                </a:solidFill>
              </a:rPr>
              <a:t>Левоновна</a:t>
            </a: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85720" y="214290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  <a:latin typeface="Cambria"/>
                <a:ea typeface="Times New Roman"/>
                <a:cs typeface="Times New Roman"/>
              </a:rPr>
              <a:t>Государственное бюджетное дошкольное образовательное учреждение</a:t>
            </a:r>
            <a:br>
              <a:rPr lang="ru-RU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                      </a:t>
            </a:r>
            <a:r>
              <a:rPr lang="ru-RU" b="1">
                <a:solidFill>
                  <a:schemeClr val="tx2">
                    <a:lumMod val="75000"/>
                  </a:schemeClr>
                </a:solidFill>
                <a:latin typeface="Cambria"/>
                <a:ea typeface="Times New Roman"/>
                <a:cs typeface="Times New Roman"/>
              </a:rPr>
              <a:t>детский </a:t>
            </a:r>
            <a:r>
              <a:rPr lang="ru-RU" b="1">
                <a:solidFill>
                  <a:schemeClr val="tx2">
                    <a:lumMod val="75000"/>
                  </a:schemeClr>
                </a:solidFill>
                <a:latin typeface="Cambria"/>
                <a:ea typeface="Times New Roman"/>
                <a:cs typeface="Times New Roman"/>
              </a:rPr>
              <a:t>сад № 30 Василеостровского района </a:t>
            </a: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285852" y="1285860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000" b="1">
              <a:ln w="11430"/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000" b="1">
                <a:ln w="11430"/>
                <a:solidFill>
                  <a:schemeClr val="tx2">
                    <a:lumMod val="75000"/>
                  </a:schemeClr>
                </a:solidFill>
              </a:rPr>
              <a:t>Мастер- </a:t>
            </a:r>
            <a:r>
              <a:rPr lang="ru-RU" sz="2000" b="1">
                <a:ln w="11430"/>
                <a:solidFill>
                  <a:schemeClr val="tx2">
                    <a:lumMod val="75000"/>
                  </a:schemeClr>
                </a:solidFill>
              </a:rPr>
              <a:t>класс</a:t>
            </a:r>
            <a:endParaRPr lang="ru-RU" sz="2000" b="1">
              <a:ln w="11430"/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000" b="1">
                <a:ln w="11430"/>
                <a:solidFill>
                  <a:schemeClr val="tx2">
                    <a:lumMod val="75000"/>
                  </a:schemeClr>
                </a:solidFill>
              </a:rPr>
              <a:t>Тема: «Следы </a:t>
            </a:r>
            <a:r>
              <a:rPr lang="ru-RU" sz="2000" b="1">
                <a:ln w="11430"/>
                <a:solidFill>
                  <a:schemeClr val="tx2">
                    <a:lumMod val="75000"/>
                  </a:schemeClr>
                </a:solidFill>
              </a:rPr>
              <a:t>животных: как научить дошкольников распознавать  </a:t>
            </a:r>
            <a:r>
              <a:rPr lang="ru-RU" sz="2000" b="1">
                <a:ln w="1143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>
                <a:ln w="11430"/>
                <a:solidFill>
                  <a:schemeClr val="tx2">
                    <a:lumMod val="75000"/>
                  </a:schemeClr>
                </a:solidFill>
              </a:rPr>
              <a:t>следы  животных на снегу или </a:t>
            </a:r>
            <a:r>
              <a:rPr lang="ru-RU" sz="2000" b="1">
                <a:ln w="11430"/>
                <a:solidFill>
                  <a:schemeClr val="tx2">
                    <a:lumMod val="75000"/>
                  </a:schemeClr>
                </a:solidFill>
              </a:rPr>
              <a:t>земле»</a:t>
            </a:r>
            <a:endParaRPr lang="ru-RU" sz="20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40" name="Picture 4" descr="https://avatars.mds.yandex.net/i?id=ec9709bbdd8f24510b8d5c7453d6b8e0085e20bc-4012020-images-thumbs&amp;n=1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85786" y="3071810"/>
            <a:ext cx="280467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10" descr="https://avatars.mds.yandex.net/i?id=61b9d5452c94d19de85a17fc68cad44d6a73f4d2-8550886-images-thumbs&amp;n=1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714744" y="3571876"/>
            <a:ext cx="2000264" cy="200026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175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</p:spPr>
      </p:pic>
      <p:pic>
        <p:nvPicPr>
          <p:cNvPr id="13314" name="Picture 2" descr="https://avatars.mds.yandex.net/i?id=328c85349630b245f5277444bf42748bec8c8e0a-5899861-images-thumbs&amp;n=1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5857884" y="3143247"/>
            <a:ext cx="241356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s://avatars.mds.yandex.net/i?id=9f661d1632a4c833e9d5279d5db8994a-4575634-images-thumbs&amp;n=13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786314" y="4714884"/>
            <a:ext cx="762600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s://avatars.mds.yandex.net/i?id=f616784339c8aa5bb9d92f34e4d30134b8da0158-9225226-images-thumbs&amp;n=13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6000760" y="4357694"/>
            <a:ext cx="714364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https://avatars.mds.yandex.net/i?id=31caab154729d29b10a35d68218f1d100d3dd414-7750971-images-thumbs&amp;n=13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4000496" y="4714884"/>
            <a:ext cx="928694" cy="79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s://avatars.mds.yandex.net/i?id=60aeddf0e99d7abe87909f0b4e47832c3974080937dd2d7d-11461784-images-thumbs&amp;n=13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4857752" y="4000504"/>
            <a:ext cx="714380" cy="476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1" descr="https://avatars.mds.yandex.net/i?id=45d8e8c8d86d8ad3f62ca9615ab3bcb6b889b981-9878235-images-thumbs&amp;n=13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3643306" y="3786190"/>
            <a:ext cx="1405766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https://avatars.mds.yandex.net/i?id=47e1fe0970c45ae7aae76ac55448733a022741d486825cde-4024741-images-thumbs&amp;n=13"/>
          <p:cNvPicPr/>
          <p:nvPr/>
        </p:nvPicPr>
        <p:blipFill>
          <a:blip r:embed="rId11"/>
          <a:stretch/>
        </p:blipFill>
        <p:spPr bwMode="auto">
          <a:xfrm>
            <a:off x="928662" y="3429000"/>
            <a:ext cx="1687303" cy="107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https://avatars.mds.yandex.net/i?id=900c610ed7ac3f0152e90fb9fcca4d099db197a4-9730803-images-thumbs&amp;n=13"/>
          <p:cNvPicPr/>
          <p:nvPr/>
        </p:nvPicPr>
        <p:blipFill>
          <a:blip r:embed="rId12"/>
          <a:stretch/>
        </p:blipFill>
        <p:spPr bwMode="auto">
          <a:xfrm>
            <a:off x="6000760" y="3214686"/>
            <a:ext cx="1357322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285728"/>
            <a:ext cx="800105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solidFill>
                  <a:srgbClr val="010101"/>
                </a:solidFill>
                <a:latin typeface="Segoe UI"/>
                <a:ea typeface="Times New Roman"/>
                <a:cs typeface="Segoe UI"/>
              </a:rPr>
              <a:t>                                                                       </a:t>
            </a:r>
            <a:r>
              <a:rPr lang="ru-RU" sz="1600" b="1" i="1" u="none" strike="noStrike" cap="none">
                <a:ln>
                  <a:noFill/>
                </a:ln>
                <a:solidFill>
                  <a:srgbClr val="010101"/>
                </a:solidFill>
                <a:latin typeface="Times New Roman"/>
                <a:ea typeface="Times New Roman"/>
                <a:cs typeface="Times New Roman"/>
              </a:rPr>
              <a:t>Заключение.</a:t>
            </a:r>
            <a:endParaRPr lang="ru-RU" sz="1600" b="1" i="1" u="none" strike="noStrike" cap="none">
              <a:ln>
                <a:noFill/>
              </a:ln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rgbClr val="010101"/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sz="1600" b="0" i="0" u="none" strike="noStrike" cap="none">
                <a:ln>
                  <a:noFill/>
                </a:ln>
                <a:solidFill>
                  <a:srgbClr val="010101"/>
                </a:solidFill>
                <a:latin typeface="Times New Roman"/>
                <a:ea typeface="Times New Roman"/>
                <a:cs typeface="Times New Roman"/>
              </a:rPr>
              <a:t>Вот   так закончилось наше зимнее путешествие-исследование. И теперь мы знаем следующее:</a:t>
            </a:r>
            <a:r>
              <a:rPr lang="ru-RU" sz="1600"/>
              <a:t> </a:t>
            </a:r>
            <a:endParaRPr lang="ru-RU" sz="1600"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     Один </a:t>
            </a:r>
            <a:r>
              <a:rPr lang="ru-RU" sz="1600">
                <a:latin typeface="Times New Roman"/>
                <a:cs typeface="Times New Roman"/>
              </a:rPr>
              <a:t>из прекрасных способов занять и увлечь детей на зимней прогулке – предложить им понаблюдать за следами птиц и животных.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0" i="0" u="none" strike="noStrike" cap="none">
              <a:ln>
                <a:noFill/>
              </a:ln>
              <a:solidFill>
                <a:srgbClr val="01010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0" i="0" u="none" strike="noStrike" cap="none">
              <a:ln>
                <a:noFill/>
              </a:ln>
              <a:solidFill>
                <a:srgbClr val="01010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>
              <a:solidFill>
                <a:srgbClr val="01010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0" i="0" u="none" strike="noStrike" cap="none">
              <a:ln>
                <a:noFill/>
              </a:ln>
              <a:solidFill>
                <a:srgbClr val="01010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="0" i="0" u="none" strike="noStrike" cap="none">
              <a:ln>
                <a:noFill/>
              </a:ln>
              <a:solidFill>
                <a:srgbClr val="01010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42909" y="0"/>
            <a:ext cx="78581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>
              <a:ln>
                <a:noFill/>
              </a:ln>
              <a:solidFill>
                <a:srgbClr val="010101"/>
              </a:solidFill>
              <a:latin typeface="Segoe UI"/>
              <a:ea typeface="Times New Roman"/>
              <a:cs typeface="Segoe U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>
              <a:solidFill>
                <a:srgbClr val="010101"/>
              </a:solidFill>
              <a:latin typeface="Segoe UI"/>
              <a:ea typeface="Times New Roman"/>
              <a:cs typeface="Segoe U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>
              <a:ln>
                <a:noFill/>
              </a:ln>
              <a:solidFill>
                <a:srgbClr val="010101"/>
              </a:solidFill>
              <a:latin typeface="Segoe UI"/>
              <a:ea typeface="Times New Roman"/>
              <a:cs typeface="Segoe U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>
              <a:solidFill>
                <a:srgbClr val="010101"/>
              </a:solidFill>
              <a:latin typeface="Segoe UI"/>
              <a:ea typeface="Times New Roman"/>
              <a:cs typeface="Segoe U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0" i="0" u="none" strike="noStrike" cap="none">
              <a:ln>
                <a:noFill/>
              </a:ln>
              <a:solidFill>
                <a:srgbClr val="010101"/>
              </a:solidFill>
              <a:latin typeface="Segoe UI"/>
              <a:ea typeface="Times New Roman"/>
              <a:cs typeface="Segoe UI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rgbClr val="010101"/>
                </a:solidFill>
                <a:latin typeface="Times New Roman"/>
                <a:ea typeface="Times New Roman"/>
                <a:cs typeface="Times New Roman"/>
              </a:rPr>
              <a:t>    </a:t>
            </a:r>
            <a:endParaRPr lang="ru-RU" sz="1600" b="0" i="0" u="none" strike="noStrike" cap="none">
              <a:ln>
                <a:noFill/>
              </a:ln>
              <a:solidFill>
                <a:srgbClr val="01010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>
              <a:solidFill>
                <a:srgbClr val="01010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rgbClr val="010101"/>
                </a:solidFill>
                <a:latin typeface="Times New Roman"/>
                <a:ea typeface="Times New Roman"/>
                <a:cs typeface="Times New Roman"/>
              </a:rPr>
              <a:t>   Каждое </a:t>
            </a:r>
            <a:r>
              <a:rPr lang="ru-RU" sz="1600" b="0" i="0" u="none" strike="noStrike" cap="none">
                <a:ln>
                  <a:noFill/>
                </a:ln>
                <a:solidFill>
                  <a:srgbClr val="010101"/>
                </a:solidFill>
                <a:latin typeface="Times New Roman"/>
                <a:ea typeface="Times New Roman"/>
                <a:cs typeface="Times New Roman"/>
              </a:rPr>
              <a:t>животное и птица оставляют на снегу свои следы. </a:t>
            </a:r>
            <a:r>
              <a:rPr lang="ru-RU" sz="1600" b="0" i="0" u="none" strike="noStrike" cap="none">
                <a:ln>
                  <a:noFill/>
                </a:ln>
                <a:solidFill>
                  <a:srgbClr val="010101"/>
                </a:solidFill>
                <a:latin typeface="Times New Roman"/>
                <a:ea typeface="Times New Roman"/>
                <a:cs typeface="Times New Roman"/>
              </a:rPr>
              <a:t>Однако </a:t>
            </a:r>
            <a:r>
              <a:rPr lang="ru-RU" sz="1600" b="0" i="0" u="none" strike="noStrike" cap="none">
                <a:ln>
                  <a:noFill/>
                </a:ln>
                <a:solidFill>
                  <a:srgbClr val="010101"/>
                </a:solidFill>
                <a:latin typeface="Times New Roman"/>
                <a:ea typeface="Times New Roman"/>
                <a:cs typeface="Times New Roman"/>
              </a:rPr>
              <a:t>следы некоторых животных похожи.</a:t>
            </a:r>
            <a:endParaRPr lang="ru-RU" sz="16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>
                <a:solidFill>
                  <a:srgbClr val="010101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1600" b="0" i="0" u="none" strike="noStrike" cap="none">
                <a:ln>
                  <a:noFill/>
                </a:ln>
                <a:solidFill>
                  <a:srgbClr val="010101"/>
                </a:solidFill>
                <a:latin typeface="Times New Roman"/>
                <a:ea typeface="Times New Roman"/>
                <a:cs typeface="Times New Roman"/>
              </a:rPr>
              <a:t>В нашей </a:t>
            </a:r>
            <a:r>
              <a:rPr lang="ru-RU" sz="1600">
                <a:solidFill>
                  <a:srgbClr val="010101"/>
                </a:solidFill>
                <a:latin typeface="Times New Roman"/>
                <a:ea typeface="Times New Roman"/>
                <a:cs typeface="Times New Roman"/>
              </a:rPr>
              <a:t>местности</a:t>
            </a:r>
            <a:r>
              <a:rPr lang="ru-RU" sz="1600" b="0" i="0" u="none" strike="noStrike" cap="none">
                <a:ln>
                  <a:noFill/>
                </a:ln>
                <a:solidFill>
                  <a:srgbClr val="01010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0" i="0" u="none" strike="noStrike" cap="none">
                <a:ln>
                  <a:noFill/>
                </a:ln>
                <a:solidFill>
                  <a:srgbClr val="010101"/>
                </a:solidFill>
                <a:latin typeface="Times New Roman"/>
                <a:ea typeface="Times New Roman"/>
                <a:cs typeface="Times New Roman"/>
              </a:rPr>
              <a:t>часто встречаются следы воробья, сороки, голубя, кошки, собаки, а в окрестностях можно увидеть следы мышки.</a:t>
            </a:r>
            <a:endParaRPr lang="ru-RU" sz="16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rgbClr val="010101"/>
                </a:solidFill>
                <a:latin typeface="Times New Roman"/>
                <a:ea typeface="Times New Roman"/>
                <a:cs typeface="Times New Roman"/>
              </a:rPr>
              <a:t>   Следы позволяют определить кому они принадлежат, а также направление , в котором двигается животное или птица, его размер и возраст.</a:t>
            </a:r>
            <a:endParaRPr lang="ru-RU" sz="16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102" name="Picture 6" descr="https://avatars.mds.yandex.net/i?id=a805506d664a624ca45e787b13fcfcbfab11833c-4256476-images-thumbs&amp;n=1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214678" y="3071810"/>
            <a:ext cx="277090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s://avatars.mds.yandex.net/i?id=4db94e9f362cf70890af86e5e6b200cb55c16e67-13079322-images-thumbs&amp;n=1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143635" y="3071810"/>
            <a:ext cx="2135995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https://avatars.mds.yandex.net/i?id=9d0db025bdb9e8ddf5260df9c981b21311d2554d-6960551-images-thumbs&amp;n=1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57224" y="3143247"/>
            <a:ext cx="214314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 descr="https://avatars.mds.yandex.net/i?id=3f9c8382df604ca53e5672eb6b2bb2b68ac3f548-5192485-images-thumbs&amp;n=13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714876" y="4286256"/>
            <a:ext cx="1285884" cy="80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357166"/>
            <a:ext cx="721523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>
                <a:latin typeface="Times New Roman"/>
                <a:ea typeface="Calibri"/>
                <a:cs typeface="Times New Roman"/>
              </a:rPr>
              <a:t>П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оиски 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следов зверей 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–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увлекательное и познавательное занятие. 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 этому прежде 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чем отправляться в лес на поиски следов, необходимо изучить в теории, как выглядят те или иные следы животных, и тогда лесная тайна приоткроется!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6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               Не всякому тайны откроет природа:</a:t>
            </a:r>
            <a:endParaRPr lang="ru-RU" sz="6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               Закрытая жизнь у лесного народа.</a:t>
            </a:r>
            <a:endParaRPr lang="ru-RU" sz="6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               Но если следы ты </a:t>
            </a: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«</a:t>
            </a: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читать</a:t>
            </a: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»</a:t>
            </a: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научился,</a:t>
            </a:r>
            <a:endParaRPr lang="ru-RU" sz="6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               То к тайнам лесным ты уже приобщился!</a:t>
            </a:r>
            <a:endParaRPr lang="ru-RU" sz="6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3075" name="Picture 3" descr="https://avatars.mds.yandex.net/i?id=7670182591382c374ba85fd908c101df598e1f50-5543540-images-thumbs&amp;n=1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929322" y="1500174"/>
            <a:ext cx="260936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https://avatars.mds.yandex.net/i?id=a1b1cd430650faf3e6b5d1f82fb3093872bcce46-5232852-images-thumbs&amp;n=1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928926" y="4500570"/>
            <a:ext cx="3000396" cy="2000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https://avatars.mds.yandex.net/i?id=e8c02339d299125fbc0590af7b6c6478fed78674-12475925-images-thumbs&amp;n=1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3786183" y="2571744"/>
            <a:ext cx="2147156" cy="1500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11" descr="https://avatars.mds.yandex.net/i?id=c54e0437a62a79001795abb8a192fe6bb4094e93-4578804-images-thumbs&amp;n=13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928662" y="2500306"/>
            <a:ext cx="2500330" cy="1873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5" name="Picture 13" descr="https://avatars.mds.yandex.net/i?id=02f553dac96df88f081d89a0f0163babaf985306-7077609-images-thumbs&amp;n=13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3000364" y="4714884"/>
            <a:ext cx="1215966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7" name="Picture 15" descr="https://avatars.mds.yandex.net/i?id=398f5ef8015a202a57e44bbd78819cd2a1db52a2-5223996-images-thumbs&amp;n=13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896638" y="4566914"/>
            <a:ext cx="1817974" cy="1362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01" name="Picture 29" descr="https://avatars.mds.yandex.net/i?id=282d5e56cc88c9417b6ef7662285782b495add91-5425095-images-thumbs&amp;n=13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6143635" y="3714752"/>
            <a:ext cx="189100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avatars.mds.yandex.net/i?id=bfbdd9940b7e983792194ad1ce1ff9e07e19e75cc4bb74f6-12722919-images-thumbs&amp;n=1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214414" y="857232"/>
            <a:ext cx="6929486" cy="4902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s://avatars.mds.yandex.net/i?id=3f9c8382df604ca53e5672eb6b2bb2b68ac3f548-5192485-images-thumbs&amp;n=1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928794" y="4786322"/>
            <a:ext cx="1285884" cy="80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https://avatars.mds.yandex.net/i?id=3f9c8382df604ca53e5672eb6b2bb2b68ac3f548-5192485-images-thumbs&amp;n=1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500298" y="4643446"/>
            <a:ext cx="1285884" cy="80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https://avatars.mds.yandex.net/i?id=3f9c8382df604ca53e5672eb6b2bb2b68ac3f548-5192485-images-thumbs&amp;n=1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786578" y="4857760"/>
            <a:ext cx="1285884" cy="80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7000852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500042"/>
            <a:ext cx="835824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Изучение следов - очень занимательная тема, где можно почувствовать себя настоящим исследователем. </a:t>
            </a:r>
            <a:r>
              <a:rPr lang="ru-RU" sz="1600">
                <a:latin typeface="Times New Roman"/>
                <a:cs typeface="Times New Roman"/>
              </a:rPr>
              <a:t>На свежем снегу отлично видны следы птиц и зверей</a:t>
            </a:r>
            <a:r>
              <a:rPr lang="ru-RU" sz="1600"/>
              <a:t>. 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Гуляя на прогулке с ребенком  мы замечаем  на снегу, на песке  много непонятных знаков: точек, черточек, запятых. Разобраться в этих непонятных знаках, таинственных рисунках хочется заняться их исследованием,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научиться различать следы городских животных и птиц. А потом уже отправиться в лес! 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5603" name="Picture 3" descr="Picture background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571868" y="4857760"/>
            <a:ext cx="2357454" cy="172234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</p:spPr>
      </p:pic>
      <p:pic>
        <p:nvPicPr>
          <p:cNvPr id="25620" name="Picture 20" descr="https://avatars.mds.yandex.net/i?id=7ac3ffbd9eeb073ccf06486496339a3ed0b48a85-10870632-images-thumbs&amp;n=1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85786" y="3500438"/>
            <a:ext cx="2304716" cy="1928826"/>
          </a:xfrm>
          <a:prstGeom prst="rect">
            <a:avLst/>
          </a:prstGeom>
          <a:ln w="127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22" name="Picture 22" descr="https://avatars.mds.yandex.net/i?id=ddfe1f9ddddb912b97ff5def1501d69a121d54ad-4080348-images-thumbs&amp;n=1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215074" y="3714752"/>
            <a:ext cx="2198672" cy="1936753"/>
          </a:xfrm>
          <a:prstGeom prst="rect">
            <a:avLst/>
          </a:prstGeom>
          <a:ln w="190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 bwMode="auto">
          <a:xfrm>
            <a:off x="3357554" y="2000240"/>
            <a:ext cx="2571768" cy="107721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latin typeface="Times New Roman"/>
                <a:ea typeface="Calibri"/>
                <a:cs typeface="Times New Roman"/>
              </a:rPr>
              <a:t>«Если ножкой топну я </a:t>
            </a:r>
            <a:endParaRPr lang="ru-RU" sz="1600">
              <a:latin typeface="Times New Roman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latin typeface="Times New Roman"/>
                <a:ea typeface="Calibri"/>
                <a:cs typeface="Times New Roman"/>
              </a:rPr>
              <a:t>На сырой дорожке, </a:t>
            </a:r>
            <a:endParaRPr lang="ru-RU" sz="1600">
              <a:latin typeface="Times New Roman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latin typeface="Times New Roman"/>
                <a:ea typeface="Calibri"/>
                <a:cs typeface="Times New Roman"/>
              </a:rPr>
              <a:t>То останется, друзья, </a:t>
            </a:r>
            <a:endParaRPr lang="ru-RU" sz="1600">
              <a:latin typeface="Times New Roman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latin typeface="Times New Roman"/>
                <a:ea typeface="Calibri"/>
                <a:cs typeface="Times New Roman"/>
              </a:rPr>
              <a:t>Что от мокрой ножки?»</a:t>
            </a:r>
            <a:endParaRPr lang="ru-RU" sz="1600">
              <a:latin typeface="Times New Roman"/>
              <a:cs typeface="Times New Roman"/>
            </a:endParaRPr>
          </a:p>
        </p:txBody>
      </p:sp>
      <p:pic>
        <p:nvPicPr>
          <p:cNvPr id="10" name="Рисунок 9" descr="Занятие-прогулка с детьми средней группы - фото"/>
          <p:cNvPicPr/>
          <p:nvPr/>
        </p:nvPicPr>
        <p:blipFill>
          <a:blip r:embed="rId6"/>
          <a:stretch/>
        </p:blipFill>
        <p:spPr bwMode="auto">
          <a:xfrm>
            <a:off x="3786182" y="3357562"/>
            <a:ext cx="1785950" cy="12144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9" descr="https://avatars.mds.yandex.net/i?id=a488ed3cbc1491055e25442240d71d1ba42a5f15-10455853-images-thumbs&amp;n=1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143504" y="2714620"/>
            <a:ext cx="2242054" cy="1619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Следы сороки на снегу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500430" y="4357694"/>
            <a:ext cx="2500330" cy="1850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 bwMode="auto">
          <a:xfrm>
            <a:off x="500034" y="357166"/>
            <a:ext cx="835824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В нашей местности зимой из птиц можно встретить ворону, сороку, голубя, синицу, воробья и других птиц. Эти птицы привычны к холодам, так как перья хорошо защищают их тело. Эти маленькие отпечатки лапок птицы создают узоры, напоминающие замысловатые узоры в природе. Следы синицы на снегу символизируют ее присутствие и активную жизнь в зимнем лесу. Каждый след оставленный этой птицей является своего рода подписью, напоминая нам о красоте и хрупкости природы.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10244" name="Picture 4" descr="https://avatars.mds.yandex.net/i?id=9f661d1632a4c833e9d5279d5db8994a-4575634-images-thumbs&amp;n=1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785918" y="2643182"/>
            <a:ext cx="2214578" cy="165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s://avatars.mds.yandex.net/i?id=2995152cd41c43ec1390924367fe5596c4d6d5f0-3699759-images-thumbs&amp;n=13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6143635" y="4429132"/>
            <a:ext cx="1928826" cy="1554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https://avatars.mds.yandex.net/i?id=f0704c8f44c2d024c2b39bb54c16af05142295e3-10962086-images-thumbs&amp;n=13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071538" y="4429132"/>
            <a:ext cx="232768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643306" y="285728"/>
            <a:ext cx="22860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0" i="0" u="none" strike="noStrike" cap="none">
              <a:ln>
                <a:noFill/>
              </a:ln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286000" y="192880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Кто  рисует на снегу длинные цепочки,</a:t>
            </a:r>
            <a:endParaRPr lang="ru-RU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Arial"/>
              <a:cs typeface="Arial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   Кто расставил на бегу крестики и точки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Gevorg\Desktop\фотки сад посл\IMG_20250120_094109.jpg"/>
          <p:cNvPicPr/>
          <p:nvPr/>
        </p:nvPicPr>
        <p:blipFill>
          <a:blip r:embed="rId3"/>
          <a:stretch/>
        </p:blipFill>
        <p:spPr bwMode="auto">
          <a:xfrm>
            <a:off x="5715008" y="2071678"/>
            <a:ext cx="121444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" name="Рисунок 16" descr="Хочу такой сайт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</p:spPr>
      </p:pic>
      <p:pic>
        <p:nvPicPr>
          <p:cNvPr id="8196" name="Рисунок 16" descr="Хочу такой сайт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-92365" y="0"/>
            <a:ext cx="895064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>
              <a:ln>
                <a:noFill/>
              </a:ln>
              <a:solidFill>
                <a:srgbClr val="555555"/>
              </a:solidFill>
              <a:latin typeface="Times New Roman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>
              <a:solidFill>
                <a:srgbClr val="555555"/>
              </a:solidFill>
              <a:latin typeface="Times New Roman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>
              <a:ln>
                <a:noFill/>
              </a:ln>
              <a:solidFill>
                <a:srgbClr val="555555"/>
              </a:solidFill>
              <a:latin typeface="Times New Roman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>
              <a:solidFill>
                <a:srgbClr val="555555"/>
              </a:solidFill>
              <a:latin typeface="Times New Roman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>
              <a:ln>
                <a:noFill/>
              </a:ln>
              <a:solidFill>
                <a:srgbClr val="555555"/>
              </a:solidFill>
              <a:latin typeface="Times New Roman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>
              <a:ln>
                <a:noFill/>
              </a:ln>
              <a:solidFill>
                <a:srgbClr val="555555"/>
              </a:solidFill>
              <a:latin typeface="Times New Roman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>
              <a:solidFill>
                <a:srgbClr val="555555"/>
              </a:solidFill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8199" name="Рисунок 16" descr="Хочу такой сайт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 bwMode="auto">
          <a:xfrm>
            <a:off x="2285984" y="928670"/>
            <a:ext cx="4572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555555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555555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2857488" y="214291"/>
            <a:ext cx="328614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>
              <a:latin typeface="Times New Roman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Кто расхаживал по снегу?</a:t>
            </a:r>
            <a:endParaRPr lang="ru-RU" sz="6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Догадайся-ка по следу!</a:t>
            </a:r>
            <a:endParaRPr lang="ru-RU" sz="6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Каждый снежный птичий след</a:t>
            </a:r>
            <a:endParaRPr lang="ru-RU" sz="6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Затаил в себе секрет.</a:t>
            </a:r>
            <a:endParaRPr lang="ru-RU" sz="6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Вот 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трехзубчатые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вилы-</a:t>
            </a:r>
            <a:endParaRPr lang="ru-RU" sz="6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Это голуби ходили.</a:t>
            </a:r>
            <a:endParaRPr lang="ru-RU" sz="6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Мелких строчек вереница-</a:t>
            </a:r>
            <a:endParaRPr/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latin typeface="Times New Roman"/>
                <a:ea typeface="Calibri"/>
                <a:cs typeface="Times New Roman"/>
              </a:rPr>
              <a:t>Это прыгала синица.</a:t>
            </a:r>
            <a:endParaRPr lang="ru-RU" sz="600">
              <a:latin typeface="Arial"/>
              <a:cs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latin typeface="Times New Roman"/>
                <a:ea typeface="Calibri"/>
                <a:cs typeface="Times New Roman"/>
              </a:rPr>
              <a:t>Каждый снежный птичий след</a:t>
            </a:r>
            <a:endParaRPr lang="ru-RU" sz="600">
              <a:latin typeface="Arial"/>
              <a:cs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latin typeface="Times New Roman"/>
                <a:ea typeface="Calibri"/>
                <a:cs typeface="Times New Roman"/>
              </a:rPr>
              <a:t>Рассказал мне свой секрет.</a:t>
            </a:r>
            <a:endParaRPr lang="ru-RU"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8203" name="Рисунок 16" descr="Хочу такой сайт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</p:spPr>
      </p:pic>
      <p:pic>
        <p:nvPicPr>
          <p:cNvPr id="20" name="Рисунок 19" descr="C:\Users\Gevorg\Desktop\фотки сад посл\IMG_20250120_093548.jpg"/>
          <p:cNvPicPr/>
          <p:nvPr/>
        </p:nvPicPr>
        <p:blipFill>
          <a:blip r:embed="rId6"/>
          <a:stretch/>
        </p:blipFill>
        <p:spPr bwMode="auto">
          <a:xfrm>
            <a:off x="1357290" y="2285992"/>
            <a:ext cx="120313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C:\Users\Gevorg\Desktop\фотки сад посл\IMG_20250120_094115.jpg"/>
          <p:cNvPicPr/>
          <p:nvPr/>
        </p:nvPicPr>
        <p:blipFill>
          <a:blip r:embed="rId7"/>
          <a:stretch/>
        </p:blipFill>
        <p:spPr bwMode="auto">
          <a:xfrm>
            <a:off x="5643570" y="428605"/>
            <a:ext cx="1214446" cy="1500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C:\Users\Gevorg\Desktop\фотки сад посл\IMG_20250120_093730.jpg"/>
          <p:cNvPicPr/>
          <p:nvPr/>
        </p:nvPicPr>
        <p:blipFill>
          <a:blip r:embed="rId8"/>
          <a:stretch/>
        </p:blipFill>
        <p:spPr bwMode="auto">
          <a:xfrm>
            <a:off x="1571604" y="571480"/>
            <a:ext cx="107157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C:\Users\Gevorg\Desktop\фотки сад посл\IMG_20250120_101209.jpg"/>
          <p:cNvPicPr/>
          <p:nvPr/>
        </p:nvPicPr>
        <p:blipFill>
          <a:blip r:embed="rId9"/>
          <a:stretch/>
        </p:blipFill>
        <p:spPr bwMode="auto">
          <a:xfrm>
            <a:off x="3214678" y="3286124"/>
            <a:ext cx="2302211" cy="157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7" name="Picture 15" descr="https://avatars.mds.yandex.net/i?id=ff8d57f00de7e1d7125cc93b2ea19e3d4abe2894-5161098-images-thumbs&amp;n=13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1000100" y="3786190"/>
            <a:ext cx="2000233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11" name="Picture 19" descr="https://avatars.mds.yandex.net/i?id=2ddced1d9e186899cd104c3a7f729e04cb5c5eec-9217411-images-thumbs&amp;n=13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5857884" y="3714752"/>
            <a:ext cx="192882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15" name="Picture 23" descr="https://avatars.mds.yandex.net/i?id=7180454f9130a3a4dd78e3292f67241f930de1f7-5101230-images-thumbs&amp;n=13"/>
          <p:cNvPicPr>
            <a:picLocks noChangeAspect="1" noChangeArrowheads="1"/>
          </p:cNvPicPr>
          <p:nvPr/>
        </p:nvPicPr>
        <p:blipFill>
          <a:blip r:embed="rId12"/>
          <a:stretch/>
        </p:blipFill>
        <p:spPr bwMode="auto">
          <a:xfrm>
            <a:off x="1714480" y="5072074"/>
            <a:ext cx="2428892" cy="137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Следы чайки на песке."/>
          <p:cNvPicPr/>
          <p:nvPr/>
        </p:nvPicPr>
        <p:blipFill>
          <a:blip r:embed="rId13"/>
          <a:stretch/>
        </p:blipFill>
        <p:spPr bwMode="auto">
          <a:xfrm>
            <a:off x="4429124" y="5143512"/>
            <a:ext cx="221457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2844" y="0"/>
            <a:ext cx="9144000" cy="68580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285728"/>
            <a:ext cx="82153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Также  каждый день в нашем городе можно увидеть домашних животных: кошек, собак. Каждое животное оставляет свои следы,  но следы некоторых животных, например, кошки и собаки очень похожи </a:t>
            </a:r>
            <a:r>
              <a:rPr lang="ru-RU" sz="1600">
                <a:latin typeface="Times New Roman"/>
                <a:cs typeface="Times New Roman"/>
              </a:rPr>
              <a:t>( 4 пальца и округлая подушечка в центре), но след от лап собаки крупнее.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Поэтому нужно быть очень внимательным, чтобы понять,</a:t>
            </a:r>
            <a:r>
              <a:rPr lang="ru-RU" sz="160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чей след остался на снегу.</a:t>
            </a:r>
            <a:endParaRPr lang="ru-RU" sz="16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9220" name="Picture 4" descr="https://avatars.mds.yandex.net/i?id=bb757393081640e165fc5ea54c2c20dcbc0bb7c5-5026366-images-thumbs&amp;n=1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072198" y="1857364"/>
            <a:ext cx="214314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Gevorg\Desktop\фотки сад посл\IMG_20250117_112109.jpg"/>
          <p:cNvPicPr/>
          <p:nvPr/>
        </p:nvPicPr>
        <p:blipFill>
          <a:blip r:embed="rId4"/>
          <a:stretch/>
        </p:blipFill>
        <p:spPr bwMode="auto">
          <a:xfrm>
            <a:off x="3643306" y="2000240"/>
            <a:ext cx="1903142" cy="159533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</p:spPr>
      </p:pic>
      <p:pic>
        <p:nvPicPr>
          <p:cNvPr id="9222" name="Picture 6" descr="https://avatars.mds.yandex.net/i?id=0c1c24462adc9a6d3dd259845e5681674802aa1a-9065820-images-thumbs&amp;n=1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214414" y="1928803"/>
            <a:ext cx="1857388" cy="192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https://avatars.mds.yandex.net/i?id=f584640a1acd5eab8fc5ca38213472296bbb6fce-5141058-images-thumbs&amp;n=13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 rot="20685559">
            <a:off x="865251" y="4231713"/>
            <a:ext cx="3533777" cy="1077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Gevorg\Desktop\фотки сад посл\IMG_20250117_112122.jpg"/>
          <p:cNvPicPr/>
          <p:nvPr/>
        </p:nvPicPr>
        <p:blipFill>
          <a:blip r:embed="rId7"/>
          <a:stretch/>
        </p:blipFill>
        <p:spPr bwMode="auto">
          <a:xfrm rot="5400000">
            <a:off x="4286246" y="4643446"/>
            <a:ext cx="1428760" cy="214313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</p:spPr>
      </p:pic>
      <p:pic>
        <p:nvPicPr>
          <p:cNvPr id="9230" name="Picture 14" descr="https://avatars.mds.yandex.net/i?id=5849739a73afee2cd7a3292f7babeecd9e423476-9098696-images-thumbs&amp;n=13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6143635" y="3714752"/>
            <a:ext cx="206830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71538" y="500042"/>
            <a:ext cx="74295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>
                <a:solidFill>
                  <a:srgbClr val="010101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1600" b="0" i="0" u="none" strike="noStrike" cap="none">
                <a:ln>
                  <a:noFill/>
                </a:ln>
                <a:solidFill>
                  <a:srgbClr val="010101"/>
                </a:solidFill>
                <a:latin typeface="Times New Roman"/>
                <a:ea typeface="Times New Roman"/>
                <a:cs typeface="Times New Roman"/>
              </a:rPr>
              <a:t>о следам можно не только понять кому они принадлежат, но и получить много другой интересной информации.</a:t>
            </a:r>
            <a:endParaRPr lang="ru-RU" sz="16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rgbClr val="010101"/>
                </a:solidFill>
                <a:latin typeface="Times New Roman"/>
                <a:ea typeface="Times New Roman"/>
                <a:cs typeface="Times New Roman"/>
              </a:rPr>
              <a:t>Можно понять в каком направлении двигается животное или птица. По величине следов можно определить размер и возраст владельца. Чем больше след, тем крупнее и старше животное. По свежести следа можно определить, когда животное побывало в данном месте. Если след четкий, значит,</a:t>
            </a:r>
            <a:r>
              <a:rPr lang="ru-RU" sz="160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0" i="0" u="none" strike="noStrike" cap="none">
                <a:ln>
                  <a:noFill/>
                </a:ln>
                <a:solidFill>
                  <a:srgbClr val="010101"/>
                </a:solidFill>
                <a:latin typeface="Times New Roman"/>
                <a:ea typeface="Times New Roman"/>
                <a:cs typeface="Times New Roman"/>
              </a:rPr>
              <a:t>времени прошло мало, после того, как он был оставлен.</a:t>
            </a:r>
            <a:endParaRPr lang="ru-RU" sz="16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4" descr="C:\Users\Gevorg\Desktop\фотки сад посл\IMG_20250117_113133.jpg"/>
          <p:cNvPicPr/>
          <p:nvPr/>
        </p:nvPicPr>
        <p:blipFill>
          <a:blip r:embed="rId3"/>
          <a:stretch/>
        </p:blipFill>
        <p:spPr bwMode="auto">
          <a:xfrm>
            <a:off x="6143635" y="2786058"/>
            <a:ext cx="2000264" cy="1525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Gevorg\Desktop\фотки сад посл\IMG_20250117_113207.jpg"/>
          <p:cNvPicPr/>
          <p:nvPr/>
        </p:nvPicPr>
        <p:blipFill>
          <a:blip r:embed="rId4"/>
          <a:stretch/>
        </p:blipFill>
        <p:spPr bwMode="auto">
          <a:xfrm>
            <a:off x="928662" y="2786058"/>
            <a:ext cx="1928826" cy="1718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Gevorg\Desktop\фотки сад посл\IMG_20250117_113108.jpg"/>
          <p:cNvPicPr/>
          <p:nvPr/>
        </p:nvPicPr>
        <p:blipFill>
          <a:blip r:embed="rId5"/>
          <a:stretch/>
        </p:blipFill>
        <p:spPr bwMode="auto">
          <a:xfrm>
            <a:off x="3643306" y="4714884"/>
            <a:ext cx="221457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https://avatars.mds.yandex.net/i?id=ac0361058ef2edaa01f29ffde0afad14b21c16cf-9181395-images-thumbs&amp;n=13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6143635" y="4572008"/>
            <a:ext cx="2357454" cy="157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https://avatars.mds.yandex.net/i?id=1a490f49cd3eaa2dd768bea0bce822d07ca41d0d67939adf-9053009-images-thumbs&amp;n=13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067778" y="4714884"/>
            <a:ext cx="228977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s://avatars.mds.yandex.net/i?id=c61c58411e72a6fad4e5ac04fe87d54dfd8bbed6-12539768-images-thumbs&amp;n=13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3071802" y="2714620"/>
            <a:ext cx="285752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2868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14348" y="214290"/>
            <a:ext cx="742955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1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Для беседы с ребёнком о следах на снегу животных и птиц в городе можно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1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воспользоваться</a:t>
            </a:r>
            <a:r>
              <a:rPr lang="ru-RU" sz="1600" b="1" i="1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i="1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следующими рекомендациями:</a:t>
            </a:r>
            <a:endParaRPr lang="ru-RU" sz="1600" b="0" i="1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57224" y="785794"/>
            <a:ext cx="65008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>
                <a:latin typeface="Calibri"/>
                <a:ea typeface="Calibri"/>
                <a:cs typeface="Times New Roman"/>
              </a:rPr>
              <a:t>1.</a:t>
            </a:r>
            <a:r>
              <a:rPr lang="ru-RU" sz="1600" b="1" i="1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Начать с загадки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 Например: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                                                      «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Если ножкой топну я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На сырой дорожке,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                                     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То останется, друзья,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                                         Что от мокрой ножки?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»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Рисунок 5" descr="Занятие-прогулка с детьми средней группы - фото"/>
          <p:cNvPicPr/>
          <p:nvPr/>
        </p:nvPicPr>
        <p:blipFill>
          <a:blip r:embed="rId3"/>
          <a:stretch/>
        </p:blipFill>
        <p:spPr bwMode="auto">
          <a:xfrm>
            <a:off x="6143635" y="1000108"/>
            <a:ext cx="1785950" cy="107157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71868" y="2357430"/>
            <a:ext cx="47149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Человеку верный друг, чутко слышу каждый звук.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 меня отличный нюх, зоркий глаз и острый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слух.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                                                                               </a:t>
            </a:r>
            <a:r>
              <a:rPr lang="ru-RU" sz="1600" b="0" i="1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(Собака)</a:t>
            </a:r>
            <a:endParaRPr lang="ru-RU" sz="1800" b="0" i="1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28662" y="3143247"/>
            <a:ext cx="57864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latin typeface="Times New Roman"/>
                <a:ea typeface="Calibri"/>
                <a:cs typeface="Times New Roman"/>
              </a:rPr>
              <a:t>Прыгать может высоко, пьёт из блюдца молоко.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latin typeface="Times New Roman"/>
                <a:ea typeface="Calibri"/>
                <a:cs typeface="Times New Roman"/>
              </a:rPr>
              <a:t>И, разлегшись у окошка, жмурит глазки наша… </a:t>
            </a:r>
            <a:r>
              <a:rPr lang="ru-RU" sz="1600" b="0" i="1" u="none" strike="noStrike" cap="none">
                <a:ln>
                  <a:noFill/>
                </a:ln>
                <a:latin typeface="Times New Roman"/>
                <a:ea typeface="Calibri"/>
                <a:cs typeface="Times New Roman"/>
              </a:rPr>
              <a:t>(Кошка).</a:t>
            </a:r>
            <a:r>
              <a:rPr lang="ru-RU" sz="1600" b="0" i="0" u="none" strike="noStrike" cap="none">
                <a:ln>
                  <a:noFill/>
                </a:ln>
                <a:latin typeface="Times New Roman"/>
                <a:ea typeface="Calibri"/>
                <a:cs typeface="Times New Roman"/>
              </a:rPr>
              <a:t> </a:t>
            </a:r>
            <a:endParaRPr lang="ru-RU" sz="1600" b="0" i="0" u="none" strike="noStrike" cap="none">
              <a:ln>
                <a:noFill/>
              </a:ln>
              <a:latin typeface="Times New Roman"/>
              <a:cs typeface="Times New Roman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357950" y="4000504"/>
            <a:ext cx="20717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 дереве сидит,</a:t>
            </a:r>
            <a:b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“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Кар-кар!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”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кричит,</a:t>
            </a:r>
            <a:b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Никого не боится</a:t>
            </a:r>
            <a:b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Разбойница птица.</a:t>
            </a:r>
            <a:endParaRPr lang="ru-RU" sz="6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(Ворона)</a:t>
            </a: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928794" y="4071942"/>
            <a:ext cx="29289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Он 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—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совсем простая птица,</a:t>
            </a:r>
            <a:b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Не ворона, не синица,</a:t>
            </a:r>
            <a:b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Он с весною веселей 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—</a:t>
            </a:r>
            <a:b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Наш любимый...</a:t>
            </a:r>
            <a:b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b="0" i="1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(Воробей)</a:t>
            </a: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928926" y="5286388"/>
            <a:ext cx="27860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latin typeface="Times New Roman"/>
                <a:ea typeface="Calibri"/>
                <a:cs typeface="Times New Roman"/>
              </a:rPr>
              <a:t>С красной грудкой тот герой,</a:t>
            </a:r>
            <a:br>
              <a:rPr lang="ru-RU" sz="1600" b="0" i="0" u="none" strike="noStrike" cap="none">
                <a:ln>
                  <a:noFill/>
                </a:ln>
                <a:latin typeface="Times New Roman"/>
                <a:ea typeface="Calibri"/>
                <a:cs typeface="Times New Roman"/>
              </a:rPr>
            </a:br>
            <a:r>
              <a:rPr lang="ru-RU" sz="1600" b="0" i="0" u="none" strike="noStrike" cap="none">
                <a:ln>
                  <a:noFill/>
                </a:ln>
                <a:latin typeface="Times New Roman"/>
                <a:ea typeface="Calibri"/>
                <a:cs typeface="Times New Roman"/>
              </a:rPr>
              <a:t>Прилетает к нам зимой,</a:t>
            </a:r>
            <a:br>
              <a:rPr lang="ru-RU" sz="1600" b="0" i="0" u="none" strike="noStrike" cap="none">
                <a:ln>
                  <a:noFill/>
                </a:ln>
                <a:latin typeface="Times New Roman"/>
                <a:ea typeface="Calibri"/>
                <a:cs typeface="Times New Roman"/>
              </a:rPr>
            </a:br>
            <a:r>
              <a:rPr lang="ru-RU" sz="1600" b="0" i="0" u="none" strike="noStrike" cap="none">
                <a:ln>
                  <a:noFill/>
                </a:ln>
                <a:latin typeface="Times New Roman"/>
                <a:ea typeface="Calibri"/>
                <a:cs typeface="Times New Roman"/>
              </a:rPr>
              <a:t>Всю рябину усыпают,</a:t>
            </a:r>
            <a:br>
              <a:rPr lang="ru-RU" sz="1600" b="0" i="0" u="none" strike="noStrike" cap="none">
                <a:ln>
                  <a:noFill/>
                </a:ln>
                <a:latin typeface="Times New Roman"/>
                <a:ea typeface="Calibri"/>
                <a:cs typeface="Times New Roman"/>
              </a:rPr>
            </a:br>
            <a:r>
              <a:rPr lang="ru-RU" sz="1600" b="0" i="0" u="none" strike="noStrike" cap="none">
                <a:ln>
                  <a:noFill/>
                </a:ln>
                <a:latin typeface="Times New Roman"/>
                <a:ea typeface="Calibri"/>
                <a:cs typeface="Times New Roman"/>
              </a:rPr>
              <a:t>Зиму с нами все встречают.</a:t>
            </a:r>
            <a:br>
              <a:rPr lang="ru-RU" sz="1600" b="0" i="0" u="none" strike="noStrike" cap="none">
                <a:ln>
                  <a:noFill/>
                </a:ln>
                <a:latin typeface="Times New Roman"/>
                <a:ea typeface="Calibri"/>
                <a:cs typeface="Times New Roman"/>
              </a:rPr>
            </a:br>
            <a:r>
              <a:rPr lang="ru-RU" sz="1600" b="0" i="0" u="none" strike="noStrike" cap="none">
                <a:ln>
                  <a:noFill/>
                </a:ln>
                <a:latin typeface="Times New Roman"/>
                <a:ea typeface="Calibri"/>
                <a:cs typeface="Times New Roman"/>
              </a:rPr>
              <a:t>(Снегирь)</a:t>
            </a:r>
            <a:endParaRPr lang="ru-RU" sz="1600" b="0" i="0" u="none" strike="noStrike" cap="none">
              <a:ln>
                <a:noFill/>
              </a:ln>
              <a:latin typeface="Times New Roman"/>
              <a:cs typeface="Times New Roman"/>
            </a:endParaRPr>
          </a:p>
        </p:txBody>
      </p:sp>
      <p:pic>
        <p:nvPicPr>
          <p:cNvPr id="6153" name="Picture 9" descr="https://avatars.mds.yandex.net/i?id=c2190c60f5b296a8981410de248795cc224c4603-7543165-images-thumbs&amp;n=1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286512" y="3071810"/>
            <a:ext cx="1071570" cy="851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s://avatars.mds.yandex.net/i?id=e6c64ec064e44b8c22e05a76fb9eb68331175083-4936492-images-thumbs&amp;n=13"/>
          <p:cNvPicPr/>
          <p:nvPr/>
        </p:nvPicPr>
        <p:blipFill>
          <a:blip r:embed="rId5"/>
          <a:stretch/>
        </p:blipFill>
        <p:spPr bwMode="auto">
          <a:xfrm rot="10800000" flipV="1">
            <a:off x="1857356" y="2143116"/>
            <a:ext cx="1410916" cy="88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s://avatars.mds.yandex.net/i?id=3a71c247cb4a6b5ef85996f0607e5b2363015a55dd1246a6-12538948-images-thumbs&amp;n=13"/>
          <p:cNvPicPr/>
          <p:nvPr/>
        </p:nvPicPr>
        <p:blipFill>
          <a:blip r:embed="rId6"/>
          <a:stretch/>
        </p:blipFill>
        <p:spPr bwMode="auto">
          <a:xfrm>
            <a:off x="785786" y="4429132"/>
            <a:ext cx="1071570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ttps://avatars.mds.yandex.net/i?id=b0ed1b5fb2ea12fba2d3505cc596449d666f6a4a-12626686-images-thumbs&amp;n=13"/>
          <p:cNvPicPr/>
          <p:nvPr/>
        </p:nvPicPr>
        <p:blipFill>
          <a:blip r:embed="rId7"/>
          <a:stretch/>
        </p:blipFill>
        <p:spPr bwMode="auto">
          <a:xfrm>
            <a:off x="5000628" y="4143380"/>
            <a:ext cx="1130753" cy="933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Picture background"/>
          <p:cNvPicPr/>
          <p:nvPr/>
        </p:nvPicPr>
        <p:blipFill>
          <a:blip r:embed="rId8"/>
          <a:stretch/>
        </p:blipFill>
        <p:spPr bwMode="auto">
          <a:xfrm rot="10800000" flipV="1">
            <a:off x="5715008" y="5500702"/>
            <a:ext cx="1128814" cy="1128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7000852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09" y="357166"/>
            <a:ext cx="75724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1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2.Предложить детям рассмотреть следы на снегу</a:t>
            </a:r>
            <a:r>
              <a:rPr lang="ru-RU" sz="1600" b="0" i="1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Задать вопросы: как они думают, чьи это следы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 — 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животных или птиц; что такое след (отпечаток от лапок птиц, животных или человека); почему на снегу остаются следы (под лапками, от тяжести тела снег проминается).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 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6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1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3.Провести исследовательскую деятельность</a:t>
            </a:r>
            <a:r>
              <a:rPr lang="ru-RU" sz="1600" b="0" i="1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Например, предложить попробовать палочкой на снегу изобразить эти следы.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 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6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1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4.Предложить детям оставить свои следы на снегу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 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 охарактеризовать их (маленькие, большие, похожи ли на следы птиц и животных). </a:t>
            </a: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" name="Рисунок 4" descr="shutterstock.com / Chris Redan: Следы животных на снегу"/>
          <p:cNvPicPr/>
          <p:nvPr/>
        </p:nvPicPr>
        <p:blipFill>
          <a:blip r:embed="rId3"/>
          <a:stretch/>
        </p:blipFill>
        <p:spPr bwMode="auto">
          <a:xfrm>
            <a:off x="1500165" y="2786058"/>
            <a:ext cx="3139007" cy="176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леды утки кряквы"/>
          <p:cNvPicPr/>
          <p:nvPr/>
        </p:nvPicPr>
        <p:blipFill>
          <a:blip r:embed="rId4"/>
          <a:stretch/>
        </p:blipFill>
        <p:spPr bwMode="auto">
          <a:xfrm>
            <a:off x="5286380" y="2857496"/>
            <a:ext cx="300039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nsportal.ru/sites/default/files/2021/12/23/222.jpeg"/>
          <p:cNvPicPr/>
          <p:nvPr/>
        </p:nvPicPr>
        <p:blipFill>
          <a:blip r:embed="rId5"/>
          <a:srcRect l="41171" t="66667" r="29799" b="0"/>
          <a:stretch/>
        </p:blipFill>
        <p:spPr bwMode="auto">
          <a:xfrm>
            <a:off x="2000232" y="4786322"/>
            <a:ext cx="2071702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Gevorg\Desktop\фотки сад посл\IMG_20250121_162322.jpg"/>
          <p:cNvPicPr/>
          <p:nvPr/>
        </p:nvPicPr>
        <p:blipFill>
          <a:blip r:embed="rId6"/>
          <a:stretch/>
        </p:blipFill>
        <p:spPr bwMode="auto">
          <a:xfrm>
            <a:off x="5000628" y="4714884"/>
            <a:ext cx="214314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0"/>
            <a:ext cx="821537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1" u="none" strike="noStrike" cap="none">
              <a:ln>
                <a:noFill/>
              </a:ln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1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5.Поиграть в дидактические игры</a:t>
            </a:r>
            <a:r>
              <a:rPr lang="ru-RU" sz="1600" b="0" i="1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Например, 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«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Чьи следы?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»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(воспитатель рисует на снегу или показывает карточки с изображением следов животных и птиц, а дети отгадывают, чьи следы) или 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«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Угадай по описанию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»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(воспитатель показывает карточку с изображением следа животного или птицы, а ребёнок по предложенному воспитателем плану описывает животное).</a:t>
            </a: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6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Такие наблюдения развивают у детей внимательность, сообразительность, образное мышление, фантазию. </a:t>
            </a: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Рисунок 3" descr="C:\Users\Gevorg\Desktop\фотки сад посл\IMG_20250121_161639.jpg"/>
          <p:cNvPicPr/>
          <p:nvPr/>
        </p:nvPicPr>
        <p:blipFill>
          <a:blip r:embed="rId3"/>
          <a:stretch/>
        </p:blipFill>
        <p:spPr bwMode="auto">
          <a:xfrm>
            <a:off x="5929322" y="4357694"/>
            <a:ext cx="1689437" cy="1266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Gevorg\Desktop\фотки сад посл\IMG_20250121_161850.jpg"/>
          <p:cNvPicPr/>
          <p:nvPr/>
        </p:nvPicPr>
        <p:blipFill>
          <a:blip r:embed="rId4"/>
          <a:srcRect l="0" t="0" r="0" b="21781"/>
          <a:stretch/>
        </p:blipFill>
        <p:spPr bwMode="auto">
          <a:xfrm>
            <a:off x="1071538" y="2571744"/>
            <a:ext cx="157163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Gevorg\Desktop\фотки сад посл\IMG_20250121_163940.jpg"/>
          <p:cNvPicPr/>
          <p:nvPr/>
        </p:nvPicPr>
        <p:blipFill>
          <a:blip r:embed="rId5"/>
          <a:stretch/>
        </p:blipFill>
        <p:spPr bwMode="auto">
          <a:xfrm>
            <a:off x="6572264" y="2428868"/>
            <a:ext cx="1344967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Gevorg\Desktop\фотки сад посл\IMG_20250121_164131.jpg"/>
          <p:cNvPicPr/>
          <p:nvPr/>
        </p:nvPicPr>
        <p:blipFill>
          <a:blip r:embed="rId6"/>
          <a:stretch/>
        </p:blipFill>
        <p:spPr bwMode="auto">
          <a:xfrm>
            <a:off x="3714744" y="4500570"/>
            <a:ext cx="1376186" cy="155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Gevorg\Desktop\фотки сад посл\IMG_20250121_164351.jpg"/>
          <p:cNvPicPr/>
          <p:nvPr/>
        </p:nvPicPr>
        <p:blipFill>
          <a:blip r:embed="rId7"/>
          <a:stretch/>
        </p:blipFill>
        <p:spPr bwMode="auto">
          <a:xfrm>
            <a:off x="1357290" y="4429132"/>
            <a:ext cx="1615459" cy="1339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Gevorg\Desktop\фотки сад посл\IMG_20250121_164223.jpg"/>
          <p:cNvPicPr/>
          <p:nvPr/>
        </p:nvPicPr>
        <p:blipFill>
          <a:blip r:embed="rId8"/>
          <a:stretch/>
        </p:blipFill>
        <p:spPr bwMode="auto">
          <a:xfrm>
            <a:off x="3500430" y="2357430"/>
            <a:ext cx="228601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r7-office/2024.3.2.622</Application>
  <DocSecurity>0</DocSecurity>
  <PresentationFormat>Экран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30 Василеостровского района</dc:title>
  <dc:subject/>
  <dc:creator>Пользователь Windows</dc:creator>
  <cp:keywords/>
  <dc:description/>
  <dc:identifier/>
  <dc:language/>
  <cp:lastModifiedBy>Аноним</cp:lastModifiedBy>
  <cp:revision>77</cp:revision>
  <dcterms:created xsi:type="dcterms:W3CDTF">2025-01-19T16:17:48Z</dcterms:created>
  <dcterms:modified xsi:type="dcterms:W3CDTF">2025-03-02T09:09:28Z</dcterms:modified>
  <cp:category/>
  <cp:contentStatus/>
  <cp:version/>
</cp:coreProperties>
</file>