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81" r:id="rId2"/>
    <p:sldId id="257" r:id="rId3"/>
    <p:sldId id="282" r:id="rId4"/>
    <p:sldId id="258" r:id="rId5"/>
    <p:sldId id="288" r:id="rId6"/>
    <p:sldId id="283" r:id="rId7"/>
    <p:sldId id="287" r:id="rId8"/>
    <p:sldId id="284" r:id="rId9"/>
    <p:sldId id="290" r:id="rId10"/>
    <p:sldId id="262" r:id="rId11"/>
    <p:sldId id="289" r:id="rId12"/>
    <p:sldId id="292" r:id="rId13"/>
    <p:sldId id="291" r:id="rId14"/>
    <p:sldId id="294" r:id="rId15"/>
    <p:sldId id="285" r:id="rId16"/>
    <p:sldId id="295" r:id="rId17"/>
    <p:sldId id="304" r:id="rId18"/>
    <p:sldId id="299" r:id="rId19"/>
    <p:sldId id="296" r:id="rId20"/>
    <p:sldId id="297" r:id="rId21"/>
    <p:sldId id="298" r:id="rId22"/>
    <p:sldId id="300" r:id="rId23"/>
    <p:sldId id="302" r:id="rId24"/>
    <p:sldId id="306" r:id="rId25"/>
    <p:sldId id="30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4BD214-31DB-4165-B6E1-788FBBE21EDC}" type="datetimeFigureOut">
              <a:rPr lang="ru-RU" smtClean="0"/>
              <a:t>23.01.2024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6665C-79CE-4FF9-BD14-E499C7DAF420}" type="slidenum">
              <a:rPr lang="ru-RU" smtClean="0"/>
              <a:t>‹#›</a:t>
            </a:fld>
            <a:endParaRPr lang="ru-RU"/>
          </a:p>
        </p:txBody>
      </p:sp>
    </p:spTree>
    <p:extLst>
      <p:ext uri="{BB962C8B-B14F-4D97-AF65-F5344CB8AC3E}">
        <p14:creationId xmlns:p14="http://schemas.microsoft.com/office/powerpoint/2010/main" val="2434318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2F1A8B-0847-4DE6-9BAC-2F6B9973CB7C}"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2F1A8B-0847-4DE6-9BAC-2F6B9973CB7C}" type="datetimeFigureOut">
              <a:rPr lang="ru-RU" smtClean="0"/>
              <a:t>23.01.2024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2F1A8B-0847-4DE6-9BAC-2F6B9973CB7C}" type="datetimeFigureOut">
              <a:rPr lang="ru-RU" smtClean="0"/>
              <a:t>23.01.2024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2F1A8B-0847-4DE6-9BAC-2F6B9973CB7C}" type="datetimeFigureOut">
              <a:rPr lang="ru-RU" smtClean="0"/>
              <a:t>23.01.2024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2F1A8B-0847-4DE6-9BAC-2F6B9973CB7C}"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2F1A8B-0847-4DE6-9BAC-2F6B9973CB7C}" type="datetimeFigureOut">
              <a:rPr lang="ru-RU" smtClean="0"/>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4A17-BBF4-4603-B6FC-AA097BDF968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F1A8B-0847-4DE6-9BAC-2F6B9973CB7C}" type="datetimeFigureOut">
              <a:rPr lang="ru-RU" smtClean="0"/>
              <a:t>23.01.2024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D4A17-BBF4-4603-B6FC-AA097BDF968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8.jpg"/><Relationship Id="rId7" Type="http://schemas.openxmlformats.org/officeDocument/2006/relationships/image" Target="../media/image62.gif"/><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eg"/><Relationship Id="rId9" Type="http://schemas.openxmlformats.org/officeDocument/2006/relationships/image" Target="../media/image3.gif"/></Relationships>
</file>

<file path=ppt/slides/_rels/slide2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1041;&#1083;&#1086;&#1082;&#1072;&#1076;&#1085;&#1099;&#1093;%20&#1073;&#1091;&#1076;&#1085;&#1077;&#1081;%20&#1044;&#1077;&#1090;&#1089;&#1090;&#1074;&#1072;%20&#1086;&#1090;&#1082;&#1088;&#1086;&#1074;&#1077;&#1085;&#1100;&#1103;.avi" TargetMode="External"/><Relationship Id="rId2" Type="http://schemas.openxmlformats.org/officeDocument/2006/relationships/image" Target="../media/image6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77200" y="2127632"/>
            <a:ext cx="7560840" cy="2239213"/>
          </a:xfrm>
        </p:spPr>
        <p:txBody>
          <a:bodyPr>
            <a:normAutofit fontScale="92500" lnSpcReduction="10000"/>
          </a:bodyPr>
          <a:lstStyle/>
          <a:p>
            <a:endParaRPr lang="ru-RU" b="1" dirty="0">
              <a:solidFill>
                <a:srgbClr val="002060"/>
              </a:solidFill>
            </a:endParaRPr>
          </a:p>
          <a:p>
            <a:r>
              <a:rPr lang="ru-RU" sz="2000" b="1" i="1" dirty="0" smtClean="0">
                <a:solidFill>
                  <a:srgbClr val="002060"/>
                </a:solidFill>
              </a:rPr>
              <a:t>Детско-родительский проект</a:t>
            </a:r>
            <a:endParaRPr lang="ru-RU" sz="2000" b="1" i="1" dirty="0">
              <a:solidFill>
                <a:srgbClr val="002060"/>
              </a:solidFill>
            </a:endParaRPr>
          </a:p>
          <a:p>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Блокадных будней</a:t>
            </a:r>
          </a:p>
          <a:p>
            <a:r>
              <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детства откровенья»</a:t>
            </a:r>
          </a:p>
          <a:p>
            <a:endParaRPr lang="ru-RU" sz="2000" b="1" dirty="0">
              <a:solidFill>
                <a:srgbClr val="002060"/>
              </a:solidFill>
            </a:endParaRPr>
          </a:p>
          <a:p>
            <a:endParaRPr lang="ru-RU" b="1" dirty="0">
              <a:solidFill>
                <a:srgbClr val="002060"/>
              </a:solidFill>
            </a:endParaRPr>
          </a:p>
        </p:txBody>
      </p:sp>
      <p:sp>
        <p:nvSpPr>
          <p:cNvPr id="4" name="Прямоугольник 3"/>
          <p:cNvSpPr/>
          <p:nvPr/>
        </p:nvSpPr>
        <p:spPr>
          <a:xfrm>
            <a:off x="553164" y="188640"/>
            <a:ext cx="820891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dirty="0">
                <a:solidFill>
                  <a:srgbClr val="002060"/>
                </a:solidFill>
              </a:rPr>
              <a:t>Отделение дошкольного образования детей «Волшебный замок»</a:t>
            </a:r>
            <a:r>
              <a:rPr lang="ru-RU" sz="2000" dirty="0">
                <a:solidFill>
                  <a:srgbClr val="002060"/>
                </a:solidFill>
              </a:rPr>
              <a:t> </a:t>
            </a:r>
            <a:endParaRPr lang="en-US" sz="2000" dirty="0" smtClean="0">
              <a:solidFill>
                <a:srgbClr val="002060"/>
              </a:solidFill>
            </a:endParaRPr>
          </a:p>
          <a:p>
            <a:pPr algn="ctr"/>
            <a:r>
              <a:rPr lang="ru-RU" sz="2000" dirty="0" smtClean="0">
                <a:solidFill>
                  <a:srgbClr val="002060"/>
                </a:solidFill>
              </a:rPr>
              <a:t> </a:t>
            </a:r>
            <a:r>
              <a:rPr lang="ru-RU" sz="2000" b="1" dirty="0" smtClean="0">
                <a:solidFill>
                  <a:srgbClr val="002060"/>
                </a:solidFill>
              </a:rPr>
              <a:t>Государственного бюджетного учреждения</a:t>
            </a:r>
          </a:p>
          <a:p>
            <a:pPr algn="ctr"/>
            <a:r>
              <a:rPr lang="ru-RU" sz="2000" b="1" dirty="0">
                <a:solidFill>
                  <a:srgbClr val="002060"/>
                </a:solidFill>
              </a:rPr>
              <a:t>с</a:t>
            </a:r>
            <a:r>
              <a:rPr lang="ru-RU" sz="2000" b="1" dirty="0" smtClean="0">
                <a:solidFill>
                  <a:srgbClr val="002060"/>
                </a:solidFill>
              </a:rPr>
              <a:t>редняя общеобразовательная школа №27 с углубленным  изучением</a:t>
            </a:r>
          </a:p>
          <a:p>
            <a:pPr algn="ctr"/>
            <a:r>
              <a:rPr lang="ru-RU" sz="2000" b="1" dirty="0">
                <a:solidFill>
                  <a:srgbClr val="002060"/>
                </a:solidFill>
              </a:rPr>
              <a:t>л</a:t>
            </a:r>
            <a:r>
              <a:rPr lang="ru-RU" sz="2000" b="1" dirty="0" smtClean="0">
                <a:solidFill>
                  <a:srgbClr val="002060"/>
                </a:solidFill>
              </a:rPr>
              <a:t>итературы, истории и иностранных языков </a:t>
            </a:r>
          </a:p>
          <a:p>
            <a:pPr algn="ctr"/>
            <a:r>
              <a:rPr lang="ru-RU" sz="2000" b="1" dirty="0" smtClean="0">
                <a:solidFill>
                  <a:srgbClr val="002060"/>
                </a:solidFill>
              </a:rPr>
              <a:t>Василеостровского района  Санкт-Петербурга имени И.А. Бунина</a:t>
            </a:r>
          </a:p>
          <a:p>
            <a:pPr algn="ctr"/>
            <a:endParaRPr lang="ru-RU" sz="2000" b="1" cap="none" spc="50" dirty="0">
              <a:ln w="11430"/>
              <a:solidFill>
                <a:srgbClr val="002060"/>
              </a:solidFill>
              <a:effectLst>
                <a:outerShdw blurRad="76200" dist="50800" dir="5400000" algn="tl" rotWithShape="0">
                  <a:srgbClr val="000000">
                    <a:alpha val="65000"/>
                  </a:srgbClr>
                </a:outerShdw>
              </a:effectLst>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23" y="4509120"/>
            <a:ext cx="8570593" cy="600795"/>
          </a:xfrm>
          <a:prstGeom prst="rect">
            <a:avLst/>
          </a:prstGeom>
        </p:spPr>
      </p:pic>
      <p:sp>
        <p:nvSpPr>
          <p:cNvPr id="7" name="Подзаголовок 2"/>
          <p:cNvSpPr txBox="1">
            <a:spLocks/>
          </p:cNvSpPr>
          <p:nvPr/>
        </p:nvSpPr>
        <p:spPr>
          <a:xfrm>
            <a:off x="1187624" y="5805264"/>
            <a:ext cx="6480720" cy="79382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smtClean="0">
              <a:solidFill>
                <a:srgbClr val="002060"/>
              </a:solidFill>
            </a:endParaRPr>
          </a:p>
          <a:p>
            <a:r>
              <a:rPr lang="ru-RU" sz="2400" b="1" dirty="0" smtClean="0">
                <a:solidFill>
                  <a:srgbClr val="002060"/>
                </a:solidFill>
              </a:rPr>
              <a:t>     </a:t>
            </a:r>
            <a:r>
              <a:rPr lang="ru-RU" sz="1600" b="1" dirty="0" smtClean="0">
                <a:solidFill>
                  <a:srgbClr val="002060"/>
                </a:solidFill>
              </a:rPr>
              <a:t>г</a:t>
            </a:r>
            <a:r>
              <a:rPr lang="ru-RU" sz="1600" b="1" dirty="0">
                <a:solidFill>
                  <a:srgbClr val="002060"/>
                </a:solidFill>
              </a:rPr>
              <a:t>. </a:t>
            </a:r>
            <a:r>
              <a:rPr lang="ru-RU" sz="1600" b="1" dirty="0" smtClean="0">
                <a:solidFill>
                  <a:srgbClr val="002060"/>
                </a:solidFill>
              </a:rPr>
              <a:t>Санкт-Петербург 2024 г.</a:t>
            </a:r>
            <a:endParaRPr lang="ru-RU" sz="1600" b="1" dirty="0">
              <a:solidFill>
                <a:srgbClr val="002060"/>
              </a:solidFill>
            </a:endParaRPr>
          </a:p>
          <a:p>
            <a:endParaRPr lang="ru-RU" b="1" dirty="0">
              <a:solidFill>
                <a:srgbClr val="00206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22" y="1988840"/>
            <a:ext cx="8570593" cy="600795"/>
          </a:xfrm>
          <a:prstGeom prst="rect">
            <a:avLst/>
          </a:prstGeom>
        </p:spPr>
      </p:pic>
      <p:sp>
        <p:nvSpPr>
          <p:cNvPr id="2" name="Прямоугольник 1"/>
          <p:cNvSpPr/>
          <p:nvPr/>
        </p:nvSpPr>
        <p:spPr>
          <a:xfrm>
            <a:off x="5733511" y="5451320"/>
            <a:ext cx="3209405" cy="584775"/>
          </a:xfrm>
          <a:prstGeom prst="rect">
            <a:avLst/>
          </a:prstGeom>
        </p:spPr>
        <p:txBody>
          <a:bodyPr wrap="none">
            <a:spAutoFit/>
          </a:bodyPr>
          <a:lstStyle/>
          <a:p>
            <a:r>
              <a:rPr lang="ru-RU" b="1" dirty="0">
                <a:solidFill>
                  <a:srgbClr val="002060"/>
                </a:solidFill>
              </a:rPr>
              <a:t> </a:t>
            </a:r>
            <a:r>
              <a:rPr lang="ru-RU" sz="1400" b="1" dirty="0" smtClean="0">
                <a:solidFill>
                  <a:srgbClr val="002060"/>
                </a:solidFill>
              </a:rPr>
              <a:t>Авторский коллектив:  Кошкина Н.Ю</a:t>
            </a:r>
          </a:p>
          <a:p>
            <a:r>
              <a:rPr lang="ru-RU" sz="1400" b="1" dirty="0">
                <a:solidFill>
                  <a:srgbClr val="002060"/>
                </a:solidFill>
              </a:rPr>
              <a:t>	</a:t>
            </a:r>
            <a:r>
              <a:rPr lang="ru-RU" sz="1400" b="1" dirty="0" smtClean="0">
                <a:solidFill>
                  <a:srgbClr val="002060"/>
                </a:solidFill>
              </a:rPr>
              <a:t>	Удальцова Л.В.</a:t>
            </a:r>
            <a:endParaRPr lang="ru-RU" sz="1400" dirty="0"/>
          </a:p>
        </p:txBody>
      </p:sp>
    </p:spTree>
    <p:extLst>
      <p:ext uri="{BB962C8B-B14F-4D97-AF65-F5344CB8AC3E}">
        <p14:creationId xmlns:p14="http://schemas.microsoft.com/office/powerpoint/2010/main" val="17040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8281" y="332656"/>
            <a:ext cx="7560840" cy="370609"/>
          </a:xfrm>
        </p:spPr>
        <p:txBody>
          <a:bodyPr>
            <a:noAutofit/>
          </a:bodyPr>
          <a:lstStyle/>
          <a:p>
            <a:pPr algn="ctr"/>
            <a:r>
              <a:rPr lang="ru-RU" dirty="0">
                <a:solidFill>
                  <a:srgbClr val="002060"/>
                </a:solidFill>
                <a:effectLst>
                  <a:outerShdw blurRad="38100" dist="38100" dir="2700000" algn="tl">
                    <a:srgbClr val="000000">
                      <a:alpha val="43137"/>
                    </a:srgbClr>
                  </a:outerShdw>
                </a:effectLst>
              </a:rPr>
              <a:t>Просмотр </a:t>
            </a:r>
            <a:r>
              <a:rPr lang="ru-RU" dirty="0" smtClean="0">
                <a:solidFill>
                  <a:srgbClr val="002060"/>
                </a:solidFill>
                <a:effectLst>
                  <a:outerShdw blurRad="38100" dist="38100" dir="2700000" algn="tl">
                    <a:srgbClr val="000000">
                      <a:alpha val="43137"/>
                    </a:srgbClr>
                  </a:outerShdw>
                </a:effectLst>
              </a:rPr>
              <a:t>тематических презентаций:</a:t>
            </a:r>
            <a:br>
              <a:rPr lang="ru-RU" dirty="0" smtClean="0">
                <a:solidFill>
                  <a:srgbClr val="002060"/>
                </a:solidFill>
                <a:effectLst>
                  <a:outerShdw blurRad="38100" dist="38100" dir="2700000" algn="tl">
                    <a:srgbClr val="000000">
                      <a:alpha val="43137"/>
                    </a:srgbClr>
                  </a:outerShdw>
                </a:effectLst>
              </a:rPr>
            </a:br>
            <a:r>
              <a:rPr lang="ru-RU" dirty="0" smtClean="0">
                <a:solidFill>
                  <a:srgbClr val="002060"/>
                </a:solidFill>
                <a:effectLst>
                  <a:outerShdw blurRad="38100" dist="38100" dir="2700000" algn="tl">
                    <a:srgbClr val="000000">
                      <a:alpha val="43137"/>
                    </a:srgbClr>
                  </a:outerShdw>
                </a:effectLst>
              </a:rPr>
              <a:t> «Дети блокады» и «Блокада Ленинграда»</a:t>
            </a:r>
            <a:endParaRPr lang="ru-RU" dirty="0">
              <a:solidFill>
                <a:srgbClr val="002060"/>
              </a:solidFill>
              <a:effectLst>
                <a:outerShdw blurRad="38100" dist="38100" dir="2700000" algn="tl">
                  <a:srgbClr val="000000">
                    <a:alpha val="43137"/>
                  </a:srgbClr>
                </a:outerShdw>
              </a:effectLst>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05" y="836712"/>
            <a:ext cx="3651670" cy="254776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1" y="980728"/>
            <a:ext cx="3528393" cy="25446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74" y="4149080"/>
            <a:ext cx="4355976" cy="2450237"/>
          </a:xfrm>
          <a:prstGeom prst="rect">
            <a:avLst/>
          </a:prstGeom>
        </p:spPr>
      </p:pic>
      <p:sp>
        <p:nvSpPr>
          <p:cNvPr id="10" name="Заголовок 1"/>
          <p:cNvSpPr txBox="1">
            <a:spLocks/>
          </p:cNvSpPr>
          <p:nvPr/>
        </p:nvSpPr>
        <p:spPr>
          <a:xfrm>
            <a:off x="5004048" y="4653136"/>
            <a:ext cx="3744417"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ru-RU" dirty="0" smtClean="0">
                <a:solidFill>
                  <a:srgbClr val="002060"/>
                </a:solidFill>
                <a:effectLst>
                  <a:outerShdw blurRad="38100" dist="38100" dir="2700000" algn="tl">
                    <a:srgbClr val="000000">
                      <a:alpha val="43137"/>
                    </a:srgbClr>
                  </a:outerShdw>
                </a:effectLst>
              </a:rPr>
              <a:t>Виртуальная  экскурсия </a:t>
            </a:r>
          </a:p>
          <a:p>
            <a:pPr algn="ctr"/>
            <a:r>
              <a:rPr lang="ru-RU" dirty="0" smtClean="0">
                <a:solidFill>
                  <a:srgbClr val="002060"/>
                </a:solidFill>
                <a:effectLst>
                  <a:outerShdw blurRad="38100" dist="38100" dir="2700000" algn="tl">
                    <a:srgbClr val="000000">
                      <a:alpha val="43137"/>
                    </a:srgbClr>
                  </a:outerShdw>
                </a:effectLst>
              </a:rPr>
              <a:t>«900 дней мужества»</a:t>
            </a:r>
          </a:p>
          <a:p>
            <a:pPr algn="ctr"/>
            <a:r>
              <a:rPr lang="ru-RU" dirty="0">
                <a:solidFill>
                  <a:srgbClr val="002060"/>
                </a:solidFill>
                <a:effectLst>
                  <a:outerShdw blurRad="38100" dist="38100" dir="2700000" algn="tl">
                    <a:srgbClr val="000000">
                      <a:alpha val="43137"/>
                    </a:srgbClr>
                  </a:outerShdw>
                </a:effectLst>
              </a:rPr>
              <a:t>в</a:t>
            </a:r>
            <a:r>
              <a:rPr lang="ru-RU" dirty="0" smtClean="0">
                <a:solidFill>
                  <a:srgbClr val="002060"/>
                </a:solidFill>
                <a:effectLst>
                  <a:outerShdw blurRad="38100" dist="38100" dir="2700000" algn="tl">
                    <a:srgbClr val="000000">
                      <a:alpha val="43137"/>
                    </a:srgbClr>
                  </a:outerShdw>
                </a:effectLst>
              </a:rPr>
              <a:t> уголке «</a:t>
            </a:r>
            <a:r>
              <a:rPr lang="ru-RU" dirty="0" err="1" smtClean="0">
                <a:solidFill>
                  <a:srgbClr val="002060"/>
                </a:solidFill>
                <a:effectLst>
                  <a:outerShdw blurRad="38100" dist="38100" dir="2700000" algn="tl">
                    <a:srgbClr val="000000">
                      <a:alpha val="43137"/>
                    </a:srgbClr>
                  </a:outerShdw>
                </a:effectLst>
              </a:rPr>
              <a:t>Петербурговедения</a:t>
            </a:r>
            <a:r>
              <a:rPr lang="ru-RU" dirty="0" smtClean="0">
                <a:solidFill>
                  <a:srgbClr val="002060"/>
                </a:solidFill>
                <a:effectLst>
                  <a:outerShdw blurRad="38100" dist="38100" dir="2700000" algn="tl">
                    <a:srgbClr val="000000">
                      <a:alpha val="43137"/>
                    </a:srgbClr>
                  </a:outerShdw>
                </a:effectLst>
              </a:rPr>
              <a:t>» в детском саду</a:t>
            </a:r>
            <a:endParaRPr lang="ru-RU" dirty="0">
              <a:solidFill>
                <a:srgbClr val="002060"/>
              </a:solidFill>
              <a:effectLst>
                <a:outerShdw blurRad="38100" dist="38100" dir="2700000" algn="tl">
                  <a:srgbClr val="000000">
                    <a:alpha val="43137"/>
                  </a:srgbClr>
                </a:outerShdw>
              </a:effectLst>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717032"/>
            <a:ext cx="8397003" cy="341167"/>
          </a:xfrm>
          <a:prstGeom prst="rect">
            <a:avLst/>
          </a:prstGeom>
        </p:spPr>
      </p:pic>
    </p:spTree>
    <p:extLst>
      <p:ext uri="{BB962C8B-B14F-4D97-AF65-F5344CB8AC3E}">
        <p14:creationId xmlns:p14="http://schemas.microsoft.com/office/powerpoint/2010/main" val="485486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88641"/>
            <a:ext cx="8003232" cy="720079"/>
          </a:xfrm>
        </p:spPr>
        <p:txBody>
          <a:bodyPr>
            <a:noAutofit/>
          </a:bodyPr>
          <a:lstStyle/>
          <a:p>
            <a:pPr algn="ctr"/>
            <a:r>
              <a:rPr lang="ru-RU" sz="1600" b="1" dirty="0" smtClean="0">
                <a:solidFill>
                  <a:srgbClr val="002060"/>
                </a:solidFill>
                <a:effectLst>
                  <a:outerShdw blurRad="38100" dist="38100" dir="2700000" algn="tl">
                    <a:srgbClr val="000000">
                      <a:alpha val="43137"/>
                    </a:srgbClr>
                  </a:outerShdw>
                </a:effectLst>
              </a:rPr>
              <a:t> </a:t>
            </a:r>
            <a:r>
              <a:rPr lang="ru-RU" sz="2000" b="1" u="sng" dirty="0" smtClean="0">
                <a:solidFill>
                  <a:srgbClr val="C00000"/>
                </a:solidFill>
                <a:effectLst>
                  <a:outerShdw blurRad="38100" dist="38100" dir="2700000" algn="tl">
                    <a:srgbClr val="000000">
                      <a:alpha val="43137"/>
                    </a:srgbClr>
                  </a:outerShdw>
                </a:effectLst>
              </a:rPr>
              <a:t>Этап реализации проекта</a:t>
            </a:r>
          </a:p>
          <a:p>
            <a:pPr algn="ctr"/>
            <a:r>
              <a:rPr lang="ru-RU" altLang="ru-RU" sz="1600" b="1" dirty="0" smtClean="0">
                <a:solidFill>
                  <a:srgbClr val="0070C0"/>
                </a:solidFill>
                <a:effectLst>
                  <a:outerShdw blurRad="38100" dist="38100" dir="2700000" algn="tl">
                    <a:srgbClr val="000000">
                      <a:alpha val="43137"/>
                    </a:srgbClr>
                  </a:outerShdw>
                </a:effectLst>
                <a:cs typeface="Times New Roman" pitchFamily="18" charset="0"/>
              </a:rPr>
              <a:t>09.01.2023-2</a:t>
            </a:r>
            <a:r>
              <a:rPr lang="en-US" altLang="ru-RU" sz="1600" b="1" dirty="0" smtClean="0">
                <a:solidFill>
                  <a:srgbClr val="0070C0"/>
                </a:solidFill>
                <a:effectLst>
                  <a:outerShdw blurRad="38100" dist="38100" dir="2700000" algn="tl">
                    <a:srgbClr val="000000">
                      <a:alpha val="43137"/>
                    </a:srgbClr>
                  </a:outerShdw>
                </a:effectLst>
                <a:cs typeface="Times New Roman" pitchFamily="18" charset="0"/>
              </a:rPr>
              <a:t>2</a:t>
            </a:r>
            <a:r>
              <a:rPr lang="ru-RU" altLang="ru-RU" sz="1600" b="1" dirty="0" smtClean="0">
                <a:solidFill>
                  <a:srgbClr val="0070C0"/>
                </a:solidFill>
                <a:effectLst>
                  <a:outerShdw blurRad="38100" dist="38100" dir="2700000" algn="tl">
                    <a:srgbClr val="000000">
                      <a:alpha val="43137"/>
                    </a:srgbClr>
                  </a:outerShdw>
                </a:effectLst>
                <a:cs typeface="Times New Roman" pitchFamily="18" charset="0"/>
              </a:rPr>
              <a:t>.01.2023 г.</a:t>
            </a:r>
            <a:endParaRPr lang="ru-RU" altLang="ru-RU" sz="1600" b="1" dirty="0">
              <a:solidFill>
                <a:srgbClr val="0070C0"/>
              </a:solidFill>
              <a:effectLst>
                <a:outerShdw blurRad="38100" dist="38100" dir="2700000" algn="tl">
                  <a:srgbClr val="000000">
                    <a:alpha val="43137"/>
                  </a:srgbClr>
                </a:outerShdw>
              </a:effectLst>
            </a:endParaRPr>
          </a:p>
          <a:p>
            <a:pPr algn="just">
              <a:buClr>
                <a:schemeClr val="accent2"/>
              </a:buClr>
            </a:pPr>
            <a:endParaRPr lang="ru-RU" altLang="ru-RU" sz="1600" b="1" dirty="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Текст 3"/>
          <p:cNvSpPr txBox="1">
            <a:spLocks/>
          </p:cNvSpPr>
          <p:nvPr/>
        </p:nvSpPr>
        <p:spPr>
          <a:xfrm>
            <a:off x="4849886" y="1878995"/>
            <a:ext cx="3948948" cy="135800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Презентация и выступление </a:t>
            </a:r>
          </a:p>
          <a:p>
            <a:pPr algn="ctr"/>
            <a:r>
              <a:rPr lang="ru-RU" sz="1600" b="1" dirty="0">
                <a:solidFill>
                  <a:srgbClr val="002060"/>
                </a:solidFill>
                <a:effectLst>
                  <a:outerShdw blurRad="38100" dist="38100" dir="2700000" algn="tl">
                    <a:srgbClr val="000000">
                      <a:alpha val="43137"/>
                    </a:srgbClr>
                  </a:outerShdw>
                </a:effectLst>
              </a:rPr>
              <a:t>п</a:t>
            </a:r>
            <a:r>
              <a:rPr lang="ru-RU" sz="1600" b="1" dirty="0" smtClean="0">
                <a:solidFill>
                  <a:srgbClr val="002060"/>
                </a:solidFill>
                <a:effectLst>
                  <a:outerShdw blurRad="38100" dist="38100" dir="2700000" algn="tl">
                    <a:srgbClr val="000000">
                      <a:alpha val="43137"/>
                    </a:srgbClr>
                  </a:outerShdw>
                </a:effectLst>
              </a:rPr>
              <a:t>еред сверстниками</a:t>
            </a:r>
          </a:p>
          <a:p>
            <a:pPr algn="ctr"/>
            <a:r>
              <a:rPr lang="ru-RU" sz="1600" b="1" dirty="0" smtClean="0">
                <a:solidFill>
                  <a:srgbClr val="002060"/>
                </a:solidFill>
                <a:effectLst>
                  <a:outerShdw blurRad="38100" dist="38100" dir="2700000" algn="tl">
                    <a:srgbClr val="000000">
                      <a:alpha val="43137"/>
                    </a:srgbClr>
                  </a:outerShdw>
                </a:effectLst>
              </a:rPr>
              <a:t>Бухарева Германа на тему</a:t>
            </a:r>
          </a:p>
          <a:p>
            <a:pPr algn="ctr"/>
            <a:r>
              <a:rPr lang="ru-RU" sz="1600" b="1" dirty="0" smtClean="0">
                <a:solidFill>
                  <a:srgbClr val="002060"/>
                </a:solidFill>
                <a:effectLst>
                  <a:outerShdw blurRad="38100" dist="38100" dir="2700000" algn="tl">
                    <a:srgbClr val="000000">
                      <a:alpha val="43137"/>
                    </a:srgbClr>
                  </a:outerShdw>
                </a:effectLst>
              </a:rPr>
              <a:t> </a:t>
            </a:r>
            <a:r>
              <a:rPr lang="ru-RU" sz="2000" b="1" dirty="0" smtClean="0">
                <a:solidFill>
                  <a:srgbClr val="002060"/>
                </a:solidFill>
                <a:effectLst>
                  <a:outerShdw blurRad="38100" dist="38100" dir="2700000" algn="tl">
                    <a:srgbClr val="000000">
                      <a:alpha val="43137"/>
                    </a:srgbClr>
                  </a:outerShdw>
                </a:effectLst>
              </a:rPr>
              <a:t>«125 грамм жизни»</a:t>
            </a:r>
          </a:p>
          <a:p>
            <a:pPr algn="ctr"/>
            <a:r>
              <a:rPr lang="ru-RU" sz="1200" b="1" dirty="0" smtClean="0">
                <a:solidFill>
                  <a:srgbClr val="002060"/>
                </a:solidFill>
                <a:effectLst>
                  <a:outerShdw blurRad="38100" dist="38100" dir="2700000" algn="tl">
                    <a:srgbClr val="000000">
                      <a:alpha val="43137"/>
                    </a:srgbClr>
                  </a:outerShdw>
                </a:effectLst>
              </a:rPr>
              <a:t>(подготовленные совместно с родителями)</a:t>
            </a: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27" y="3480091"/>
            <a:ext cx="4629173" cy="261869"/>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637305"/>
            <a:ext cx="4629173" cy="26186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67" y="1015689"/>
            <a:ext cx="3961862" cy="2971397"/>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4141811"/>
            <a:ext cx="4672074" cy="2628042"/>
          </a:xfrm>
          <a:prstGeom prst="rect">
            <a:avLst/>
          </a:prstGeom>
        </p:spPr>
      </p:pic>
    </p:spTree>
    <p:extLst>
      <p:ext uri="{BB962C8B-B14F-4D97-AF65-F5344CB8AC3E}">
        <p14:creationId xmlns:p14="http://schemas.microsoft.com/office/powerpoint/2010/main" val="31259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down)">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17463" y="293959"/>
            <a:ext cx="8003232" cy="974801"/>
          </a:xfrm>
        </p:spPr>
        <p:txBody>
          <a:bodyPr>
            <a:noAutofit/>
          </a:bodyPr>
          <a:lstStyle/>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Выездная программа «Петербургского музея кукол»</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 «Куклы блокадного Ленинграда»</a:t>
            </a:r>
          </a:p>
          <a:p>
            <a:pPr algn="ctr"/>
            <a:r>
              <a:rPr lang="ru-RU" altLang="ru-RU" sz="1200" b="1" dirty="0" smtClean="0">
                <a:solidFill>
                  <a:srgbClr val="002060"/>
                </a:solidFill>
                <a:effectLst>
                  <a:outerShdw blurRad="38100" dist="38100" dir="2700000" algn="tl">
                    <a:srgbClr val="000000">
                      <a:alpha val="43137"/>
                    </a:srgbClr>
                  </a:outerShdw>
                </a:effectLst>
                <a:cs typeface="Times New Roman" pitchFamily="18" charset="0"/>
              </a:rPr>
              <a:t>(организованная папой Денисова Мартина)</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a:p>
            <a:pPr algn="ctr"/>
            <a:endParaRPr lang="ru-RU" altLang="ru-RU" sz="1600" b="1" dirty="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27" y="6577132"/>
            <a:ext cx="8568952" cy="261869"/>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26" y="13494"/>
            <a:ext cx="8280920" cy="26186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26" y="4225421"/>
            <a:ext cx="3905842" cy="232354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4032726"/>
            <a:ext cx="3370474" cy="252785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74" y="1236481"/>
            <a:ext cx="3531450" cy="2648587"/>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0875" y="1296846"/>
            <a:ext cx="3370474" cy="2527855"/>
          </a:xfrm>
          <a:prstGeom prst="rect">
            <a:avLst/>
          </a:prstGeom>
        </p:spPr>
      </p:pic>
    </p:spTree>
    <p:extLst>
      <p:ext uri="{BB962C8B-B14F-4D97-AF65-F5344CB8AC3E}">
        <p14:creationId xmlns:p14="http://schemas.microsoft.com/office/powerpoint/2010/main" val="16157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92" y="116632"/>
            <a:ext cx="8397003" cy="341167"/>
          </a:xfrm>
          <a:prstGeom prst="rect">
            <a:avLst/>
          </a:prstGeom>
        </p:spPr>
      </p:pic>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400" b="1" u="sng"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2" name="Текст 3"/>
          <p:cNvSpPr txBox="1">
            <a:spLocks/>
          </p:cNvSpPr>
          <p:nvPr/>
        </p:nvSpPr>
        <p:spPr>
          <a:xfrm>
            <a:off x="1259632" y="425535"/>
            <a:ext cx="6912768" cy="9872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Совместное творчество детей и родителей.</a:t>
            </a:r>
          </a:p>
          <a:p>
            <a:pPr algn="ctr"/>
            <a:r>
              <a:rPr lang="ru-RU" sz="1600" b="1" dirty="0" smtClean="0">
                <a:solidFill>
                  <a:srgbClr val="002060"/>
                </a:solidFill>
                <a:effectLst>
                  <a:outerShdw blurRad="38100" dist="38100" dir="2700000" algn="tl">
                    <a:srgbClr val="000000">
                      <a:alpha val="43137"/>
                    </a:srgbClr>
                  </a:outerShdw>
                </a:effectLst>
              </a:rPr>
              <a:t>Изготовление открыток для ветеранов </a:t>
            </a:r>
            <a:r>
              <a:rPr lang="ru-RU" sz="1600" b="1" dirty="0">
                <a:solidFill>
                  <a:srgbClr val="002060"/>
                </a:solidFill>
                <a:effectLst>
                  <a:outerShdw blurRad="38100" dist="38100" dir="2700000" algn="tl">
                    <a:srgbClr val="000000">
                      <a:alpha val="43137"/>
                    </a:srgbClr>
                  </a:outerShdw>
                </a:effectLst>
              </a:rPr>
              <a:t>б</a:t>
            </a:r>
            <a:r>
              <a:rPr lang="ru-RU" sz="1600" b="1" dirty="0" smtClean="0">
                <a:solidFill>
                  <a:srgbClr val="002060"/>
                </a:solidFill>
                <a:effectLst>
                  <a:outerShdw blurRad="38100" dist="38100" dir="2700000" algn="tl">
                    <a:srgbClr val="000000">
                      <a:alpha val="43137"/>
                    </a:srgbClr>
                  </a:outerShdw>
                </a:effectLst>
              </a:rPr>
              <a:t>локадного Ленинграда</a:t>
            </a:r>
          </a:p>
          <a:p>
            <a:pPr algn="ctr"/>
            <a:r>
              <a:rPr lang="ru-RU" sz="1600" b="1" dirty="0">
                <a:solidFill>
                  <a:srgbClr val="002060"/>
                </a:solidFill>
                <a:effectLst>
                  <a:outerShdw blurRad="38100" dist="38100" dir="2700000" algn="tl">
                    <a:srgbClr val="000000">
                      <a:alpha val="43137"/>
                    </a:srgbClr>
                  </a:outerShdw>
                </a:effectLst>
              </a:rPr>
              <a:t>д</a:t>
            </a:r>
            <a:r>
              <a:rPr lang="ru-RU" sz="1600" b="1" dirty="0" smtClean="0">
                <a:solidFill>
                  <a:srgbClr val="002060"/>
                </a:solidFill>
                <a:effectLst>
                  <a:outerShdw blurRad="38100" dist="38100" dir="2700000" algn="tl">
                    <a:srgbClr val="000000">
                      <a:alpha val="43137"/>
                    </a:srgbClr>
                  </a:outerShdw>
                </a:effectLst>
              </a:rPr>
              <a:t>ля участия в акции «Дорогому ветерану!»</a:t>
            </a:r>
            <a:endParaRPr lang="ru-RU" sz="2000" b="1"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39" y="1618666"/>
            <a:ext cx="2556482" cy="454485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1536523"/>
            <a:ext cx="2527787" cy="4493843"/>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2546808"/>
            <a:ext cx="3536507" cy="2652380"/>
          </a:xfrm>
          <a:prstGeom prst="rect">
            <a:avLst/>
          </a:prstGeom>
        </p:spPr>
      </p:pic>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08" y="6309320"/>
            <a:ext cx="8397003" cy="341167"/>
          </a:xfrm>
          <a:prstGeom prst="rect">
            <a:avLst/>
          </a:prstGeom>
        </p:spPr>
      </p:pic>
    </p:spTree>
    <p:extLst>
      <p:ext uri="{BB962C8B-B14F-4D97-AF65-F5344CB8AC3E}">
        <p14:creationId xmlns:p14="http://schemas.microsoft.com/office/powerpoint/2010/main" val="118796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267743" y="260648"/>
            <a:ext cx="4485157" cy="720079"/>
          </a:xfrm>
        </p:spPr>
        <p:txBody>
          <a:bodyPr>
            <a:noAutofit/>
          </a:bodyPr>
          <a:lstStyle/>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Текст 3"/>
          <p:cNvSpPr txBox="1">
            <a:spLocks/>
          </p:cNvSpPr>
          <p:nvPr/>
        </p:nvSpPr>
        <p:spPr>
          <a:xfrm>
            <a:off x="149562" y="1098581"/>
            <a:ext cx="2946580" cy="10342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Посещение музея под открытым небом </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«Блокадный Ленинград»</a:t>
            </a:r>
          </a:p>
          <a:p>
            <a:pPr algn="ctr"/>
            <a:r>
              <a:rPr lang="ru-RU" altLang="ru-RU" sz="1200" b="1" dirty="0" smtClean="0">
                <a:solidFill>
                  <a:srgbClr val="002060"/>
                </a:solidFill>
                <a:effectLst>
                  <a:outerShdw blurRad="38100" dist="38100" dir="2700000" algn="tl">
                    <a:srgbClr val="000000">
                      <a:alpha val="43137"/>
                    </a:srgbClr>
                  </a:outerShdw>
                </a:effectLst>
                <a:cs typeface="Times New Roman" pitchFamily="18" charset="0"/>
              </a:rPr>
              <a:t>(поход выходного дня)</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90" y="2236318"/>
            <a:ext cx="2977752" cy="26186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537" y="171146"/>
            <a:ext cx="2557353" cy="340980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245" y="155499"/>
            <a:ext cx="2569088" cy="3425451"/>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2083" y="4221088"/>
            <a:ext cx="2952328" cy="2214246"/>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553764"/>
            <a:ext cx="2376264" cy="3168352"/>
          </a:xfrm>
          <a:prstGeom prst="rect">
            <a:avLst/>
          </a:prstGeom>
        </p:spPr>
      </p:pic>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90" y="836712"/>
            <a:ext cx="2977752" cy="261869"/>
          </a:xfrm>
          <a:prstGeom prst="rect">
            <a:avLst/>
          </a:prstGeom>
        </p:spPr>
      </p:pic>
      <p:sp>
        <p:nvSpPr>
          <p:cNvPr id="15" name="Текст 3"/>
          <p:cNvSpPr txBox="1">
            <a:spLocks/>
          </p:cNvSpPr>
          <p:nvPr/>
        </p:nvSpPr>
        <p:spPr>
          <a:xfrm>
            <a:off x="5754411" y="4797152"/>
            <a:ext cx="3276337" cy="7819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Выставка в Законодательном Собрании Санкт-Петербурга</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«Прорыв Блокады Ленинграда»</a:t>
            </a:r>
          </a:p>
          <a:p>
            <a:pPr algn="ctr"/>
            <a:r>
              <a:rPr lang="ru-RU" altLang="ru-RU" sz="1200" b="1" dirty="0">
                <a:solidFill>
                  <a:srgbClr val="002060"/>
                </a:solidFill>
                <a:effectLst>
                  <a:outerShdw blurRad="38100" dist="38100" dir="2700000" algn="tl">
                    <a:srgbClr val="000000">
                      <a:alpha val="43137"/>
                    </a:srgbClr>
                  </a:outerShdw>
                </a:effectLst>
                <a:cs typeface="Times New Roman" pitchFamily="18" charset="0"/>
              </a:rPr>
              <a:t>(поход выходного </a:t>
            </a:r>
            <a:r>
              <a:rPr lang="ru-RU" altLang="ru-RU" sz="1200" b="1" dirty="0" smtClean="0">
                <a:solidFill>
                  <a:srgbClr val="002060"/>
                </a:solidFill>
                <a:effectLst>
                  <a:outerShdw blurRad="38100" dist="38100" dir="2700000" algn="tl">
                    <a:srgbClr val="000000">
                      <a:alpha val="43137"/>
                    </a:srgbClr>
                  </a:outerShdw>
                </a:effectLst>
                <a:cs typeface="Times New Roman" pitchFamily="18" charset="0"/>
              </a:rPr>
              <a:t>дня)</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1581" y="4535283"/>
            <a:ext cx="2977752" cy="261869"/>
          </a:xfrm>
          <a:prstGeom prst="rect">
            <a:avLst/>
          </a:prstGeom>
        </p:spPr>
      </p:pic>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1581" y="5853562"/>
            <a:ext cx="2977752" cy="261869"/>
          </a:xfrm>
          <a:prstGeom prst="rect">
            <a:avLst/>
          </a:prstGeom>
        </p:spPr>
      </p:pic>
    </p:spTree>
    <p:extLst>
      <p:ext uri="{BB962C8B-B14F-4D97-AF65-F5344CB8AC3E}">
        <p14:creationId xmlns:p14="http://schemas.microsoft.com/office/powerpoint/2010/main" val="2009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wipe(down)">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9552" y="188640"/>
            <a:ext cx="8229600" cy="922114"/>
          </a:xfrm>
        </p:spPr>
        <p:txBody>
          <a:bodyPr>
            <a:normAutofit/>
          </a:bodyPr>
          <a:lstStyle/>
          <a:p>
            <a:r>
              <a:rPr lang="ru-RU" sz="2000" b="1" u="sng" dirty="0" smtClean="0">
                <a:solidFill>
                  <a:srgbClr val="002060"/>
                </a:solidFill>
                <a:effectLst>
                  <a:outerShdw blurRad="38100" dist="38100" dir="2700000" algn="tl">
                    <a:srgbClr val="000000">
                      <a:alpha val="43137"/>
                    </a:srgbClr>
                  </a:outerShdw>
                </a:effectLst>
                <a:latin typeface="+mn-lt"/>
              </a:rPr>
              <a:t>Продуктивная деятельность</a:t>
            </a:r>
            <a:br>
              <a:rPr lang="ru-RU" sz="2000" b="1" u="sng" dirty="0" smtClean="0">
                <a:solidFill>
                  <a:srgbClr val="002060"/>
                </a:solidFill>
                <a:effectLst>
                  <a:outerShdw blurRad="38100" dist="38100" dir="2700000" algn="tl">
                    <a:srgbClr val="000000">
                      <a:alpha val="43137"/>
                    </a:srgbClr>
                  </a:outerShdw>
                </a:effectLst>
                <a:latin typeface="+mn-lt"/>
              </a:rPr>
            </a:br>
            <a:endParaRPr lang="ru-RU" sz="2000" b="1" u="sng" dirty="0">
              <a:solidFill>
                <a:srgbClr val="002060"/>
              </a:solidFill>
              <a:effectLst>
                <a:outerShdw blurRad="38100" dist="38100" dir="2700000" algn="tl">
                  <a:srgbClr val="000000">
                    <a:alpha val="43137"/>
                  </a:srgbClr>
                </a:outerShdw>
              </a:effectLst>
              <a:latin typeface="+mn-lt"/>
            </a:endParaRPr>
          </a:p>
        </p:txBody>
      </p:sp>
      <p:sp>
        <p:nvSpPr>
          <p:cNvPr id="7" name="Текст 6"/>
          <p:cNvSpPr>
            <a:spLocks noGrp="1"/>
          </p:cNvSpPr>
          <p:nvPr>
            <p:ph type="body" idx="1"/>
          </p:nvPr>
        </p:nvSpPr>
        <p:spPr>
          <a:xfrm>
            <a:off x="611560" y="692696"/>
            <a:ext cx="7859216" cy="720081"/>
          </a:xfrm>
        </p:spPr>
        <p:txBody>
          <a:bodyPr>
            <a:noAutofit/>
          </a:bodyPr>
          <a:lstStyle/>
          <a:p>
            <a:pPr algn="ctr"/>
            <a:r>
              <a:rPr lang="ru-RU" sz="2000" dirty="0" smtClean="0">
                <a:solidFill>
                  <a:srgbClr val="002060"/>
                </a:solidFill>
                <a:effectLst>
                  <a:outerShdw blurRad="38100" dist="38100" dir="2700000" algn="tl">
                    <a:srgbClr val="000000">
                      <a:alpha val="43137"/>
                    </a:srgbClr>
                  </a:outerShdw>
                </a:effectLst>
              </a:rPr>
              <a:t>Изготовление настольного театра из бросового материала для спектакля.</a:t>
            </a:r>
            <a:endParaRPr lang="ru-RU" sz="2000" dirty="0">
              <a:solidFill>
                <a:srgbClr val="002060"/>
              </a:solidFill>
              <a:effectLst>
                <a:outerShdw blurRad="38100" dist="38100" dir="2700000" algn="tl">
                  <a:srgbClr val="000000">
                    <a:alpha val="43137"/>
                  </a:srgbClr>
                </a:outerShdw>
              </a:effectLst>
            </a:endParaRPr>
          </a:p>
        </p:txBody>
      </p:sp>
      <p:pic>
        <p:nvPicPr>
          <p:cNvPr id="12" name="Объект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1560" y="1196752"/>
            <a:ext cx="2976331" cy="2232248"/>
          </a:xfrm>
        </p:spPr>
      </p:pic>
      <p:pic>
        <p:nvPicPr>
          <p:cNvPr id="13" name="Объект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08104" y="1124744"/>
            <a:ext cx="3168352" cy="2376264"/>
          </a:xfrm>
        </p:spPr>
      </p:pic>
      <p:sp>
        <p:nvSpPr>
          <p:cNvPr id="14" name="Текст 6"/>
          <p:cNvSpPr>
            <a:spLocks noGrp="1"/>
          </p:cNvSpPr>
          <p:nvPr>
            <p:ph type="body" idx="1"/>
          </p:nvPr>
        </p:nvSpPr>
        <p:spPr>
          <a:xfrm>
            <a:off x="323528" y="3789040"/>
            <a:ext cx="4040188" cy="648072"/>
          </a:xfrm>
        </p:spPr>
        <p:txBody>
          <a:bodyPr>
            <a:noAutofit/>
          </a:bodyPr>
          <a:lstStyle/>
          <a:p>
            <a:pPr algn="ctr"/>
            <a:r>
              <a:rPr lang="ru-RU" sz="2000" dirty="0" smtClean="0">
                <a:solidFill>
                  <a:srgbClr val="002060"/>
                </a:solidFill>
                <a:effectLst>
                  <a:outerShdw blurRad="38100" dist="38100" dir="2700000" algn="tl">
                    <a:srgbClr val="000000">
                      <a:alpha val="43137"/>
                    </a:srgbClr>
                  </a:outerShdw>
                </a:effectLst>
              </a:rPr>
              <a:t>Создание рисунков к альбому </a:t>
            </a:r>
          </a:p>
          <a:p>
            <a:pPr algn="ctr"/>
            <a:r>
              <a:rPr lang="ru-RU" sz="2000" dirty="0" smtClean="0">
                <a:solidFill>
                  <a:srgbClr val="002060"/>
                </a:solidFill>
                <a:effectLst>
                  <a:outerShdw blurRad="38100" dist="38100" dir="2700000" algn="tl">
                    <a:srgbClr val="000000">
                      <a:alpha val="43137"/>
                    </a:srgbClr>
                  </a:outerShdw>
                </a:effectLst>
              </a:rPr>
              <a:t>«Я нарисую за того ребенка»</a:t>
            </a:r>
            <a:endParaRPr lang="ru-RU" sz="2000" dirty="0">
              <a:solidFill>
                <a:srgbClr val="002060"/>
              </a:solidFill>
              <a:effectLst>
                <a:outerShdw blurRad="38100" dist="38100" dir="2700000" algn="tl">
                  <a:srgbClr val="000000">
                    <a:alpha val="43137"/>
                  </a:srgbClr>
                </a:outerShdw>
              </a:effectLst>
            </a:endParaRPr>
          </a:p>
        </p:txBody>
      </p:sp>
      <p:sp>
        <p:nvSpPr>
          <p:cNvPr id="19" name="Текст 6"/>
          <p:cNvSpPr>
            <a:spLocks noGrp="1"/>
          </p:cNvSpPr>
          <p:nvPr>
            <p:ph type="body" idx="1"/>
          </p:nvPr>
        </p:nvSpPr>
        <p:spPr>
          <a:xfrm>
            <a:off x="4499992" y="3789040"/>
            <a:ext cx="4355976" cy="648072"/>
          </a:xfrm>
        </p:spPr>
        <p:txBody>
          <a:bodyPr>
            <a:noAutofit/>
          </a:bodyPr>
          <a:lstStyle/>
          <a:p>
            <a:pPr algn="ctr"/>
            <a:r>
              <a:rPr lang="ru-RU" sz="2000" dirty="0" smtClean="0">
                <a:solidFill>
                  <a:srgbClr val="002060"/>
                </a:solidFill>
                <a:effectLst>
                  <a:outerShdw blurRad="38100" dist="38100" dir="2700000" algn="tl">
                    <a:srgbClr val="000000">
                      <a:alpha val="43137"/>
                    </a:srgbClr>
                  </a:outerShdw>
                </a:effectLst>
              </a:rPr>
              <a:t>   Лепка символа прорыва блокады</a:t>
            </a:r>
          </a:p>
          <a:p>
            <a:pPr algn="ctr"/>
            <a:r>
              <a:rPr lang="ru-RU" sz="2000" dirty="0" smtClean="0">
                <a:solidFill>
                  <a:srgbClr val="002060"/>
                </a:solidFill>
                <a:effectLst>
                  <a:outerShdw blurRad="38100" dist="38100" dir="2700000" algn="tl">
                    <a:srgbClr val="000000">
                      <a:alpha val="43137"/>
                    </a:srgbClr>
                  </a:outerShdw>
                </a:effectLst>
              </a:rPr>
              <a:t>   «Разорванное кольцо»</a:t>
            </a:r>
            <a:endParaRPr lang="ru-RU" sz="2000" dirty="0">
              <a:solidFill>
                <a:srgbClr val="002060"/>
              </a:solidFill>
              <a:effectLst>
                <a:outerShdw blurRad="38100" dist="38100" dir="2700000" algn="tl">
                  <a:srgbClr val="000000">
                    <a:alpha val="43137"/>
                  </a:srgbClr>
                </a:outerShdw>
              </a:effectLst>
            </a:endParaRPr>
          </a:p>
        </p:txBody>
      </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09120"/>
            <a:ext cx="3456384" cy="2294874"/>
          </a:xfrm>
          <a:prstGeom prst="rect">
            <a:avLst/>
          </a:prstGeom>
        </p:spPr>
      </p:pic>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8894" y="4497142"/>
            <a:ext cx="4067944" cy="228821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573016"/>
            <a:ext cx="4176464" cy="261869"/>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894" y="3561373"/>
            <a:ext cx="4176464" cy="261869"/>
          </a:xfrm>
          <a:prstGeom prst="rect">
            <a:avLst/>
          </a:prstGeom>
        </p:spPr>
      </p:pic>
    </p:spTree>
    <p:extLst>
      <p:ext uri="{BB962C8B-B14F-4D97-AF65-F5344CB8AC3E}">
        <p14:creationId xmlns:p14="http://schemas.microsoft.com/office/powerpoint/2010/main" val="3457747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267743" y="260648"/>
            <a:ext cx="4485157" cy="720079"/>
          </a:xfrm>
        </p:spPr>
        <p:txBody>
          <a:bodyPr>
            <a:noAutofit/>
          </a:bodyPr>
          <a:lstStyle/>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Текст 3"/>
          <p:cNvSpPr txBox="1">
            <a:spLocks/>
          </p:cNvSpPr>
          <p:nvPr/>
        </p:nvSpPr>
        <p:spPr>
          <a:xfrm>
            <a:off x="149562" y="1098581"/>
            <a:ext cx="2946580" cy="10342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Сюжетно-ролевая игра «Госпиталь»</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27" y="1815524"/>
            <a:ext cx="2977752" cy="261869"/>
          </a:xfrm>
          <a:prstGeom prst="rect">
            <a:avLst/>
          </a:prstGeom>
        </p:spPr>
      </p:pic>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90" y="836712"/>
            <a:ext cx="2977752" cy="261869"/>
          </a:xfrm>
          <a:prstGeom prst="rect">
            <a:avLst/>
          </a:prstGeom>
        </p:spPr>
      </p:pic>
      <p:sp>
        <p:nvSpPr>
          <p:cNvPr id="15" name="Текст 3"/>
          <p:cNvSpPr txBox="1">
            <a:spLocks/>
          </p:cNvSpPr>
          <p:nvPr/>
        </p:nvSpPr>
        <p:spPr>
          <a:xfrm>
            <a:off x="6084168" y="5085184"/>
            <a:ext cx="3059832" cy="71512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Сюжетно-ролевая игра</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«Концерт для раненых»</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954249"/>
            <a:ext cx="2977752" cy="26186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796" y="102938"/>
            <a:ext cx="1966528" cy="393305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58490"/>
            <a:ext cx="2889892" cy="2889892"/>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76" y="3602917"/>
            <a:ext cx="3722304" cy="1861152"/>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8126" y="4863452"/>
            <a:ext cx="3635896" cy="1817948"/>
          </a:xfrm>
          <a:prstGeom prst="rect">
            <a:avLst/>
          </a:prstGeom>
        </p:spPr>
      </p:pic>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6248" y="5772426"/>
            <a:ext cx="2977752" cy="261869"/>
          </a:xfrm>
          <a:prstGeom prst="rect">
            <a:avLst/>
          </a:prstGeom>
        </p:spPr>
      </p:pic>
    </p:spTree>
    <p:extLst>
      <p:ext uri="{BB962C8B-B14F-4D97-AF65-F5344CB8AC3E}">
        <p14:creationId xmlns:p14="http://schemas.microsoft.com/office/powerpoint/2010/main" val="236514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3"/>
          <p:cNvSpPr txBox="1">
            <a:spLocks/>
          </p:cNvSpPr>
          <p:nvPr/>
        </p:nvSpPr>
        <p:spPr>
          <a:xfrm>
            <a:off x="3243833" y="667143"/>
            <a:ext cx="2946580" cy="10342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a:t>
            </a:r>
          </a:p>
          <a:p>
            <a:pPr algn="ctr"/>
            <a:r>
              <a:rPr lang="ru-RU" sz="1600" b="1" dirty="0" smtClean="0">
                <a:solidFill>
                  <a:srgbClr val="002060"/>
                </a:solidFill>
                <a:effectLst>
                  <a:outerShdw blurRad="38100" dist="38100" dir="2700000" algn="tl">
                    <a:srgbClr val="000000">
                      <a:alpha val="43137"/>
                    </a:srgbClr>
                  </a:outerShdw>
                </a:effectLst>
              </a:rPr>
              <a:t>Теневой театр</a:t>
            </a:r>
          </a:p>
          <a:p>
            <a:pPr algn="ctr"/>
            <a:r>
              <a:rPr lang="ru-RU" sz="1600" b="1" dirty="0" smtClean="0">
                <a:solidFill>
                  <a:srgbClr val="002060"/>
                </a:solidFill>
                <a:effectLst>
                  <a:outerShdw blurRad="38100" dist="38100" dir="2700000" algn="tl">
                    <a:srgbClr val="000000">
                      <a:alpha val="43137"/>
                    </a:srgbClr>
                  </a:outerShdw>
                </a:effectLst>
              </a:rPr>
              <a:t>«Сказка о Гусыне»</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208" y="1666025"/>
            <a:ext cx="2977752" cy="261869"/>
          </a:xfrm>
          <a:prstGeom prst="rect">
            <a:avLst/>
          </a:prstGeom>
        </p:spPr>
      </p:pic>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1208" y="667143"/>
            <a:ext cx="2977752" cy="261869"/>
          </a:xfrm>
          <a:prstGeom prst="rect">
            <a:avLst/>
          </a:prstGeom>
        </p:spPr>
      </p:pic>
      <p:sp>
        <p:nvSpPr>
          <p:cNvPr id="15" name="Текст 3"/>
          <p:cNvSpPr txBox="1">
            <a:spLocks/>
          </p:cNvSpPr>
          <p:nvPr/>
        </p:nvSpPr>
        <p:spPr>
          <a:xfrm>
            <a:off x="581756" y="3140969"/>
            <a:ext cx="3059832" cy="101799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rPr>
              <a:t>Театральная постановка «Рукавичка» с перчаточными куклами музейной коллекции</a:t>
            </a:r>
            <a:endParaRPr lang="ru-RU" altLang="ru-RU" sz="12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960" y="188640"/>
            <a:ext cx="2881541" cy="2881541"/>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61869"/>
            <a:ext cx="2808312" cy="2808312"/>
          </a:xfrm>
          <a:prstGeom prst="rect">
            <a:avLst/>
          </a:prstGeom>
        </p:spPr>
      </p:pic>
      <p:sp>
        <p:nvSpPr>
          <p:cNvPr id="21" name="Текст 3"/>
          <p:cNvSpPr txBox="1">
            <a:spLocks/>
          </p:cNvSpPr>
          <p:nvPr/>
        </p:nvSpPr>
        <p:spPr>
          <a:xfrm>
            <a:off x="5436096" y="3140969"/>
            <a:ext cx="3059832" cy="93803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Настольный театр «Кот, петух и лиса», изготовленный детьми</a:t>
            </a: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215" y="4020608"/>
            <a:ext cx="4206908" cy="2366386"/>
          </a:xfrm>
          <a:prstGeom prst="rect">
            <a:avLst/>
          </a:prstGeom>
        </p:spPr>
      </p:pic>
      <p:pic>
        <p:nvPicPr>
          <p:cNvPr id="23" name="Рисунок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9544" y="3777334"/>
            <a:ext cx="2852935" cy="2852935"/>
          </a:xfrm>
          <a:prstGeom prst="rect">
            <a:avLst/>
          </a:prstGeom>
        </p:spPr>
      </p:pic>
    </p:spTree>
    <p:extLst>
      <p:ext uri="{BB962C8B-B14F-4D97-AF65-F5344CB8AC3E}">
        <p14:creationId xmlns:p14="http://schemas.microsoft.com/office/powerpoint/2010/main" val="2590610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92" y="0"/>
            <a:ext cx="8397003" cy="341167"/>
          </a:xfrm>
          <a:prstGeom prst="rect">
            <a:avLst/>
          </a:prstGeom>
        </p:spPr>
      </p:pic>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400" b="1" u="sng"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2" name="Текст 3"/>
          <p:cNvSpPr txBox="1">
            <a:spLocks/>
          </p:cNvSpPr>
          <p:nvPr/>
        </p:nvSpPr>
        <p:spPr>
          <a:xfrm>
            <a:off x="574992" y="204909"/>
            <a:ext cx="8101464" cy="9872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rPr>
              <a:t>Акция «Память сквозь года»</a:t>
            </a:r>
          </a:p>
          <a:p>
            <a:pPr algn="ctr"/>
            <a:r>
              <a:rPr lang="ru-RU" altLang="ru-RU" sz="1600" dirty="0" smtClean="0">
                <a:solidFill>
                  <a:srgbClr val="002060"/>
                </a:solidFill>
                <a:effectLst>
                  <a:outerShdw blurRad="38100" dist="38100" dir="2700000" algn="tl">
                    <a:srgbClr val="000000">
                      <a:alpha val="43137"/>
                    </a:srgbClr>
                  </a:outerShdw>
                </a:effectLst>
                <a:cs typeface="Times New Roman" pitchFamily="18" charset="0"/>
              </a:rPr>
              <a:t>(</a:t>
            </a: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знакомство с историей создания памятника «Детям блокадного Ленинграда»</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и возложение цветов)</a:t>
            </a: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42" y="6418456"/>
            <a:ext cx="8397003" cy="341167"/>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36" y="1251154"/>
            <a:ext cx="1728192" cy="230425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192150"/>
            <a:ext cx="1853924" cy="2471898"/>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3757580"/>
            <a:ext cx="1785154" cy="2380205"/>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1360" y="3555410"/>
            <a:ext cx="1810228" cy="2624114"/>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2376" y="3290726"/>
            <a:ext cx="1249619" cy="2780793"/>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1564" y="1276498"/>
            <a:ext cx="1860812" cy="2481082"/>
          </a:xfrm>
          <a:prstGeom prst="rect">
            <a:avLst/>
          </a:prstGeom>
        </p:spPr>
      </p:pic>
    </p:spTree>
    <p:extLst>
      <p:ext uri="{BB962C8B-B14F-4D97-AF65-F5344CB8AC3E}">
        <p14:creationId xmlns:p14="http://schemas.microsoft.com/office/powerpoint/2010/main" val="219612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92" y="116632"/>
            <a:ext cx="8397003" cy="341167"/>
          </a:xfrm>
          <a:prstGeom prst="rect">
            <a:avLst/>
          </a:prstGeom>
        </p:spPr>
      </p:pic>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400" b="1" u="sng"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2" name="Текст 3"/>
          <p:cNvSpPr txBox="1">
            <a:spLocks/>
          </p:cNvSpPr>
          <p:nvPr/>
        </p:nvSpPr>
        <p:spPr>
          <a:xfrm>
            <a:off x="1259632" y="425535"/>
            <a:ext cx="6912768" cy="9872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rPr>
              <a:t>Консультация для педагогов</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«Организация работы детских садов Ленинграда в период Блокады».</a:t>
            </a: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2" y="6426548"/>
            <a:ext cx="8397003" cy="341167"/>
          </a:xfrm>
          <a:prstGeom prst="rect">
            <a:avLst/>
          </a:prstGeom>
        </p:spPr>
      </p:pic>
      <p:pic>
        <p:nvPicPr>
          <p:cNvPr id="11" name="Рисунок 10"/>
          <p:cNvPicPr>
            <a:picLocks noChangeAspect="1"/>
          </p:cNvPicPr>
          <p:nvPr/>
        </p:nvPicPr>
        <p:blipFill>
          <a:blip r:embed="rId3"/>
          <a:stretch>
            <a:fillRect/>
          </a:stretch>
        </p:blipFill>
        <p:spPr>
          <a:xfrm>
            <a:off x="971600" y="1445040"/>
            <a:ext cx="7344816" cy="4710960"/>
          </a:xfrm>
          <a:prstGeom prst="rect">
            <a:avLst/>
          </a:prstGeom>
          <a:ln>
            <a:noFill/>
          </a:ln>
          <a:effectLst>
            <a:softEdge rad="112500"/>
          </a:effectLst>
        </p:spPr>
      </p:pic>
    </p:spTree>
    <p:extLst>
      <p:ext uri="{BB962C8B-B14F-4D97-AF65-F5344CB8AC3E}">
        <p14:creationId xmlns:p14="http://schemas.microsoft.com/office/powerpoint/2010/main" val="52934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88640"/>
            <a:ext cx="8003232" cy="5937523"/>
          </a:xfrm>
        </p:spPr>
        <p:txBody>
          <a:bodyPr>
            <a:noAutofit/>
          </a:bodyPr>
          <a:lstStyle/>
          <a:p>
            <a:r>
              <a:rPr lang="ru-RU" sz="1800" b="1" u="sng" dirty="0" smtClean="0">
                <a:solidFill>
                  <a:srgbClr val="C00000"/>
                </a:solidFill>
                <a:effectLst>
                  <a:outerShdw blurRad="38100" dist="38100" dir="2700000" algn="tl">
                    <a:srgbClr val="000000">
                      <a:alpha val="43137"/>
                    </a:srgbClr>
                  </a:outerShdw>
                </a:effectLst>
              </a:rPr>
              <a:t>Тип проекта: </a:t>
            </a:r>
          </a:p>
          <a:p>
            <a:r>
              <a:rPr lang="ru-RU" sz="1800" b="1" dirty="0" smtClean="0">
                <a:solidFill>
                  <a:srgbClr val="002060"/>
                </a:solidFill>
                <a:effectLst>
                  <a:outerShdw blurRad="38100" dist="38100" dir="2700000" algn="tl">
                    <a:srgbClr val="000000">
                      <a:alpha val="43137"/>
                    </a:srgbClr>
                  </a:outerShdw>
                </a:effectLst>
              </a:rPr>
              <a:t>Информационно-познавательный </a:t>
            </a:r>
          </a:p>
          <a:p>
            <a:r>
              <a:rPr lang="ru-RU" sz="1800" b="1" u="sng" dirty="0" smtClean="0">
                <a:solidFill>
                  <a:srgbClr val="C00000"/>
                </a:solidFill>
                <a:effectLst>
                  <a:outerShdw blurRad="38100" dist="38100" dir="2700000" algn="tl">
                    <a:srgbClr val="000000">
                      <a:alpha val="43137"/>
                    </a:srgbClr>
                  </a:outerShdw>
                </a:effectLst>
              </a:rPr>
              <a:t>Участники проекта:</a:t>
            </a:r>
            <a:endParaRPr lang="ru-RU" altLang="ru-RU" sz="1800" b="1" dirty="0">
              <a:solidFill>
                <a:schemeClr val="accent2"/>
              </a:solidFill>
              <a:effectLst>
                <a:outerShdw blurRad="38100" dist="38100" dir="2700000" algn="tl">
                  <a:srgbClr val="000000">
                    <a:alpha val="43137"/>
                  </a:srgbClr>
                </a:outerShdw>
              </a:effectLst>
            </a:endParaRPr>
          </a:p>
          <a:p>
            <a:pPr algn="just">
              <a:buClr>
                <a:schemeClr val="accent2"/>
              </a:buClr>
            </a:pP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a:t>
            </a:r>
            <a:r>
              <a:rPr lang="ru-RU" altLang="ru-RU" sz="1800" b="1" dirty="0">
                <a:solidFill>
                  <a:srgbClr val="002060"/>
                </a:solidFill>
                <a:effectLst>
                  <a:outerShdw blurRad="38100" dist="38100" dir="2700000" algn="tl">
                    <a:srgbClr val="000000">
                      <a:alpha val="43137"/>
                    </a:srgbClr>
                  </a:outerShdw>
                </a:effectLst>
                <a:cs typeface="Times New Roman" pitchFamily="18" charset="0"/>
              </a:rPr>
              <a:t>в</a:t>
            </a: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оспитанники подготовительной </a:t>
            </a:r>
            <a:r>
              <a:rPr lang="ru-RU" altLang="ru-RU" sz="1800" b="1" dirty="0">
                <a:solidFill>
                  <a:srgbClr val="002060"/>
                </a:solidFill>
                <a:effectLst>
                  <a:outerShdw blurRad="38100" dist="38100" dir="2700000" algn="tl">
                    <a:srgbClr val="000000">
                      <a:alpha val="43137"/>
                    </a:srgbClr>
                  </a:outerShdw>
                </a:effectLst>
                <a:cs typeface="Times New Roman" pitchFamily="18" charset="0"/>
              </a:rPr>
              <a:t>группы </a:t>
            </a: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«Затейники»;</a:t>
            </a:r>
          </a:p>
          <a:p>
            <a:pPr algn="just">
              <a:buClr>
                <a:schemeClr val="accent2"/>
              </a:buClr>
            </a:pP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-родители воспитанников;</a:t>
            </a:r>
            <a:endParaRPr lang="ru-RU" altLang="ru-RU" sz="1800" b="1" dirty="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-воспитатели </a:t>
            </a:r>
            <a:r>
              <a:rPr lang="ru-RU" altLang="ru-RU" sz="1800" b="1" dirty="0">
                <a:solidFill>
                  <a:srgbClr val="002060"/>
                </a:solidFill>
                <a:effectLst>
                  <a:outerShdw blurRad="38100" dist="38100" dir="2700000" algn="tl">
                    <a:srgbClr val="000000">
                      <a:alpha val="43137"/>
                    </a:srgbClr>
                  </a:outerShdw>
                </a:effectLst>
                <a:cs typeface="Times New Roman" pitchFamily="18" charset="0"/>
              </a:rPr>
              <a:t>группы </a:t>
            </a: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«Затейники»;</a:t>
            </a:r>
            <a:endParaRPr lang="ru-RU" altLang="ru-RU" sz="1800" b="1" dirty="0">
              <a:solidFill>
                <a:srgbClr val="002060"/>
              </a:solidFill>
              <a:effectLst>
                <a:outerShdw blurRad="38100" dist="38100" dir="2700000" algn="tl">
                  <a:srgbClr val="000000">
                    <a:alpha val="43137"/>
                  </a:srgbClr>
                </a:outerShdw>
              </a:effectLst>
              <a:cs typeface="Times New Roman" pitchFamily="18" charset="0"/>
            </a:endParaRPr>
          </a:p>
          <a:p>
            <a:r>
              <a:rPr lang="ru-RU" sz="1800" b="1" u="sng" dirty="0" smtClean="0">
                <a:solidFill>
                  <a:srgbClr val="C00000"/>
                </a:solidFill>
                <a:effectLst>
                  <a:outerShdw blurRad="38100" dist="38100" dir="2700000" algn="tl">
                    <a:srgbClr val="000000">
                      <a:alpha val="43137"/>
                    </a:srgbClr>
                  </a:outerShdw>
                </a:effectLst>
              </a:rPr>
              <a:t>Продолжительность проекта </a:t>
            </a:r>
            <a:endParaRPr lang="ru-RU" altLang="ru-RU" sz="1800" b="1" dirty="0">
              <a:solidFill>
                <a:schemeClr val="accent2"/>
              </a:solidFill>
              <a:effectLst>
                <a:outerShdw blurRad="38100" dist="38100" dir="2700000" algn="tl">
                  <a:srgbClr val="000000">
                    <a:alpha val="43137"/>
                  </a:srgbClr>
                </a:outerShdw>
              </a:effectLst>
            </a:endParaRPr>
          </a:p>
          <a:p>
            <a:pPr algn="just">
              <a:buClr>
                <a:schemeClr val="accent2"/>
              </a:buClr>
            </a:pPr>
            <a:r>
              <a:rPr lang="ru-RU" altLang="ru-RU" sz="1800" b="1" dirty="0" smtClean="0">
                <a:solidFill>
                  <a:srgbClr val="002060"/>
                </a:solidFill>
                <a:effectLst>
                  <a:outerShdw blurRad="38100" dist="38100" dir="2700000" algn="tl">
                    <a:srgbClr val="000000">
                      <a:alpha val="43137"/>
                    </a:srgbClr>
                  </a:outerShdw>
                </a:effectLst>
                <a:cs typeface="Times New Roman" pitchFamily="18" charset="0"/>
              </a:rPr>
              <a:t>-с 05.12.2022 г. по 27.01.2023 г.</a:t>
            </a:r>
          </a:p>
          <a:p>
            <a:pPr algn="just">
              <a:buClr>
                <a:schemeClr val="accent2"/>
              </a:buClr>
            </a:pPr>
            <a:endParaRPr lang="ru-RU" altLang="ru-RU" sz="18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8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800" b="1" dirty="0" smtClean="0">
              <a:solidFill>
                <a:srgbClr val="002060"/>
              </a:solidFill>
              <a:effectLst>
                <a:outerShdw blurRad="38100" dist="38100" dir="2700000" algn="tl">
                  <a:srgbClr val="000000">
                    <a:alpha val="43137"/>
                  </a:srgbClr>
                </a:outerShdw>
              </a:effectLst>
              <a:cs typeface="Times New Roman" pitchFamily="18" charset="0"/>
            </a:endParaRPr>
          </a:p>
          <a:p>
            <a:r>
              <a:rPr lang="ru-RU" sz="2400" b="1" u="sng" dirty="0">
                <a:solidFill>
                  <a:srgbClr val="C00000"/>
                </a:solidFill>
                <a:effectLst>
                  <a:outerShdw blurRad="38100" dist="38100" dir="2700000" algn="tl">
                    <a:srgbClr val="000000">
                      <a:alpha val="43137"/>
                    </a:srgbClr>
                  </a:outerShdw>
                </a:effectLst>
              </a:rPr>
              <a:t>Цель проекта: </a:t>
            </a:r>
            <a:endParaRPr lang="ru-RU" altLang="ru-RU" sz="2400" b="1" dirty="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r>
              <a:rPr lang="ru-RU" sz="2400" b="1" dirty="0" smtClean="0">
                <a:solidFill>
                  <a:srgbClr val="002060"/>
                </a:solidFill>
                <a:effectLst>
                  <a:outerShdw blurRad="38100" dist="38100" dir="2700000" algn="tl">
                    <a:srgbClr val="000000">
                      <a:alpha val="43137"/>
                    </a:srgbClr>
                  </a:outerShdw>
                </a:effectLst>
                <a:cs typeface="Arial" pitchFamily="34" charset="0"/>
              </a:rPr>
              <a:t>Развитие познавательного интереса старших дошкольников посредством расширения представлений о жизни детей блокадного Ленинграда.</a:t>
            </a:r>
            <a:endParaRPr lang="ru-RU" sz="2400" dirty="0">
              <a:effectLst>
                <a:outerShdw blurRad="38100" dist="38100" dir="2700000" algn="tl">
                  <a:srgbClr val="000000">
                    <a:alpha val="43137"/>
                  </a:srgbClr>
                </a:outerShdw>
              </a:effectLst>
            </a:endParaRPr>
          </a:p>
          <a:p>
            <a:pPr algn="just">
              <a:buClr>
                <a:schemeClr val="accent2"/>
              </a:buClr>
            </a:pPr>
            <a:endParaRPr lang="ru-RU" altLang="ru-RU" sz="1600" b="1" dirty="0">
              <a:solidFill>
                <a:srgbClr val="002060"/>
              </a:solidFill>
              <a:latin typeface="Times New Roman" pitchFamily="18" charset="0"/>
              <a:cs typeface="Times New Roman" pitchFamily="18" charset="0"/>
            </a:endParaRPr>
          </a:p>
          <a:p>
            <a:pPr algn="just">
              <a:buClr>
                <a:schemeClr val="accent2"/>
              </a:buClr>
            </a:pPr>
            <a:endParaRPr lang="ru-RU" altLang="ru-RU" sz="1600" b="1" dirty="0" smtClean="0">
              <a:solidFill>
                <a:srgbClr val="002060"/>
              </a:solidFill>
              <a:latin typeface="Times New Roman" pitchFamily="18" charset="0"/>
              <a:cs typeface="Times New Roman" pitchFamily="18" charset="0"/>
            </a:endParaRPr>
          </a:p>
          <a:p>
            <a:pPr algn="just">
              <a:buClr>
                <a:schemeClr val="accent2"/>
              </a:buClr>
            </a:pPr>
            <a:endParaRPr lang="ru-RU" altLang="ru-RU" sz="1600" b="1" dirty="0">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54402">
            <a:off x="8079492" y="291423"/>
            <a:ext cx="964984" cy="122553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4" y="3184215"/>
            <a:ext cx="8199026" cy="455197"/>
          </a:xfrm>
          <a:prstGeom prst="rect">
            <a:avLst/>
          </a:prstGeom>
        </p:spPr>
      </p:pic>
    </p:spTree>
    <p:extLst>
      <p:ext uri="{BB962C8B-B14F-4D97-AF65-F5344CB8AC3E}">
        <p14:creationId xmlns:p14="http://schemas.microsoft.com/office/powerpoint/2010/main" val="31106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Effect transition="in" filter="fade">
                                      <p:cBhvr>
                                        <p:cTn id="7" dur="1000"/>
                                        <p:tgtEl>
                                          <p:spTgt spid="4">
                                            <p:txEl>
                                              <p:pRg st="11" end="11"/>
                                            </p:txEl>
                                          </p:spTgt>
                                        </p:tgtEl>
                                      </p:cBhvr>
                                    </p:animEffect>
                                    <p:anim calcmode="lin" valueType="num">
                                      <p:cBhvr>
                                        <p:cTn id="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2" end="12"/>
                                            </p:txEl>
                                          </p:spTgt>
                                        </p:tgtEl>
                                        <p:attrNameLst>
                                          <p:attrName>style.visibility</p:attrName>
                                        </p:attrNameLst>
                                      </p:cBhvr>
                                      <p:to>
                                        <p:strVal val="visible"/>
                                      </p:to>
                                    </p:set>
                                    <p:animEffect transition="in" filter="fade">
                                      <p:cBhvr>
                                        <p:cTn id="12" dur="1000"/>
                                        <p:tgtEl>
                                          <p:spTgt spid="4">
                                            <p:txEl>
                                              <p:pRg st="12" end="12"/>
                                            </p:txEl>
                                          </p:spTgt>
                                        </p:tgtEl>
                                      </p:cBhvr>
                                    </p:animEffect>
                                    <p:anim calcmode="lin" valueType="num">
                                      <p:cBhvr>
                                        <p:cTn id="1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88641"/>
            <a:ext cx="8003232" cy="720079"/>
          </a:xfrm>
        </p:spPr>
        <p:txBody>
          <a:bodyPr>
            <a:noAutofit/>
          </a:bodyPr>
          <a:lstStyle/>
          <a:p>
            <a:pPr algn="ctr"/>
            <a:r>
              <a:rPr lang="ru-RU" sz="1600" b="1" dirty="0" smtClean="0">
                <a:solidFill>
                  <a:srgbClr val="002060"/>
                </a:solidFill>
                <a:effectLst>
                  <a:outerShdw blurRad="38100" dist="38100" dir="2700000" algn="tl">
                    <a:srgbClr val="000000">
                      <a:alpha val="43137"/>
                    </a:srgbClr>
                  </a:outerShdw>
                </a:effectLst>
              </a:rPr>
              <a:t> </a:t>
            </a:r>
            <a:r>
              <a:rPr lang="ru-RU" sz="2000" b="1" u="sng" dirty="0" smtClean="0">
                <a:solidFill>
                  <a:srgbClr val="C00000"/>
                </a:solidFill>
                <a:effectLst>
                  <a:outerShdw blurRad="38100" dist="38100" dir="2700000" algn="tl">
                    <a:srgbClr val="000000">
                      <a:alpha val="43137"/>
                    </a:srgbClr>
                  </a:outerShdw>
                </a:effectLst>
              </a:rPr>
              <a:t>Заключительный этап</a:t>
            </a:r>
          </a:p>
          <a:p>
            <a:pPr algn="ctr"/>
            <a:r>
              <a:rPr lang="ru-RU" altLang="ru-RU" sz="1600" b="1" dirty="0" smtClean="0">
                <a:solidFill>
                  <a:srgbClr val="0070C0"/>
                </a:solidFill>
                <a:effectLst>
                  <a:outerShdw blurRad="38100" dist="38100" dir="2700000" algn="tl">
                    <a:srgbClr val="000000">
                      <a:alpha val="43137"/>
                    </a:srgbClr>
                  </a:outerShdw>
                </a:effectLst>
                <a:cs typeface="Times New Roman" pitchFamily="18" charset="0"/>
              </a:rPr>
              <a:t>2</a:t>
            </a:r>
            <a:r>
              <a:rPr lang="en-US" altLang="ru-RU" sz="1600" b="1" dirty="0" smtClean="0">
                <a:solidFill>
                  <a:srgbClr val="0070C0"/>
                </a:solidFill>
                <a:effectLst>
                  <a:outerShdw blurRad="38100" dist="38100" dir="2700000" algn="tl">
                    <a:srgbClr val="000000">
                      <a:alpha val="43137"/>
                    </a:srgbClr>
                  </a:outerShdw>
                </a:effectLst>
                <a:cs typeface="Times New Roman" pitchFamily="18" charset="0"/>
              </a:rPr>
              <a:t>3</a:t>
            </a:r>
            <a:r>
              <a:rPr lang="ru-RU" altLang="ru-RU" sz="1600" b="1" dirty="0" smtClean="0">
                <a:solidFill>
                  <a:srgbClr val="0070C0"/>
                </a:solidFill>
                <a:effectLst>
                  <a:outerShdw blurRad="38100" dist="38100" dir="2700000" algn="tl">
                    <a:srgbClr val="000000">
                      <a:alpha val="43137"/>
                    </a:srgbClr>
                  </a:outerShdw>
                </a:effectLst>
                <a:cs typeface="Times New Roman" pitchFamily="18" charset="0"/>
              </a:rPr>
              <a:t>.01.2023-27.01.2023 г.</a:t>
            </a:r>
            <a:endParaRPr lang="ru-RU" altLang="ru-RU" sz="1600" b="1" dirty="0">
              <a:solidFill>
                <a:srgbClr val="0070C0"/>
              </a:solidFill>
              <a:effectLst>
                <a:outerShdw blurRad="38100" dist="38100" dir="2700000" algn="tl">
                  <a:srgbClr val="000000">
                    <a:alpha val="43137"/>
                  </a:srgbClr>
                </a:outerShdw>
              </a:effectLst>
            </a:endParaRPr>
          </a:p>
          <a:p>
            <a:pPr algn="just">
              <a:buClr>
                <a:schemeClr val="accent2"/>
              </a:buClr>
            </a:pPr>
            <a:endParaRPr lang="ru-RU" altLang="ru-RU" sz="1600" b="1" dirty="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Текст 3"/>
          <p:cNvSpPr txBox="1">
            <a:spLocks/>
          </p:cNvSpPr>
          <p:nvPr/>
        </p:nvSpPr>
        <p:spPr>
          <a:xfrm>
            <a:off x="4748169" y="1412776"/>
            <a:ext cx="3948948"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Музыкально-поэтическая гостиная</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«Нас память уносит назад»</a:t>
            </a:r>
            <a:endParaRPr lang="ru-RU" altLang="ru-RU" sz="12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648" y="2108071"/>
            <a:ext cx="4629173" cy="261869"/>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785" y="1039654"/>
            <a:ext cx="4629173" cy="26186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35" y="660377"/>
            <a:ext cx="3131840" cy="1760803"/>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79" y="4646273"/>
            <a:ext cx="3611706" cy="2030597"/>
          </a:xfrm>
          <a:prstGeom prst="rect">
            <a:avLst/>
          </a:prstGeom>
        </p:spPr>
      </p:pic>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t="18377"/>
          <a:stretch/>
        </p:blipFill>
        <p:spPr>
          <a:xfrm>
            <a:off x="423368" y="2668748"/>
            <a:ext cx="2939818" cy="1799676"/>
          </a:xfrm>
          <a:prstGeom prst="rect">
            <a:avLst/>
          </a:prstGeom>
        </p:spPr>
      </p:pic>
      <p:pic>
        <p:nvPicPr>
          <p:cNvPr id="13" name="Рисунок 12"/>
          <p:cNvPicPr>
            <a:picLocks noChangeAspect="1"/>
          </p:cNvPicPr>
          <p:nvPr/>
        </p:nvPicPr>
        <p:blipFill rotWithShape="1">
          <a:blip r:embed="rId6" cstate="print">
            <a:extLst>
              <a:ext uri="{28A0092B-C50C-407E-A947-70E740481C1C}">
                <a14:useLocalDpi xmlns:a14="http://schemas.microsoft.com/office/drawing/2010/main" val="0"/>
              </a:ext>
            </a:extLst>
          </a:blip>
          <a:srcRect l="7427" r="13829"/>
          <a:stretch/>
        </p:blipFill>
        <p:spPr>
          <a:xfrm>
            <a:off x="4722540" y="2731034"/>
            <a:ext cx="4104456" cy="2930538"/>
          </a:xfrm>
          <a:prstGeom prst="rect">
            <a:avLst/>
          </a:prstGeom>
        </p:spPr>
      </p:pic>
    </p:spTree>
    <p:extLst>
      <p:ext uri="{BB962C8B-B14F-4D97-AF65-F5344CB8AC3E}">
        <p14:creationId xmlns:p14="http://schemas.microsoft.com/office/powerpoint/2010/main" val="167595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400" b="1" u="sng"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2" name="Текст 3"/>
          <p:cNvSpPr txBox="1">
            <a:spLocks/>
          </p:cNvSpPr>
          <p:nvPr/>
        </p:nvSpPr>
        <p:spPr>
          <a:xfrm>
            <a:off x="1382222" y="80981"/>
            <a:ext cx="6912768" cy="9872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rPr>
              <a:t>Стендовая акция Семейный </a:t>
            </a:r>
            <a:r>
              <a:rPr lang="ru-RU" altLang="ru-RU" sz="1600" b="1" dirty="0" smtClean="0">
                <a:solidFill>
                  <a:srgbClr val="002060"/>
                </a:solidFill>
                <a:effectLst>
                  <a:outerShdw blurRad="38100" dist="38100" dir="2700000" algn="tl">
                    <a:srgbClr val="000000">
                      <a:alpha val="43137"/>
                    </a:srgbClr>
                  </a:outerShdw>
                </a:effectLst>
              </a:rPr>
              <a:t>альбом</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«Бессмертный полк нашей группы»</a:t>
            </a:r>
          </a:p>
          <a:p>
            <a:pPr algn="ct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(солдаты Ленинградского фронта и труженики тыла)</a:t>
            </a: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6327" y="2066368"/>
            <a:ext cx="1551351" cy="247188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676" y="2452368"/>
            <a:ext cx="1800200" cy="240026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848718"/>
            <a:ext cx="2411760" cy="174852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467" y="1306768"/>
            <a:ext cx="1815666" cy="2420888"/>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295" y="1008300"/>
            <a:ext cx="1732658" cy="2304256"/>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4430" y="3836309"/>
            <a:ext cx="504056" cy="504056"/>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2697" y="2344474"/>
            <a:ext cx="504056" cy="504056"/>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774" y="1913115"/>
            <a:ext cx="556211" cy="556211"/>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3515" y="1189565"/>
            <a:ext cx="616432" cy="616432"/>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2018" y="879410"/>
            <a:ext cx="596935" cy="596935"/>
          </a:xfrm>
          <a:prstGeom prst="rect">
            <a:avLst/>
          </a:prstGeom>
        </p:spPr>
      </p:pic>
      <p:pic>
        <p:nvPicPr>
          <p:cNvPr id="20" name="Рисунок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8" y="5661248"/>
            <a:ext cx="8199026" cy="1008112"/>
          </a:xfrm>
          <a:prstGeom prst="rect">
            <a:avLst/>
          </a:prstGeom>
        </p:spPr>
      </p:pic>
      <p:pic>
        <p:nvPicPr>
          <p:cNvPr id="21" name="Рисунок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454402">
            <a:off x="590659" y="863580"/>
            <a:ext cx="964984" cy="1225530"/>
          </a:xfrm>
          <a:prstGeom prst="rect">
            <a:avLst/>
          </a:prstGeom>
        </p:spPr>
      </p:pic>
      <p:pic>
        <p:nvPicPr>
          <p:cNvPr id="22" name="Рисунок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556925">
            <a:off x="797548" y="656767"/>
            <a:ext cx="1071735" cy="1361104"/>
          </a:xfrm>
          <a:prstGeom prst="rect">
            <a:avLst/>
          </a:prstGeom>
        </p:spPr>
      </p:pic>
    </p:spTree>
    <p:extLst>
      <p:ext uri="{BB962C8B-B14F-4D97-AF65-F5344CB8AC3E}">
        <p14:creationId xmlns:p14="http://schemas.microsoft.com/office/powerpoint/2010/main" val="281283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92" y="116632"/>
            <a:ext cx="8397003" cy="341167"/>
          </a:xfrm>
          <a:prstGeom prst="rect">
            <a:avLst/>
          </a:prstGeom>
        </p:spPr>
      </p:pic>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400" b="1" u="sng" dirty="0" smtClean="0">
              <a:solidFill>
                <a:srgbClr val="002060"/>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12" name="Текст 3"/>
          <p:cNvSpPr txBox="1">
            <a:spLocks/>
          </p:cNvSpPr>
          <p:nvPr/>
        </p:nvSpPr>
        <p:spPr>
          <a:xfrm>
            <a:off x="574992" y="360423"/>
            <a:ext cx="8101464" cy="98724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altLang="ru-RU" sz="1600" b="1" dirty="0" smtClean="0">
                <a:solidFill>
                  <a:srgbClr val="002060"/>
                </a:solidFill>
                <a:effectLst>
                  <a:outerShdw blurRad="38100" dist="38100" dir="2700000" algn="tl">
                    <a:srgbClr val="000000">
                      <a:alpha val="43137"/>
                    </a:srgbClr>
                  </a:outerShdw>
                </a:effectLst>
              </a:rPr>
              <a:t>Акция «Свеча памяти»</a:t>
            </a:r>
          </a:p>
          <a:p>
            <a:pPr algn="ctr"/>
            <a:r>
              <a:rPr lang="ru-RU" altLang="ru-RU" sz="1600" dirty="0" smtClean="0">
                <a:solidFill>
                  <a:srgbClr val="002060"/>
                </a:solidFill>
                <a:effectLst>
                  <a:outerShdw blurRad="38100" dist="38100" dir="2700000" algn="tl">
                    <a:srgbClr val="000000">
                      <a:alpha val="43137"/>
                    </a:srgbClr>
                  </a:outerShdw>
                </a:effectLst>
                <a:cs typeface="Times New Roman" pitchFamily="18" charset="0"/>
              </a:rPr>
              <a:t>(</a:t>
            </a:r>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акция, приуроченная к дню полного освобождения Ленинграда)</a:t>
            </a: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381328"/>
            <a:ext cx="8397003" cy="341167"/>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204249"/>
            <a:ext cx="1476567" cy="1968756"/>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137" y="4136912"/>
            <a:ext cx="1527070" cy="2036093"/>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8795" y="3970521"/>
            <a:ext cx="1452031" cy="2368873"/>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334927"/>
            <a:ext cx="2926085" cy="2193040"/>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861" y="1257007"/>
            <a:ext cx="3131840" cy="2348880"/>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2071973"/>
            <a:ext cx="3347864" cy="2509155"/>
          </a:xfrm>
          <a:prstGeom prst="rect">
            <a:avLst/>
          </a:prstGeom>
        </p:spPr>
      </p:pic>
    </p:spTree>
    <p:extLst>
      <p:ext uri="{BB962C8B-B14F-4D97-AF65-F5344CB8AC3E}">
        <p14:creationId xmlns:p14="http://schemas.microsoft.com/office/powerpoint/2010/main" val="173607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506289"/>
            <a:ext cx="8003232" cy="824955"/>
          </a:xfrm>
        </p:spPr>
        <p:txBody>
          <a:bodyPr>
            <a:noAutofit/>
          </a:bodyPr>
          <a:lstStyle/>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-Все участники проекта получили знания о жизни маленьких ленинградцев во время блокады.</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-Дети приобрели умение рассказывать о блокаде, используя в своем рассказе исторические факты, поэзию и музыкальные произведения.</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-Пополнился словарь детей : блокадное кольцо, город-герой, метроном, госпиталь, паек, бомбоубежище, буржуйка, громкоговоритель, дорога Жизни…</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-Был приобретен опыт публичных выступлений перед сверстниками.</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-Осуществилась преемственность поколений внутри семьи.</a:t>
            </a:r>
          </a:p>
          <a:p>
            <a:pPr algn="just"/>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a:p>
            <a:pPr algn="just"/>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-Снизилась эмоционально-психологическая напряженность и тревожность родителей при изучении темы «Блокады» детьми, благодаря чему повысился уровень родительской вовлеченности  в проектную деятельность.</a:t>
            </a:r>
          </a:p>
          <a:p>
            <a:pPr algn="just"/>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a:p>
            <a:pPr algn="just"/>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endParaRPr lang="ru-RU" altLang="ru-RU" sz="1600" b="1" dirty="0">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54402">
            <a:off x="8079492" y="291423"/>
            <a:ext cx="964984" cy="122553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83" y="5949280"/>
            <a:ext cx="8199026" cy="455197"/>
          </a:xfrm>
          <a:prstGeom prst="rect">
            <a:avLst/>
          </a:prstGeom>
        </p:spPr>
      </p:pic>
      <p:sp>
        <p:nvSpPr>
          <p:cNvPr id="6" name="Текст 3"/>
          <p:cNvSpPr txBox="1">
            <a:spLocks/>
          </p:cNvSpPr>
          <p:nvPr/>
        </p:nvSpPr>
        <p:spPr>
          <a:xfrm>
            <a:off x="259904" y="773088"/>
            <a:ext cx="8003232" cy="82495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buClr>
                <a:schemeClr val="accent2"/>
              </a:buClr>
            </a:pPr>
            <a:endParaRPr lang="ru-RU" altLang="ru-RU" sz="1800" b="1" dirty="0" smtClean="0">
              <a:solidFill>
                <a:srgbClr val="002060"/>
              </a:solidFill>
              <a:effectLst>
                <a:outerShdw blurRad="38100" dist="38100" dir="2700000" algn="tl">
                  <a:srgbClr val="000000">
                    <a:alpha val="43137"/>
                  </a:srgbClr>
                </a:outerShdw>
              </a:effectLst>
              <a:cs typeface="Times New Roman" pitchFamily="18" charset="0"/>
            </a:endParaRPr>
          </a:p>
        </p:txBody>
      </p:sp>
      <p:sp>
        <p:nvSpPr>
          <p:cNvPr id="2" name="Прямоугольник 1"/>
          <p:cNvSpPr/>
          <p:nvPr/>
        </p:nvSpPr>
        <p:spPr>
          <a:xfrm>
            <a:off x="395536" y="44624"/>
            <a:ext cx="6048672" cy="461665"/>
          </a:xfrm>
          <a:prstGeom prst="rect">
            <a:avLst/>
          </a:prstGeom>
        </p:spPr>
        <p:txBody>
          <a:bodyPr wrap="square">
            <a:spAutoFit/>
          </a:bodyPr>
          <a:lstStyle/>
          <a:p>
            <a:r>
              <a:rPr lang="ru-RU" sz="2400" b="1" u="sng" dirty="0">
                <a:solidFill>
                  <a:srgbClr val="C00000"/>
                </a:solidFill>
                <a:effectLst>
                  <a:outerShdw blurRad="38100" dist="38100" dir="2700000" algn="tl">
                    <a:srgbClr val="000000">
                      <a:alpha val="43137"/>
                    </a:srgbClr>
                  </a:outerShdw>
                </a:effectLst>
              </a:rPr>
              <a:t>Результаты проекта: </a:t>
            </a:r>
            <a:endParaRPr lang="ru-RU" altLang="ru-RU" sz="2400" b="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352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1000"/>
                                        <p:tgtEl>
                                          <p:spTgt spid="4">
                                            <p:txEl>
                                              <p:pRg st="8" end="8"/>
                                            </p:txEl>
                                          </p:spTgt>
                                        </p:tgtEl>
                                      </p:cBhvr>
                                    </p:animEffect>
                                    <p:anim calcmode="lin" valueType="num">
                                      <p:cBhvr>
                                        <p:cTn id="4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9455" y="476672"/>
            <a:ext cx="7560840" cy="447745"/>
          </a:xfrm>
        </p:spPr>
        <p:txBody>
          <a:bodyPr>
            <a:normAutofit fontScale="85000" lnSpcReduction="20000"/>
          </a:bodyPr>
          <a:lstStyle/>
          <a:p>
            <a:r>
              <a:rPr lang="ru-RU" sz="3300" b="1" spc="50" dirty="0" smtClean="0">
                <a:ln w="11430"/>
                <a:solidFill>
                  <a:srgbClr val="FF0000"/>
                </a:solidFill>
                <a:effectLst>
                  <a:outerShdw blurRad="76200" dist="50800" dir="5400000" algn="tl" rotWithShape="0">
                    <a:srgbClr val="000000">
                      <a:alpha val="65000"/>
                    </a:srgbClr>
                  </a:outerShdw>
                </a:effectLst>
              </a:rPr>
              <a:t>Рефлексия</a:t>
            </a:r>
          </a:p>
          <a:p>
            <a:endParaRPr lang="ru-RU" sz="1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sz="2000" b="1" dirty="0">
              <a:solidFill>
                <a:srgbClr val="002060"/>
              </a:solidFill>
            </a:endParaRPr>
          </a:p>
          <a:p>
            <a:endParaRPr lang="ru-RU" b="1" dirty="0">
              <a:solidFill>
                <a:srgbClr val="002060"/>
              </a:solidFill>
            </a:endParaRPr>
          </a:p>
        </p:txBody>
      </p:sp>
      <p:sp>
        <p:nvSpPr>
          <p:cNvPr id="7" name="Подзаголовок 2"/>
          <p:cNvSpPr txBox="1">
            <a:spLocks/>
          </p:cNvSpPr>
          <p:nvPr/>
        </p:nvSpPr>
        <p:spPr>
          <a:xfrm>
            <a:off x="1187624" y="5805264"/>
            <a:ext cx="6480720" cy="79382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smtClean="0">
              <a:solidFill>
                <a:srgbClr val="002060"/>
              </a:solidFill>
            </a:endParaRPr>
          </a:p>
          <a:p>
            <a:r>
              <a:rPr lang="ru-RU" sz="2400" b="1" dirty="0" smtClean="0">
                <a:solidFill>
                  <a:srgbClr val="002060"/>
                </a:solidFill>
              </a:rPr>
              <a:t>     </a:t>
            </a:r>
            <a:endParaRPr lang="ru-RU" b="1" dirty="0">
              <a:solidFill>
                <a:srgbClr val="002060"/>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70" y="5686425"/>
            <a:ext cx="8797614" cy="1171575"/>
          </a:xfrm>
          <a:prstGeom prst="rect">
            <a:avLst/>
          </a:prstGeom>
        </p:spPr>
      </p:pic>
      <p:sp>
        <p:nvSpPr>
          <p:cNvPr id="6" name="Стрелка вниз 5"/>
          <p:cNvSpPr/>
          <p:nvPr/>
        </p:nvSpPr>
        <p:spPr>
          <a:xfrm>
            <a:off x="4208930" y="191683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дзаголовок 2"/>
          <p:cNvSpPr txBox="1">
            <a:spLocks/>
          </p:cNvSpPr>
          <p:nvPr/>
        </p:nvSpPr>
        <p:spPr>
          <a:xfrm>
            <a:off x="847981" y="2780928"/>
            <a:ext cx="7560840" cy="447745"/>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Родным </a:t>
            </a:r>
            <a:r>
              <a:rPr lang="ru-RU" b="1" spc="50" dirty="0" smtClean="0">
                <a:ln w="11430"/>
                <a:solidFill>
                  <a:srgbClr val="002060"/>
                </a:solidFill>
                <a:effectLst>
                  <a:outerShdw blurRad="76200" dist="50800" dir="5400000" algn="tl" rotWithShape="0">
                    <a:srgbClr val="000000">
                      <a:alpha val="65000"/>
                    </a:srgbClr>
                  </a:outerShdw>
                </a:effectLst>
              </a:rPr>
              <a:t>становится то, о чем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УЗНАЕМ!</a:t>
            </a:r>
          </a:p>
          <a:p>
            <a:endParaRPr lang="ru-RU" sz="1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sz="2000" b="1" dirty="0" smtClean="0">
              <a:solidFill>
                <a:srgbClr val="002060"/>
              </a:solidFill>
            </a:endParaRPr>
          </a:p>
          <a:p>
            <a:endParaRPr lang="ru-RU" b="1" dirty="0">
              <a:solidFill>
                <a:srgbClr val="002060"/>
              </a:solidFill>
            </a:endParaRPr>
          </a:p>
        </p:txBody>
      </p:sp>
      <p:sp>
        <p:nvSpPr>
          <p:cNvPr id="12" name="Стрелка вниз 11"/>
          <p:cNvSpPr/>
          <p:nvPr/>
        </p:nvSpPr>
        <p:spPr>
          <a:xfrm>
            <a:off x="4268077" y="3415715"/>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дзаголовок 2"/>
          <p:cNvSpPr txBox="1">
            <a:spLocks/>
          </p:cNvSpPr>
          <p:nvPr/>
        </p:nvSpPr>
        <p:spPr>
          <a:xfrm>
            <a:off x="768591" y="4221088"/>
            <a:ext cx="7560840" cy="447745"/>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800" b="1" spc="50" dirty="0" smtClean="0">
                <a:ln w="11430"/>
                <a:solidFill>
                  <a:srgbClr val="002060"/>
                </a:solidFill>
                <a:effectLst>
                  <a:outerShdw blurRad="76200" dist="50800" dir="5400000" algn="tl" rotWithShape="0">
                    <a:srgbClr val="000000">
                      <a:alpha val="65000"/>
                    </a:srgbClr>
                  </a:outerShdw>
                </a:effectLst>
              </a:rPr>
              <a:t>Будем</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ЗНАТЬ! БЕРЕЧЬ! ЦЕНИТЬ!</a:t>
            </a:r>
          </a:p>
          <a:p>
            <a:endParaRPr lang="ru-RU" b="1" dirty="0">
              <a:solidFill>
                <a:srgbClr val="002060"/>
              </a:solidFill>
            </a:endParaRPr>
          </a:p>
        </p:txBody>
      </p:sp>
      <p:sp>
        <p:nvSpPr>
          <p:cNvPr id="16" name="Подзаголовок 2"/>
          <p:cNvSpPr txBox="1">
            <a:spLocks/>
          </p:cNvSpPr>
          <p:nvPr/>
        </p:nvSpPr>
        <p:spPr>
          <a:xfrm>
            <a:off x="784886" y="4869160"/>
            <a:ext cx="7560840" cy="447745"/>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7000" b="1" spc="50" dirty="0" smtClean="0">
                <a:ln w="11430"/>
                <a:solidFill>
                  <a:srgbClr val="002060"/>
                </a:solidFill>
                <a:effectLst>
                  <a:outerShdw blurRad="76200" dist="50800" dir="5400000" algn="tl" rotWithShape="0">
                    <a:srgbClr val="000000">
                      <a:alpha val="65000"/>
                    </a:srgbClr>
                  </a:outerShdw>
                </a:effectLst>
              </a:rPr>
              <a:t>Видео ролик для детей и  родителей </a:t>
            </a:r>
          </a:p>
          <a:p>
            <a:r>
              <a:rPr lang="ru-RU" sz="7000" b="1" spc="50" dirty="0" smtClean="0">
                <a:ln w="11430"/>
                <a:solidFill>
                  <a:srgbClr val="002060"/>
                </a:solidFill>
                <a:effectLst>
                  <a:outerShdw blurRad="76200" dist="50800" dir="5400000" algn="tl" rotWithShape="0">
                    <a:srgbClr val="000000">
                      <a:alpha val="65000"/>
                    </a:srgbClr>
                  </a:outerShdw>
                </a:effectLst>
              </a:rPr>
              <a:t> «Блокадных будней  детства откровенья!»</a:t>
            </a:r>
          </a:p>
          <a:p>
            <a:endParaRPr lang="ru-RU" sz="1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000" b="1" dirty="0" smtClean="0">
                <a:solidFill>
                  <a:srgbClr val="002060"/>
                </a:solidFill>
                <a:hlinkClick r:id="rId3" action="ppaction://hlinkfile"/>
              </a:rPr>
              <a:t>Блокадных будней Детства откровенья.</a:t>
            </a:r>
            <a:r>
              <a:rPr lang="en-US" sz="4000" b="1" dirty="0" err="1" smtClean="0">
                <a:solidFill>
                  <a:srgbClr val="002060"/>
                </a:solidFill>
                <a:hlinkClick r:id="rId3" action="ppaction://hlinkfile"/>
              </a:rPr>
              <a:t>avi</a:t>
            </a:r>
            <a:endParaRPr lang="ru-RU" sz="4000" b="1" dirty="0" smtClean="0">
              <a:solidFill>
                <a:srgbClr val="002060"/>
              </a:solidFill>
            </a:endParaRPr>
          </a:p>
          <a:p>
            <a:endParaRPr lang="ru-RU" b="1" dirty="0">
              <a:solidFill>
                <a:srgbClr val="002060"/>
              </a:solidFill>
            </a:endParaRPr>
          </a:p>
        </p:txBody>
      </p:sp>
      <p:sp>
        <p:nvSpPr>
          <p:cNvPr id="10" name="Подзаголовок 2"/>
          <p:cNvSpPr txBox="1">
            <a:spLocks/>
          </p:cNvSpPr>
          <p:nvPr/>
        </p:nvSpPr>
        <p:spPr>
          <a:xfrm>
            <a:off x="776531" y="1332710"/>
            <a:ext cx="7560840" cy="447745"/>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b="1" spc="50" dirty="0" smtClean="0">
                <a:ln w="11430"/>
                <a:solidFill>
                  <a:srgbClr val="002060"/>
                </a:solidFill>
                <a:effectLst>
                  <a:outerShdw blurRad="76200" dist="50800" dir="5400000" algn="tl" rotWithShape="0">
                    <a:srgbClr val="000000">
                      <a:alpha val="65000"/>
                    </a:srgbClr>
                  </a:outerShdw>
                </a:effectLst>
              </a:rPr>
              <a:t>Ценим и бережем что-то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РОДНОЕ!</a:t>
            </a:r>
          </a:p>
          <a:p>
            <a:endParaRPr lang="ru-RU" sz="2000" b="1" dirty="0" smtClean="0">
              <a:solidFill>
                <a:srgbClr val="002060"/>
              </a:solidFill>
            </a:endParaRPr>
          </a:p>
          <a:p>
            <a:endParaRPr lang="ru-RU" b="1" dirty="0">
              <a:solidFill>
                <a:srgbClr val="002060"/>
              </a:solidFill>
            </a:endParaRPr>
          </a:p>
        </p:txBody>
      </p:sp>
    </p:spTree>
    <p:extLst>
      <p:ext uri="{BB962C8B-B14F-4D97-AF65-F5344CB8AC3E}">
        <p14:creationId xmlns:p14="http://schemas.microsoft.com/office/powerpoint/2010/main" val="38771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down)">
                                      <p:cBhvr>
                                        <p:cTn id="46" dur="500"/>
                                        <p:tgtEl>
                                          <p:spTgt spid="16">
                                            <p:txEl>
                                              <p:pRg st="0" end="0"/>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wipe(down)">
                                      <p:cBhvr>
                                        <p:cTn id="49" dur="500"/>
                                        <p:tgtEl>
                                          <p:spTgt spid="1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3" end="3"/>
                                            </p:txEl>
                                          </p:spTgt>
                                        </p:tgtEl>
                                        <p:attrNameLst>
                                          <p:attrName>style.visibility</p:attrName>
                                        </p:attrNameLst>
                                      </p:cBhvr>
                                      <p:to>
                                        <p:strVal val="visible"/>
                                      </p:to>
                                    </p:set>
                                    <p:anim calcmode="lin" valueType="num">
                                      <p:cBhvr additive="base">
                                        <p:cTn id="54"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69907" y="2204864"/>
            <a:ext cx="7560840" cy="1023809"/>
          </a:xfrm>
        </p:spPr>
        <p:txBody>
          <a:bodyPr>
            <a:normAutofit fontScale="92500" lnSpcReduction="20000"/>
          </a:bodyPr>
          <a:lstStyle/>
          <a:p>
            <a:endParaRPr lang="ru-RU" b="1" dirty="0">
              <a:solidFill>
                <a:srgbClr val="002060"/>
              </a:solidFill>
            </a:endParaRPr>
          </a:p>
          <a:p>
            <a:r>
              <a:rPr 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sz="2000" b="1" dirty="0">
              <a:solidFill>
                <a:srgbClr val="002060"/>
              </a:solidFill>
            </a:endParaRPr>
          </a:p>
          <a:p>
            <a:endParaRPr lang="ru-RU" b="1" dirty="0">
              <a:solidFill>
                <a:srgbClr val="002060"/>
              </a:solidFill>
            </a:endParaRPr>
          </a:p>
        </p:txBody>
      </p:sp>
      <p:sp>
        <p:nvSpPr>
          <p:cNvPr id="7" name="Подзаголовок 2"/>
          <p:cNvSpPr txBox="1">
            <a:spLocks/>
          </p:cNvSpPr>
          <p:nvPr/>
        </p:nvSpPr>
        <p:spPr>
          <a:xfrm>
            <a:off x="1187624" y="5805264"/>
            <a:ext cx="6480720" cy="79382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b="1" dirty="0" smtClean="0">
              <a:solidFill>
                <a:srgbClr val="002060"/>
              </a:solidFill>
            </a:endParaRPr>
          </a:p>
          <a:p>
            <a:r>
              <a:rPr lang="ru-RU" sz="2400" b="1" dirty="0" smtClean="0">
                <a:solidFill>
                  <a:srgbClr val="002060"/>
                </a:solidFill>
              </a:rPr>
              <a:t>     </a:t>
            </a:r>
            <a:endParaRPr lang="ru-RU" b="1" dirty="0">
              <a:solidFill>
                <a:srgbClr val="002060"/>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86" y="3356992"/>
            <a:ext cx="8797614" cy="1171575"/>
          </a:xfrm>
          <a:prstGeom prst="rect">
            <a:avLst/>
          </a:prstGeom>
        </p:spPr>
      </p:pic>
    </p:spTree>
    <p:extLst>
      <p:ext uri="{BB962C8B-B14F-4D97-AF65-F5344CB8AC3E}">
        <p14:creationId xmlns:p14="http://schemas.microsoft.com/office/powerpoint/2010/main" val="379992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1" y="188641"/>
            <a:ext cx="8712968" cy="6048672"/>
          </a:xfrm>
        </p:spPr>
        <p:txBody>
          <a:bodyPr>
            <a:noAutofit/>
          </a:bodyPr>
          <a:lstStyle/>
          <a:p>
            <a:r>
              <a:rPr lang="ru-RU" sz="2400" b="1" dirty="0" smtClean="0">
                <a:solidFill>
                  <a:srgbClr val="C00000"/>
                </a:solidFill>
                <a:effectLst>
                  <a:outerShdw blurRad="38100" dist="38100" dir="2700000" algn="tl">
                    <a:srgbClr val="000000">
                      <a:alpha val="43137"/>
                    </a:srgbClr>
                  </a:outerShdw>
                </a:effectLst>
              </a:rPr>
              <a:t>Задачи проекта: </a:t>
            </a:r>
            <a:endParaRPr lang="ru-RU" sz="1600" b="1" dirty="0" smtClean="0">
              <a:solidFill>
                <a:srgbClr val="002060"/>
              </a:solidFill>
              <a:effectLst>
                <a:outerShdw blurRad="38100" dist="38100" dir="2700000" algn="tl">
                  <a:srgbClr val="000000">
                    <a:alpha val="43137"/>
                  </a:srgbClr>
                </a:outerShdw>
              </a:effectLst>
            </a:endParaRPr>
          </a:p>
          <a:p>
            <a:r>
              <a:rPr lang="ru-RU" sz="1600" b="1" u="sng" dirty="0">
                <a:solidFill>
                  <a:srgbClr val="FF0000"/>
                </a:solidFill>
                <a:effectLst>
                  <a:outerShdw blurRad="38100" dist="38100" dir="2700000" algn="tl">
                    <a:srgbClr val="000000">
                      <a:alpha val="43137"/>
                    </a:srgbClr>
                  </a:outerShdw>
                </a:effectLst>
              </a:rPr>
              <a:t>Для воспитанников:</a:t>
            </a:r>
          </a:p>
          <a:p>
            <a:r>
              <a:rPr lang="ru-RU" sz="1600" b="1" dirty="0">
                <a:solidFill>
                  <a:srgbClr val="002060"/>
                </a:solidFill>
                <a:effectLst>
                  <a:outerShdw blurRad="38100" dist="38100" dir="2700000" algn="tl">
                    <a:srgbClr val="000000">
                      <a:alpha val="43137"/>
                    </a:srgbClr>
                  </a:outerShdw>
                </a:effectLst>
              </a:rPr>
              <a:t>1</a:t>
            </a:r>
            <a:r>
              <a:rPr lang="ru-RU" sz="1600" b="1" dirty="0" smtClean="0">
                <a:solidFill>
                  <a:srgbClr val="002060"/>
                </a:solidFill>
                <a:effectLst>
                  <a:outerShdw blurRad="38100" dist="38100" dir="2700000" algn="tl">
                    <a:srgbClr val="000000">
                      <a:alpha val="43137"/>
                    </a:srgbClr>
                  </a:outerShdw>
                </a:effectLst>
              </a:rPr>
              <a:t>. Расширять </a:t>
            </a:r>
            <a:r>
              <a:rPr lang="ru-RU" sz="1600" b="1" dirty="0">
                <a:solidFill>
                  <a:srgbClr val="002060"/>
                </a:solidFill>
                <a:effectLst>
                  <a:outerShdw blurRad="38100" dist="38100" dir="2700000" algn="tl">
                    <a:srgbClr val="000000">
                      <a:alpha val="43137"/>
                    </a:srgbClr>
                  </a:outerShdw>
                </a:effectLst>
              </a:rPr>
              <a:t>представления </a:t>
            </a:r>
            <a:r>
              <a:rPr lang="ru-RU" sz="1600" b="1" dirty="0" smtClean="0">
                <a:solidFill>
                  <a:srgbClr val="002060"/>
                </a:solidFill>
                <a:effectLst>
                  <a:outerShdw blurRad="38100" dist="38100" dir="2700000" algn="tl">
                    <a:srgbClr val="000000">
                      <a:alpha val="43137"/>
                    </a:srgbClr>
                  </a:outerShdw>
                </a:effectLst>
              </a:rPr>
              <a:t>детей об исторических событиях Санкт-Петербурга: </a:t>
            </a:r>
            <a:r>
              <a:rPr lang="ru-RU" sz="1600" b="1" dirty="0">
                <a:solidFill>
                  <a:srgbClr val="002060"/>
                </a:solidFill>
                <a:effectLst>
                  <a:outerShdw blurRad="38100" dist="38100" dir="2700000" algn="tl">
                    <a:srgbClr val="000000">
                      <a:alpha val="43137"/>
                    </a:srgbClr>
                  </a:outerShdw>
                </a:effectLst>
              </a:rPr>
              <a:t>о жизни детей в блокадном Ленинграде, их подвиге и героизме.</a:t>
            </a:r>
          </a:p>
          <a:p>
            <a:r>
              <a:rPr lang="ru-RU" sz="1600" b="1" dirty="0">
                <a:solidFill>
                  <a:srgbClr val="002060"/>
                </a:solidFill>
                <a:effectLst>
                  <a:outerShdw blurRad="38100" dist="38100" dir="2700000" algn="tl">
                    <a:srgbClr val="000000">
                      <a:alpha val="43137"/>
                    </a:srgbClr>
                  </a:outerShdw>
                </a:effectLst>
              </a:rPr>
              <a:t>2. Создавать условия для эмоционального благополучия детей при изучении вопросов заявленной темы.</a:t>
            </a:r>
          </a:p>
          <a:p>
            <a:r>
              <a:rPr lang="ru-RU" sz="1600" b="1" dirty="0">
                <a:solidFill>
                  <a:srgbClr val="002060"/>
                </a:solidFill>
                <a:effectLst>
                  <a:outerShdw blurRad="38100" dist="38100" dir="2700000" algn="tl">
                    <a:srgbClr val="000000">
                      <a:alpha val="43137"/>
                    </a:srgbClr>
                  </a:outerShdw>
                </a:effectLst>
              </a:rPr>
              <a:t>3.Поддерживать творческую инициативу детей в различных видах деятельности.</a:t>
            </a:r>
          </a:p>
          <a:p>
            <a:r>
              <a:rPr lang="ru-RU" sz="1600" b="1" dirty="0" smtClean="0">
                <a:solidFill>
                  <a:srgbClr val="002060"/>
                </a:solidFill>
                <a:effectLst>
                  <a:outerShdw blurRad="38100" dist="38100" dir="2700000" algn="tl">
                    <a:srgbClr val="000000">
                      <a:alpha val="43137"/>
                    </a:srgbClr>
                  </a:outerShdw>
                </a:effectLst>
              </a:rPr>
              <a:t>4.Развивать </a:t>
            </a:r>
            <a:r>
              <a:rPr lang="ru-RU" sz="1600" b="1" dirty="0">
                <a:solidFill>
                  <a:srgbClr val="002060"/>
                </a:solidFill>
                <a:effectLst>
                  <a:outerShdw blurRad="38100" dist="38100" dir="2700000" algn="tl">
                    <a:srgbClr val="000000">
                      <a:alpha val="43137"/>
                    </a:srgbClr>
                  </a:outerShdw>
                </a:effectLst>
              </a:rPr>
              <a:t>чувства </a:t>
            </a:r>
            <a:r>
              <a:rPr lang="ru-RU" sz="1600" b="1" dirty="0" err="1">
                <a:solidFill>
                  <a:srgbClr val="002060"/>
                </a:solidFill>
                <a:effectLst>
                  <a:outerShdw blurRad="38100" dist="38100" dir="2700000" algn="tl">
                    <a:srgbClr val="000000">
                      <a:alpha val="43137"/>
                    </a:srgbClr>
                  </a:outerShdw>
                </a:effectLst>
              </a:rPr>
              <a:t>эмпатии</a:t>
            </a:r>
            <a:r>
              <a:rPr lang="ru-RU" sz="1600" b="1" dirty="0">
                <a:solidFill>
                  <a:srgbClr val="002060"/>
                </a:solidFill>
                <a:effectLst>
                  <a:outerShdw blurRad="38100" dist="38100" dir="2700000" algn="tl">
                    <a:srgbClr val="000000">
                      <a:alpha val="43137"/>
                    </a:srgbClr>
                  </a:outerShdw>
                </a:effectLst>
              </a:rPr>
              <a:t>, милосердия и сопереживания. </a:t>
            </a:r>
          </a:p>
          <a:p>
            <a:r>
              <a:rPr lang="ru-RU" sz="1600" b="1" dirty="0">
                <a:solidFill>
                  <a:srgbClr val="002060"/>
                </a:solidFill>
                <a:effectLst>
                  <a:outerShdw blurRad="38100" dist="38100" dir="2700000" algn="tl">
                    <a:srgbClr val="000000">
                      <a:alpha val="43137"/>
                    </a:srgbClr>
                  </a:outerShdw>
                </a:effectLst>
              </a:rPr>
              <a:t>5</a:t>
            </a:r>
            <a:r>
              <a:rPr lang="ru-RU" sz="1600" b="1" dirty="0" smtClean="0">
                <a:solidFill>
                  <a:srgbClr val="002060"/>
                </a:solidFill>
                <a:effectLst>
                  <a:outerShdw blurRad="38100" dist="38100" dir="2700000" algn="tl">
                    <a:srgbClr val="000000">
                      <a:alpha val="43137"/>
                    </a:srgbClr>
                  </a:outerShdw>
                </a:effectLst>
              </a:rPr>
              <a:t>. Воспитывать  </a:t>
            </a:r>
            <a:r>
              <a:rPr lang="ru-RU" sz="1600" b="1" dirty="0">
                <a:solidFill>
                  <a:srgbClr val="002060"/>
                </a:solidFill>
                <a:effectLst>
                  <a:outerShdw blurRad="38100" dist="38100" dir="2700000" algn="tl">
                    <a:srgbClr val="000000">
                      <a:alpha val="43137"/>
                    </a:srgbClr>
                  </a:outerShdw>
                </a:effectLst>
              </a:rPr>
              <a:t>заботу о близких на примере жизни блокадных детей</a:t>
            </a:r>
            <a:r>
              <a:rPr lang="ru-RU" sz="1600" b="1" dirty="0" smtClean="0">
                <a:solidFill>
                  <a:srgbClr val="002060"/>
                </a:solidFill>
                <a:effectLst>
                  <a:outerShdw blurRad="38100" dist="38100" dir="2700000" algn="tl">
                    <a:srgbClr val="000000">
                      <a:alpha val="43137"/>
                    </a:srgbClr>
                  </a:outerShdw>
                </a:effectLst>
              </a:rPr>
              <a:t>.</a:t>
            </a:r>
          </a:p>
          <a:p>
            <a:r>
              <a:rPr lang="ru-RU" sz="1600" b="1" dirty="0" smtClean="0">
                <a:solidFill>
                  <a:srgbClr val="002060"/>
                </a:solidFill>
                <a:effectLst>
                  <a:outerShdw blurRad="38100" dist="38100" dir="2700000" algn="tl">
                    <a:srgbClr val="000000">
                      <a:alpha val="43137"/>
                    </a:srgbClr>
                  </a:outerShdw>
                </a:effectLst>
              </a:rPr>
              <a:t>6. </a:t>
            </a:r>
            <a:r>
              <a:rPr lang="ru-RU" sz="1600" b="1" dirty="0">
                <a:solidFill>
                  <a:srgbClr val="002060"/>
                </a:solidFill>
                <a:effectLst>
                  <a:outerShdw blurRad="38100" dist="38100" dir="2700000" algn="tl">
                    <a:srgbClr val="000000">
                      <a:alpha val="43137"/>
                    </a:srgbClr>
                  </a:outerShdw>
                </a:effectLst>
              </a:rPr>
              <a:t>Развитие всех когнитивных функций</a:t>
            </a:r>
            <a:r>
              <a:rPr lang="ru-RU" sz="1600" b="1" dirty="0" smtClean="0">
                <a:solidFill>
                  <a:srgbClr val="002060"/>
                </a:solidFill>
                <a:effectLst>
                  <a:outerShdw blurRad="38100" dist="38100" dir="2700000" algn="tl">
                    <a:srgbClr val="000000">
                      <a:alpha val="43137"/>
                    </a:srgbClr>
                  </a:outerShdw>
                </a:effectLst>
              </a:rPr>
              <a:t>.</a:t>
            </a:r>
            <a:endParaRPr lang="ru-RU" sz="1600" b="1" dirty="0">
              <a:solidFill>
                <a:srgbClr val="002060"/>
              </a:solidFill>
              <a:effectLst>
                <a:outerShdw blurRad="38100" dist="38100" dir="2700000" algn="tl">
                  <a:srgbClr val="000000">
                    <a:alpha val="43137"/>
                  </a:srgbClr>
                </a:outerShdw>
              </a:effectLst>
            </a:endParaRPr>
          </a:p>
          <a:p>
            <a:r>
              <a:rPr lang="ru-RU" sz="1600" b="1" u="sng" dirty="0">
                <a:solidFill>
                  <a:srgbClr val="FF0000"/>
                </a:solidFill>
                <a:effectLst>
                  <a:outerShdw blurRad="38100" dist="38100" dir="2700000" algn="tl">
                    <a:srgbClr val="000000">
                      <a:alpha val="43137"/>
                    </a:srgbClr>
                  </a:outerShdw>
                </a:effectLst>
              </a:rPr>
              <a:t>Для </a:t>
            </a:r>
            <a:r>
              <a:rPr lang="ru-RU" sz="1600" b="1" u="sng" dirty="0" smtClean="0">
                <a:solidFill>
                  <a:srgbClr val="FF0000"/>
                </a:solidFill>
                <a:effectLst>
                  <a:outerShdw blurRad="38100" dist="38100" dir="2700000" algn="tl">
                    <a:srgbClr val="000000">
                      <a:alpha val="43137"/>
                    </a:srgbClr>
                  </a:outerShdw>
                </a:effectLst>
              </a:rPr>
              <a:t>родителей:</a:t>
            </a:r>
          </a:p>
          <a:p>
            <a:r>
              <a:rPr lang="ru-RU" sz="1600" b="1" dirty="0" smtClean="0">
                <a:solidFill>
                  <a:srgbClr val="002060"/>
                </a:solidFill>
                <a:effectLst>
                  <a:outerShdw blurRad="38100" dist="38100" dir="2700000" algn="tl">
                    <a:srgbClr val="000000">
                      <a:alpha val="43137"/>
                    </a:srgbClr>
                  </a:outerShdw>
                </a:effectLst>
              </a:rPr>
              <a:t>1.Поддерживать </a:t>
            </a:r>
            <a:r>
              <a:rPr lang="ru-RU" sz="1600" b="1" dirty="0">
                <a:solidFill>
                  <a:srgbClr val="002060"/>
                </a:solidFill>
                <a:effectLst>
                  <a:outerShdw blurRad="38100" dist="38100" dir="2700000" algn="tl">
                    <a:srgbClr val="000000">
                      <a:alpha val="43137"/>
                    </a:srgbClr>
                  </a:outerShdw>
                </a:effectLst>
              </a:rPr>
              <a:t>инициативу родителей в качестве активных участников образовательного процесса.</a:t>
            </a:r>
          </a:p>
          <a:p>
            <a:r>
              <a:rPr lang="ru-RU" sz="1600" b="1" dirty="0" smtClean="0">
                <a:solidFill>
                  <a:srgbClr val="002060"/>
                </a:solidFill>
                <a:effectLst>
                  <a:outerShdw blurRad="38100" dist="38100" dir="2700000" algn="tl">
                    <a:srgbClr val="000000">
                      <a:alpha val="43137"/>
                    </a:srgbClr>
                  </a:outerShdw>
                </a:effectLst>
              </a:rPr>
              <a:t>2.Способствовать </a:t>
            </a:r>
            <a:r>
              <a:rPr lang="ru-RU" sz="1600" b="1" dirty="0">
                <a:solidFill>
                  <a:srgbClr val="002060"/>
                </a:solidFill>
                <a:effectLst>
                  <a:outerShdw blurRad="38100" dist="38100" dir="2700000" algn="tl">
                    <a:srgbClr val="000000">
                      <a:alpha val="43137"/>
                    </a:srgbClr>
                  </a:outerShdw>
                </a:effectLst>
              </a:rPr>
              <a:t>преемственности поколений внутри семьи при изучении темы проекта.    </a:t>
            </a:r>
          </a:p>
          <a:p>
            <a:r>
              <a:rPr lang="ru-RU" sz="1600" b="1" u="sng" dirty="0">
                <a:solidFill>
                  <a:srgbClr val="FF0000"/>
                </a:solidFill>
                <a:effectLst>
                  <a:outerShdw blurRad="38100" dist="38100" dir="2700000" algn="tl">
                    <a:srgbClr val="000000">
                      <a:alpha val="43137"/>
                    </a:srgbClr>
                  </a:outerShdw>
                </a:effectLst>
              </a:rPr>
              <a:t>Для педагогов:</a:t>
            </a:r>
          </a:p>
          <a:p>
            <a:r>
              <a:rPr lang="ru-RU" sz="1600" b="1" dirty="0" smtClean="0">
                <a:solidFill>
                  <a:srgbClr val="002060"/>
                </a:solidFill>
                <a:effectLst>
                  <a:outerShdw blurRad="38100" dist="38100" dir="2700000" algn="tl">
                    <a:srgbClr val="000000">
                      <a:alpha val="43137"/>
                    </a:srgbClr>
                  </a:outerShdw>
                </a:effectLst>
              </a:rPr>
              <a:t>1. Способствовать </a:t>
            </a:r>
            <a:r>
              <a:rPr lang="ru-RU" sz="1600" b="1" dirty="0">
                <a:solidFill>
                  <a:srgbClr val="002060"/>
                </a:solidFill>
                <a:effectLst>
                  <a:outerShdw blurRad="38100" dist="38100" dir="2700000" algn="tl">
                    <a:srgbClr val="000000">
                      <a:alpha val="43137"/>
                    </a:srgbClr>
                  </a:outerShdw>
                </a:effectLst>
              </a:rPr>
              <a:t>формированию интеллектуально-педагогическую компетентности при реализации темы проекта (особенность детства маленьких ленинградцев, организация работы детских садов в период Блокады Ленинграда, организация работы с дошкольниками при изучении темы «Блокада Ленинграда»).</a:t>
            </a:r>
          </a:p>
          <a:p>
            <a:r>
              <a:rPr lang="ru-RU" sz="1600" b="1" dirty="0" smtClean="0">
                <a:solidFill>
                  <a:srgbClr val="002060"/>
                </a:solidFill>
                <a:effectLst>
                  <a:outerShdw blurRad="38100" dist="38100" dir="2700000" algn="tl">
                    <a:srgbClr val="000000">
                      <a:alpha val="43137"/>
                    </a:srgbClr>
                  </a:outerShdw>
                </a:effectLst>
              </a:rPr>
              <a:t>2. Способствовать </a:t>
            </a:r>
            <a:r>
              <a:rPr lang="ru-RU" sz="1600" b="1" dirty="0">
                <a:solidFill>
                  <a:srgbClr val="002060"/>
                </a:solidFill>
                <a:effectLst>
                  <a:outerShdw blurRad="38100" dist="38100" dir="2700000" algn="tl">
                    <a:srgbClr val="000000">
                      <a:alpha val="43137"/>
                    </a:srgbClr>
                  </a:outerShdw>
                </a:effectLst>
              </a:rPr>
              <a:t>преемственности со школой при изучении исторических памятных событий нашего города.</a:t>
            </a:r>
          </a:p>
          <a:p>
            <a:pPr marL="342900" indent="-342900">
              <a:buAutoNum type="arabicPeriod"/>
            </a:pPr>
            <a:endParaRPr lang="ru-RU" sz="1600" b="1" dirty="0" smtClean="0">
              <a:solidFill>
                <a:srgbClr val="002060"/>
              </a:solidFill>
              <a:effectLst>
                <a:outerShdw blurRad="38100" dist="38100" dir="2700000" algn="tl">
                  <a:srgbClr val="000000">
                    <a:alpha val="43137"/>
                  </a:srgbClr>
                </a:outerShdw>
              </a:effectLst>
            </a:endParaRPr>
          </a:p>
          <a:p>
            <a:pPr marL="342900" indent="-342900">
              <a:buAutoNum type="arabicPeriod"/>
            </a:pPr>
            <a:endParaRPr lang="ru-RU" sz="1600" b="1" dirty="0" smtClean="0">
              <a:solidFill>
                <a:srgbClr val="002060"/>
              </a:solidFill>
              <a:effectLst>
                <a:outerShdw blurRad="38100" dist="38100" dir="2700000" algn="tl">
                  <a:srgbClr val="000000">
                    <a:alpha val="43137"/>
                  </a:srgbClr>
                </a:outerShdw>
              </a:effectLst>
            </a:endParaRPr>
          </a:p>
          <a:p>
            <a:pPr lvl="0"/>
            <a:endParaRPr lang="ru-RU" altLang="ru-RU" sz="1600" b="1" dirty="0">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54402">
            <a:off x="7920510" y="170042"/>
            <a:ext cx="1014038" cy="128782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6430814"/>
            <a:ext cx="8424936" cy="504056"/>
          </a:xfrm>
          <a:prstGeom prst="rect">
            <a:avLst/>
          </a:prstGeom>
        </p:spPr>
      </p:pic>
    </p:spTree>
    <p:extLst>
      <p:ext uri="{BB962C8B-B14F-4D97-AF65-F5344CB8AC3E}">
        <p14:creationId xmlns:p14="http://schemas.microsoft.com/office/powerpoint/2010/main" val="260560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4248472" cy="491654"/>
          </a:xfrm>
        </p:spPr>
        <p:txBody>
          <a:bodyPr>
            <a:noAutofit/>
          </a:bodyPr>
          <a:lstStyle/>
          <a:p>
            <a:pPr algn="ctr"/>
            <a:r>
              <a:rPr lang="ru-RU" sz="2400" dirty="0" smtClean="0">
                <a:solidFill>
                  <a:srgbClr val="C00000"/>
                </a:solidFill>
              </a:rPr>
              <a:t>  </a:t>
            </a:r>
            <a:r>
              <a:rPr lang="ru-RU" sz="2400" dirty="0">
                <a:solidFill>
                  <a:srgbClr val="C00000"/>
                </a:solidFill>
                <a:effectLst>
                  <a:outerShdw blurRad="38100" dist="38100" dir="2700000" algn="tl">
                    <a:srgbClr val="000000">
                      <a:alpha val="43137"/>
                    </a:srgbClr>
                  </a:outerShdw>
                </a:effectLst>
              </a:rPr>
              <a:t>О</a:t>
            </a:r>
            <a:r>
              <a:rPr lang="ru-RU" sz="2400" dirty="0" smtClean="0">
                <a:solidFill>
                  <a:srgbClr val="C00000"/>
                </a:solidFill>
                <a:effectLst>
                  <a:outerShdw blurRad="38100" dist="38100" dir="2700000" algn="tl">
                    <a:srgbClr val="000000">
                      <a:alpha val="43137"/>
                    </a:srgbClr>
                  </a:outerShdw>
                </a:effectLst>
              </a:rPr>
              <a:t>снование для разработки проекта</a:t>
            </a:r>
            <a:endParaRPr lang="ru-RU" sz="2400" dirty="0">
              <a:solidFill>
                <a:srgbClr val="C00000"/>
              </a:solidFill>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251520" y="765796"/>
            <a:ext cx="4392488" cy="5217443"/>
          </a:xfrm>
        </p:spPr>
        <p:txBody>
          <a:bodyPr>
            <a:noAutofit/>
          </a:bodyPr>
          <a:lstStyle/>
          <a:p>
            <a:pPr algn="just">
              <a:lnSpc>
                <a:spcPct val="150000"/>
              </a:lnSpc>
            </a:pPr>
            <a:r>
              <a:rPr lang="ru-RU" sz="1200" b="1" dirty="0" smtClean="0">
                <a:solidFill>
                  <a:srgbClr val="FF0000"/>
                </a:solidFill>
                <a:effectLst>
                  <a:outerShdw blurRad="38100" dist="38100" dir="2700000" algn="tl">
                    <a:srgbClr val="000000">
                      <a:alpha val="43137"/>
                    </a:srgbClr>
                  </a:outerShdw>
                </a:effectLst>
                <a:latin typeface="Calibri (Основной текст)"/>
                <a:cs typeface="Arial" pitchFamily="34" charset="0"/>
              </a:rPr>
              <a:t>«Блокада Ленинграда» </a:t>
            </a:r>
            <a:r>
              <a:rPr lang="ru-RU" sz="1200" b="1" dirty="0" smtClean="0">
                <a:solidFill>
                  <a:srgbClr val="002060"/>
                </a:solidFill>
                <a:latin typeface="Calibri (Основной текст)"/>
                <a:cs typeface="Arial" pitchFamily="34" charset="0"/>
              </a:rPr>
              <a:t>-эта тема ежегодно звучит  во всех  образовательных учреждениях.  Дети получают знания, а родители спорят о том, нужно ли дошколятам знать о блокаде, считая эту страницу истории пугающей и травмирующей ребенка. Тревоги родителей понятны и где-то обоснованы, поскольку много обращаются к трагическим фактам того времени. Вот </a:t>
            </a:r>
            <a:r>
              <a:rPr lang="ru-RU" sz="1200" b="1" dirty="0">
                <a:solidFill>
                  <a:srgbClr val="002060"/>
                </a:solidFill>
                <a:latin typeface="Calibri (Основной текст)"/>
                <a:cs typeface="Arial" pitchFamily="34" charset="0"/>
              </a:rPr>
              <a:t>и перед нами в декабре встал такой вопрос на одном из родительских собраний, посвященном теме </a:t>
            </a:r>
            <a:r>
              <a:rPr lang="ru-RU" sz="1200" b="1" dirty="0" smtClean="0">
                <a:solidFill>
                  <a:srgbClr val="002060"/>
                </a:solidFill>
                <a:latin typeface="Calibri (Основной текст)"/>
                <a:cs typeface="Arial" pitchFamily="34" charset="0"/>
              </a:rPr>
              <a:t>«Развитие эмоциональной отзывчивости у современных дошкольников».  Озвучивая план работы на ближайшие полгода, совместно с родителями мы решили, что  </a:t>
            </a:r>
            <a:r>
              <a:rPr lang="ru-RU" sz="1200" b="1" dirty="0" smtClean="0">
                <a:solidFill>
                  <a:srgbClr val="FF0000"/>
                </a:solidFill>
                <a:latin typeface="Calibri (Основной текст)"/>
                <a:cs typeface="Arial" pitchFamily="34" charset="0"/>
              </a:rPr>
              <a:t>«без памяти о прошлом-нет будущего».</a:t>
            </a:r>
            <a:r>
              <a:rPr lang="ru-RU" sz="1200" b="1" dirty="0" smtClean="0">
                <a:solidFill>
                  <a:srgbClr val="002060"/>
                </a:solidFill>
                <a:latin typeface="Calibri (Основной текст)"/>
                <a:cs typeface="Arial" pitchFamily="34" charset="0"/>
              </a:rPr>
              <a:t> И говорить об этом необходимо, но так, чтобы сохранить эмоциональное благополучие каждого воспитанника, а еще так, чтобы не пропал познавательный интерес к истории города, к тем памятным событиям. Из всего этого родилась идея проекта, где </a:t>
            </a:r>
            <a:r>
              <a:rPr lang="ru-RU" sz="1200" b="1" dirty="0" smtClean="0">
                <a:solidFill>
                  <a:srgbClr val="002060"/>
                </a:solidFill>
                <a:latin typeface="Calibri (Основной текст)"/>
              </a:rPr>
              <a:t>тема ДЕТЕЙ и ДЕТСТВА в этот непростой для </a:t>
            </a:r>
            <a:r>
              <a:rPr lang="ru-RU" sz="1200" b="1" dirty="0">
                <a:solidFill>
                  <a:srgbClr val="002060"/>
                </a:solidFill>
                <a:latin typeface="Calibri (Основной текст)"/>
              </a:rPr>
              <a:t> </a:t>
            </a:r>
            <a:r>
              <a:rPr lang="ru-RU" sz="1200" b="1" dirty="0" smtClean="0">
                <a:solidFill>
                  <a:srgbClr val="002060"/>
                </a:solidFill>
                <a:latin typeface="Calibri (Основной текст)"/>
              </a:rPr>
              <a:t>страны период стала ключевой.</a:t>
            </a:r>
          </a:p>
          <a:p>
            <a:pPr algn="just">
              <a:lnSpc>
                <a:spcPct val="150000"/>
              </a:lnSpc>
            </a:pPr>
            <a:r>
              <a:rPr lang="ru-RU" sz="1200" b="1" dirty="0" smtClean="0">
                <a:solidFill>
                  <a:srgbClr val="002060"/>
                </a:solidFill>
                <a:latin typeface="Calibri (Основной текст)"/>
                <a:cs typeface="Arial" pitchFamily="34" charset="0"/>
              </a:rPr>
              <a:t> </a:t>
            </a:r>
            <a:endParaRPr lang="ru-RU" sz="1100" b="1" dirty="0">
              <a:solidFill>
                <a:srgbClr val="002060"/>
              </a:solidFill>
              <a:latin typeface="Arial" pitchFamily="34" charset="0"/>
              <a:cs typeface="Arial"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768612"/>
            <a:ext cx="4248472" cy="311181"/>
          </a:xfrm>
          <a:prstGeom prst="rect">
            <a:avLst/>
          </a:prstGeom>
        </p:spPr>
      </p:pic>
      <p:sp>
        <p:nvSpPr>
          <p:cNvPr id="10" name="Текст 3"/>
          <p:cNvSpPr txBox="1">
            <a:spLocks/>
          </p:cNvSpPr>
          <p:nvPr/>
        </p:nvSpPr>
        <p:spPr>
          <a:xfrm>
            <a:off x="5220072" y="1793011"/>
            <a:ext cx="3672408"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Родительское собрание </a:t>
            </a:r>
          </a:p>
          <a:p>
            <a:pPr algn="ctr"/>
            <a:r>
              <a:rPr lang="ru-RU" sz="2000" b="1" dirty="0" smtClean="0">
                <a:solidFill>
                  <a:srgbClr val="C00000"/>
                </a:solidFill>
                <a:effectLst>
                  <a:outerShdw blurRad="38100" dist="38100" dir="2700000" algn="tl">
                    <a:srgbClr val="000000">
                      <a:alpha val="43137"/>
                    </a:srgbClr>
                  </a:outerShdw>
                </a:effectLst>
              </a:rPr>
              <a:t>«Развитие эмоциональной отзывчивости у современных дошкольников»</a:t>
            </a:r>
          </a:p>
          <a:p>
            <a:r>
              <a:rPr lang="ru-RU" sz="2000" b="1" dirty="0" smtClean="0">
                <a:solidFill>
                  <a:srgbClr val="002060"/>
                </a:solidFill>
                <a:effectLst>
                  <a:outerShdw blurRad="38100" dist="38100" dir="2700000" algn="tl">
                    <a:srgbClr val="000000">
                      <a:alpha val="43137"/>
                    </a:srgbClr>
                  </a:outerShdw>
                </a:effectLst>
              </a:rPr>
              <a:t> </a:t>
            </a: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181" y="1637420"/>
            <a:ext cx="4248472" cy="311181"/>
          </a:xfrm>
          <a:prstGeom prst="rect">
            <a:avLst/>
          </a:prstGeom>
        </p:spPr>
      </p:pic>
    </p:spTree>
    <p:extLst>
      <p:ext uri="{BB962C8B-B14F-4D97-AF65-F5344CB8AC3E}">
        <p14:creationId xmlns:p14="http://schemas.microsoft.com/office/powerpoint/2010/main" val="14169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3896" y="345058"/>
            <a:ext cx="4248472" cy="491654"/>
          </a:xfrm>
        </p:spPr>
        <p:txBody>
          <a:bodyPr>
            <a:noAutofit/>
          </a:bodyPr>
          <a:lstStyle/>
          <a:p>
            <a:pPr algn="ctr"/>
            <a:r>
              <a:rPr lang="ru-RU" sz="2400" dirty="0" smtClean="0">
                <a:solidFill>
                  <a:srgbClr val="C00000"/>
                </a:solidFill>
              </a:rPr>
              <a:t>  </a:t>
            </a:r>
            <a:r>
              <a:rPr lang="ru-RU" sz="2400" dirty="0" smtClean="0">
                <a:solidFill>
                  <a:srgbClr val="C00000"/>
                </a:solidFill>
                <a:effectLst>
                  <a:outerShdw blurRad="38100" dist="38100" dir="2700000" algn="tl">
                    <a:srgbClr val="000000">
                      <a:alpha val="43137"/>
                    </a:srgbClr>
                  </a:outerShdw>
                </a:effectLst>
              </a:rPr>
              <a:t>Актуальность проекта</a:t>
            </a:r>
            <a:endParaRPr lang="ru-RU" sz="2400" dirty="0">
              <a:solidFill>
                <a:srgbClr val="C00000"/>
              </a:solidFill>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251520" y="765796"/>
            <a:ext cx="4392488" cy="5217443"/>
          </a:xfrm>
        </p:spPr>
        <p:txBody>
          <a:bodyPr>
            <a:noAutofit/>
          </a:bodyPr>
          <a:lstStyle/>
          <a:p>
            <a:pPr algn="just">
              <a:lnSpc>
                <a:spcPct val="150000"/>
              </a:lnSpc>
            </a:pPr>
            <a:r>
              <a:rPr lang="ru-RU" sz="1200" b="1" dirty="0" smtClean="0">
                <a:solidFill>
                  <a:srgbClr val="002060"/>
                </a:solidFill>
                <a:latin typeface="Calibri (Основной текст)"/>
                <a:cs typeface="Arial" pitchFamily="34" charset="0"/>
              </a:rPr>
              <a:t>Ребенок даже в тяжелейших условиях не перестает  быть ребенком. В осажденном городе дети продолжали играть, дружить, ссорится и шалить, не переставали развиваться. В нашем проекте мы показали, как жили дети в блокадном Ленинграде, как росли, не потеряли себя, почему их можно было назвать героями, что помогало им выжить, как простые незатейливые игрушки придавали им силы, как маленькие ленинградцы при этом умудрялись помогать взрослым, как формировалась их личность.</a:t>
            </a:r>
          </a:p>
          <a:p>
            <a:pPr algn="just">
              <a:lnSpc>
                <a:spcPct val="150000"/>
              </a:lnSpc>
            </a:pPr>
            <a:r>
              <a:rPr lang="ru-RU" sz="1200" b="1" dirty="0" smtClean="0">
                <a:solidFill>
                  <a:srgbClr val="002060"/>
                </a:solidFill>
                <a:latin typeface="Calibri (Основной текст)"/>
                <a:cs typeface="Arial" pitchFamily="34" charset="0"/>
              </a:rPr>
              <a:t> Отвечая на все эти вопросы вместе с родителями и детьми по ходу проекта, мы тем самым несли главную мысль, как посыл из прошлого….</a:t>
            </a:r>
          </a:p>
          <a:p>
            <a:pPr algn="r">
              <a:lnSpc>
                <a:spcPct val="150000"/>
              </a:lnSpc>
            </a:pPr>
            <a:r>
              <a:rPr lang="ru-RU" sz="1200" b="1" dirty="0">
                <a:solidFill>
                  <a:srgbClr val="002060"/>
                </a:solidFill>
                <a:latin typeface="Calibri (Основной текст)"/>
                <a:cs typeface="Arial" pitchFamily="34" charset="0"/>
              </a:rPr>
              <a:t>	 </a:t>
            </a:r>
            <a:r>
              <a:rPr lang="ru-RU" sz="1200" b="1" dirty="0" smtClean="0">
                <a:solidFill>
                  <a:srgbClr val="002060"/>
                </a:solidFill>
                <a:latin typeface="Calibri (Основной текст)"/>
                <a:cs typeface="Arial" pitchFamily="34" charset="0"/>
              </a:rPr>
              <a:t>                  </a:t>
            </a:r>
            <a:r>
              <a:rPr lang="ru-RU" sz="1200" b="1" dirty="0" smtClean="0">
                <a:solidFill>
                  <a:srgbClr val="FF0000"/>
                </a:solidFill>
                <a:latin typeface="Calibri (Основной текст)"/>
                <a:cs typeface="Arial" pitchFamily="34" charset="0"/>
              </a:rPr>
              <a:t>«В огне войны сгорело детство,</a:t>
            </a:r>
          </a:p>
          <a:p>
            <a:pPr algn="r">
              <a:lnSpc>
                <a:spcPct val="150000"/>
              </a:lnSpc>
            </a:pPr>
            <a:r>
              <a:rPr lang="ru-RU" sz="1200" b="1" dirty="0" smtClean="0">
                <a:solidFill>
                  <a:srgbClr val="FF0000"/>
                </a:solidFill>
                <a:latin typeface="Calibri (Основной текст)"/>
                <a:cs typeface="Arial" pitchFamily="34" charset="0"/>
              </a:rPr>
              <a:t>Но не прошло бесследно, нет.</a:t>
            </a:r>
          </a:p>
          <a:p>
            <a:pPr algn="r">
              <a:lnSpc>
                <a:spcPct val="150000"/>
              </a:lnSpc>
            </a:pPr>
            <a:r>
              <a:rPr lang="ru-RU" sz="1200" b="1" dirty="0" smtClean="0">
                <a:solidFill>
                  <a:srgbClr val="FF0000"/>
                </a:solidFill>
                <a:latin typeface="Calibri (Основной текст)"/>
                <a:cs typeface="Arial" pitchFamily="34" charset="0"/>
              </a:rPr>
              <a:t>И носим мы в себе наследство-</a:t>
            </a:r>
          </a:p>
          <a:p>
            <a:pPr algn="r">
              <a:lnSpc>
                <a:spcPct val="150000"/>
              </a:lnSpc>
            </a:pPr>
            <a:r>
              <a:rPr lang="ru-RU" sz="1200" b="1" dirty="0" smtClean="0">
                <a:solidFill>
                  <a:srgbClr val="FF0000"/>
                </a:solidFill>
                <a:latin typeface="Calibri (Основной текст)"/>
                <a:cs typeface="Arial" pitchFamily="34" charset="0"/>
              </a:rPr>
              <a:t>И боль, и радость грозных лет»</a:t>
            </a:r>
          </a:p>
          <a:p>
            <a:pPr algn="r">
              <a:lnSpc>
                <a:spcPct val="150000"/>
              </a:lnSpc>
            </a:pPr>
            <a:endParaRPr lang="ru-RU" sz="1200" b="1" dirty="0" smtClean="0">
              <a:solidFill>
                <a:srgbClr val="FF0000"/>
              </a:solidFill>
              <a:latin typeface="Calibri (Основной текст)"/>
              <a:cs typeface="Arial" pitchFamily="34" charset="0"/>
            </a:endParaRPr>
          </a:p>
          <a:p>
            <a:pPr algn="r">
              <a:lnSpc>
                <a:spcPct val="150000"/>
              </a:lnSpc>
            </a:pPr>
            <a:endParaRPr lang="ru-RU" sz="1200" b="1" dirty="0" smtClean="0">
              <a:solidFill>
                <a:srgbClr val="FF0000"/>
              </a:solidFill>
              <a:latin typeface="Calibri (Основной текст)"/>
              <a:cs typeface="Arial" pitchFamily="34" charset="0"/>
            </a:endParaRPr>
          </a:p>
          <a:p>
            <a:pPr algn="r">
              <a:lnSpc>
                <a:spcPct val="150000"/>
              </a:lnSpc>
            </a:pPr>
            <a:r>
              <a:rPr lang="ru-RU" sz="1200" b="1" dirty="0">
                <a:solidFill>
                  <a:srgbClr val="FF0000"/>
                </a:solidFill>
                <a:latin typeface="Calibri (Основной текст)"/>
                <a:cs typeface="Arial" pitchFamily="34" charset="0"/>
              </a:rPr>
              <a:t> </a:t>
            </a:r>
            <a:r>
              <a:rPr lang="ru-RU" sz="1200" b="1" dirty="0" smtClean="0">
                <a:solidFill>
                  <a:srgbClr val="FF0000"/>
                </a:solidFill>
                <a:latin typeface="Calibri (Основной текст)"/>
                <a:cs typeface="Arial" pitchFamily="34" charset="0"/>
              </a:rPr>
              <a:t>                                                                     </a:t>
            </a:r>
            <a:r>
              <a:rPr lang="ru-RU" sz="1200" b="1" dirty="0" smtClean="0">
                <a:solidFill>
                  <a:srgbClr val="002060"/>
                </a:solidFill>
                <a:latin typeface="Calibri (Основной текст)"/>
                <a:cs typeface="Arial" pitchFamily="34" charset="0"/>
              </a:rPr>
              <a:t>                         </a:t>
            </a:r>
            <a:endParaRPr lang="ru-RU" sz="1100" b="1" dirty="0">
              <a:solidFill>
                <a:srgbClr val="002060"/>
              </a:solidFill>
              <a:latin typeface="Arial" pitchFamily="34" charset="0"/>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1784" y="101817"/>
            <a:ext cx="4041688" cy="295416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665525"/>
            <a:ext cx="3959424" cy="296956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218928"/>
            <a:ext cx="4248472" cy="311181"/>
          </a:xfrm>
          <a:prstGeom prst="rect">
            <a:avLst/>
          </a:prstGeom>
        </p:spPr>
      </p:pic>
      <p:sp>
        <p:nvSpPr>
          <p:cNvPr id="9" name="Заголовок 1"/>
          <p:cNvSpPr txBox="1">
            <a:spLocks/>
          </p:cNvSpPr>
          <p:nvPr/>
        </p:nvSpPr>
        <p:spPr>
          <a:xfrm>
            <a:off x="395536" y="332656"/>
            <a:ext cx="4248472" cy="491654"/>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ru-RU" sz="2400" dirty="0" smtClean="0">
                <a:solidFill>
                  <a:srgbClr val="C00000"/>
                </a:solidFill>
              </a:rPr>
              <a:t>  </a:t>
            </a:r>
            <a:r>
              <a:rPr lang="ru-RU" sz="2400" dirty="0" smtClean="0">
                <a:solidFill>
                  <a:srgbClr val="C00000"/>
                </a:solidFill>
                <a:effectLst>
                  <a:outerShdw blurRad="38100" dist="38100" dir="2700000" algn="tl">
                    <a:srgbClr val="000000">
                      <a:alpha val="43137"/>
                    </a:srgbClr>
                  </a:outerShdw>
                </a:effectLst>
              </a:rPr>
              <a:t>Актуальность проекта</a:t>
            </a:r>
            <a:endParaRPr lang="ru-RU"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52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504" y="260648"/>
            <a:ext cx="8003232" cy="2808312"/>
          </a:xfrm>
        </p:spPr>
        <p:txBody>
          <a:bodyPr>
            <a:noAutofit/>
          </a:bodyPr>
          <a:lstStyle/>
          <a:p>
            <a:pPr algn="ctr"/>
            <a:r>
              <a:rPr lang="ru-RU" sz="2000" b="1" u="sng" dirty="0" smtClean="0">
                <a:solidFill>
                  <a:srgbClr val="C00000"/>
                </a:solidFill>
                <a:effectLst>
                  <a:outerShdw blurRad="38100" dist="38100" dir="2700000" algn="tl">
                    <a:srgbClr val="000000">
                      <a:alpha val="43137"/>
                    </a:srgbClr>
                  </a:outerShdw>
                </a:effectLst>
              </a:rPr>
              <a:t>ЭТАПЫ ПРОЕКТА</a:t>
            </a:r>
          </a:p>
          <a:p>
            <a:r>
              <a:rPr lang="ru-RU" sz="1600" b="1" dirty="0" smtClean="0">
                <a:solidFill>
                  <a:srgbClr val="002060"/>
                </a:solidFill>
                <a:effectLst>
                  <a:outerShdw blurRad="38100" dist="38100" dir="2700000" algn="tl">
                    <a:srgbClr val="000000">
                      <a:alpha val="43137"/>
                    </a:srgbClr>
                  </a:outerShdw>
                </a:effectLst>
              </a:rPr>
              <a:t> </a:t>
            </a:r>
          </a:p>
          <a:p>
            <a:r>
              <a:rPr lang="ru-RU" sz="2000" b="1" u="sng" dirty="0" smtClean="0">
                <a:solidFill>
                  <a:srgbClr val="C00000"/>
                </a:solidFill>
                <a:effectLst>
                  <a:outerShdw blurRad="38100" dist="38100" dir="2700000" algn="tl">
                    <a:srgbClr val="000000">
                      <a:alpha val="43137"/>
                    </a:srgbClr>
                  </a:outerShdw>
                </a:effectLst>
              </a:rPr>
              <a:t>Организационно-мотивационный: </a:t>
            </a:r>
          </a:p>
          <a:p>
            <a:r>
              <a:rPr lang="ru-RU" sz="1600" b="1" dirty="0" smtClean="0">
                <a:solidFill>
                  <a:schemeClr val="tx2">
                    <a:lumMod val="60000"/>
                    <a:lumOff val="40000"/>
                  </a:schemeClr>
                </a:solidFill>
                <a:effectLst>
                  <a:outerShdw blurRad="38100" dist="38100" dir="2700000" algn="tl">
                    <a:srgbClr val="000000">
                      <a:alpha val="43137"/>
                    </a:srgbClr>
                  </a:outerShdw>
                </a:effectLst>
              </a:rPr>
              <a:t>0</a:t>
            </a:r>
            <a:r>
              <a:rPr lang="en-US" sz="1600" b="1" dirty="0" smtClean="0">
                <a:solidFill>
                  <a:schemeClr val="tx2">
                    <a:lumMod val="60000"/>
                    <a:lumOff val="40000"/>
                  </a:schemeClr>
                </a:solidFill>
                <a:effectLst>
                  <a:outerShdw blurRad="38100" dist="38100" dir="2700000" algn="tl">
                    <a:srgbClr val="000000">
                      <a:alpha val="43137"/>
                    </a:srgbClr>
                  </a:outerShdw>
                </a:effectLst>
              </a:rPr>
              <a:t>5</a:t>
            </a:r>
            <a:r>
              <a:rPr lang="ru-RU" sz="1600" b="1" dirty="0" smtClean="0">
                <a:solidFill>
                  <a:schemeClr val="tx2">
                    <a:lumMod val="60000"/>
                    <a:lumOff val="40000"/>
                  </a:schemeClr>
                </a:solidFill>
                <a:effectLst>
                  <a:outerShdw blurRad="38100" dist="38100" dir="2700000" algn="tl">
                    <a:srgbClr val="000000">
                      <a:alpha val="43137"/>
                    </a:srgbClr>
                  </a:outerShdw>
                </a:effectLst>
              </a:rPr>
              <a:t>.12.2022 по </a:t>
            </a:r>
            <a:r>
              <a:rPr lang="en-US" sz="1600" b="1" dirty="0" smtClean="0">
                <a:solidFill>
                  <a:schemeClr val="tx2">
                    <a:lumMod val="60000"/>
                    <a:lumOff val="40000"/>
                  </a:schemeClr>
                </a:solidFill>
                <a:effectLst>
                  <a:outerShdw blurRad="38100" dist="38100" dir="2700000" algn="tl">
                    <a:srgbClr val="000000">
                      <a:alpha val="43137"/>
                    </a:srgbClr>
                  </a:outerShdw>
                </a:effectLst>
              </a:rPr>
              <a:t>16</a:t>
            </a:r>
            <a:r>
              <a:rPr lang="ru-RU" sz="1600" b="1" dirty="0" smtClean="0">
                <a:solidFill>
                  <a:schemeClr val="tx2">
                    <a:lumMod val="60000"/>
                    <a:lumOff val="40000"/>
                  </a:schemeClr>
                </a:solidFill>
                <a:effectLst>
                  <a:outerShdw blurRad="38100" dist="38100" dir="2700000" algn="tl">
                    <a:srgbClr val="000000">
                      <a:alpha val="43137"/>
                    </a:srgbClr>
                  </a:outerShdw>
                </a:effectLst>
              </a:rPr>
              <a:t>.12.2022</a:t>
            </a:r>
          </a:p>
          <a:p>
            <a:endParaRPr lang="ru-RU" sz="1600" b="1" u="sng" dirty="0" smtClean="0">
              <a:solidFill>
                <a:srgbClr val="C00000"/>
              </a:solidFill>
              <a:effectLst>
                <a:outerShdw blurRad="38100" dist="38100" dir="2700000" algn="tl">
                  <a:srgbClr val="000000">
                    <a:alpha val="43137"/>
                  </a:srgbClr>
                </a:outerShdw>
              </a:effectLst>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-Родительское собрание «Развитие эмоциональной отзывчивости у современных дошкольников.</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-Создание инициативно-творческой (рабочей) группы.</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-Переговоры о сотрудничестве с «Петербургским музеем кукол».</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-Мониторинг общегородских мероприятий, посвященных Блокаде Ленинграда.</a:t>
            </a:r>
          </a:p>
          <a:p>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r>
              <a:rPr lang="ru-RU" altLang="ru-RU" sz="1600" b="1" dirty="0" smtClean="0">
                <a:solidFill>
                  <a:srgbClr val="002060"/>
                </a:solidFill>
                <a:effectLst>
                  <a:outerShdw blurRad="38100" dist="38100" dir="2700000" algn="tl">
                    <a:srgbClr val="000000">
                      <a:alpha val="43137"/>
                    </a:srgbClr>
                  </a:outerShdw>
                </a:effectLst>
                <a:cs typeface="Times New Roman" pitchFamily="18" charset="0"/>
              </a:rPr>
              <a:t>-Разработка плана мероприятий.</a:t>
            </a:r>
          </a:p>
        </p:txBody>
      </p:sp>
      <p:sp>
        <p:nvSpPr>
          <p:cNvPr id="6" name="Текст 3"/>
          <p:cNvSpPr txBox="1">
            <a:spLocks/>
          </p:cNvSpPr>
          <p:nvPr/>
        </p:nvSpPr>
        <p:spPr>
          <a:xfrm>
            <a:off x="202259" y="2996952"/>
            <a:ext cx="8003232"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7" name="Текст 3"/>
          <p:cNvSpPr txBox="1">
            <a:spLocks/>
          </p:cNvSpPr>
          <p:nvPr/>
        </p:nvSpPr>
        <p:spPr>
          <a:xfrm>
            <a:off x="599269" y="4560317"/>
            <a:ext cx="8003232"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ru-RU" sz="1600" b="1" dirty="0" smtClean="0">
                <a:solidFill>
                  <a:srgbClr val="002060"/>
                </a:solidFill>
                <a:effectLst>
                  <a:outerShdw blurRad="38100" dist="38100" dir="2700000" algn="tl">
                    <a:srgbClr val="000000">
                      <a:alpha val="43137"/>
                    </a:srgbClr>
                  </a:outerShdw>
                </a:effectLst>
              </a:rPr>
              <a:t> </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71" y="5661248"/>
            <a:ext cx="8397003" cy="860613"/>
          </a:xfrm>
          <a:prstGeom prst="rect">
            <a:avLst/>
          </a:prstGeom>
        </p:spPr>
      </p:pic>
    </p:spTree>
    <p:extLst>
      <p:ext uri="{BB962C8B-B14F-4D97-AF65-F5344CB8AC3E}">
        <p14:creationId xmlns:p14="http://schemas.microsoft.com/office/powerpoint/2010/main" val="1988825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88641"/>
            <a:ext cx="8003232" cy="720079"/>
          </a:xfrm>
        </p:spPr>
        <p:txBody>
          <a:bodyPr>
            <a:noAutofit/>
          </a:bodyPr>
          <a:lstStyle/>
          <a:p>
            <a:pPr algn="ctr"/>
            <a:r>
              <a:rPr lang="ru-RU" sz="1600" b="1" dirty="0" smtClean="0">
                <a:solidFill>
                  <a:srgbClr val="002060"/>
                </a:solidFill>
                <a:effectLst>
                  <a:outerShdw blurRad="38100" dist="38100" dir="2700000" algn="tl">
                    <a:srgbClr val="000000">
                      <a:alpha val="43137"/>
                    </a:srgbClr>
                  </a:outerShdw>
                </a:effectLst>
              </a:rPr>
              <a:t> </a:t>
            </a:r>
            <a:r>
              <a:rPr lang="ru-RU" sz="2000" b="1" u="sng" dirty="0" smtClean="0">
                <a:solidFill>
                  <a:srgbClr val="C00000"/>
                </a:solidFill>
                <a:effectLst>
                  <a:outerShdw blurRad="38100" dist="38100" dir="2700000" algn="tl">
                    <a:srgbClr val="000000">
                      <a:alpha val="43137"/>
                    </a:srgbClr>
                  </a:outerShdw>
                </a:effectLst>
              </a:rPr>
              <a:t>Подготовительный этап</a:t>
            </a:r>
          </a:p>
          <a:p>
            <a:pPr algn="ctr"/>
            <a:r>
              <a:rPr lang="en-US" altLang="ru-RU" sz="1600" b="1" dirty="0" smtClean="0">
                <a:solidFill>
                  <a:srgbClr val="0070C0"/>
                </a:solidFill>
                <a:effectLst>
                  <a:outerShdw blurRad="38100" dist="38100" dir="2700000" algn="tl">
                    <a:srgbClr val="000000">
                      <a:alpha val="43137"/>
                    </a:srgbClr>
                  </a:outerShdw>
                </a:effectLst>
                <a:cs typeface="Times New Roman" pitchFamily="18" charset="0"/>
              </a:rPr>
              <a:t>16</a:t>
            </a:r>
            <a:r>
              <a:rPr lang="ru-RU" altLang="ru-RU" sz="1600" b="1" dirty="0" smtClean="0">
                <a:solidFill>
                  <a:srgbClr val="0070C0"/>
                </a:solidFill>
                <a:effectLst>
                  <a:outerShdw blurRad="38100" dist="38100" dir="2700000" algn="tl">
                    <a:srgbClr val="000000">
                      <a:alpha val="43137"/>
                    </a:srgbClr>
                  </a:outerShdw>
                </a:effectLst>
                <a:cs typeface="Times New Roman" pitchFamily="18" charset="0"/>
              </a:rPr>
              <a:t>.12.2022-09.01.2023 г.</a:t>
            </a:r>
            <a:endParaRPr lang="ru-RU" altLang="ru-RU" sz="1600" b="1" dirty="0">
              <a:solidFill>
                <a:srgbClr val="0070C0"/>
              </a:solidFill>
              <a:effectLst>
                <a:outerShdw blurRad="38100" dist="38100" dir="2700000" algn="tl">
                  <a:srgbClr val="000000">
                    <a:alpha val="43137"/>
                  </a:srgbClr>
                </a:outerShdw>
              </a:effectLst>
            </a:endParaRPr>
          </a:p>
          <a:p>
            <a:pPr algn="just">
              <a:buClr>
                <a:schemeClr val="accent2"/>
              </a:buClr>
            </a:pPr>
            <a:endParaRPr lang="ru-RU" altLang="ru-RU" sz="1600" b="1" dirty="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sp>
        <p:nvSpPr>
          <p:cNvPr id="6" name="Текст 3"/>
          <p:cNvSpPr txBox="1">
            <a:spLocks/>
          </p:cNvSpPr>
          <p:nvPr/>
        </p:nvSpPr>
        <p:spPr>
          <a:xfrm>
            <a:off x="4748169" y="1206899"/>
            <a:ext cx="3948948"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sz="1600" b="1" dirty="0" smtClean="0">
                <a:solidFill>
                  <a:srgbClr val="002060"/>
                </a:solidFill>
                <a:effectLst>
                  <a:outerShdw blurRad="38100" dist="38100" dir="2700000" algn="tl">
                    <a:srgbClr val="000000">
                      <a:alpha val="43137"/>
                    </a:srgbClr>
                  </a:outerShdw>
                </a:effectLst>
              </a:rPr>
              <a:t> Семейный просмотр художественного фильма 1977 года</a:t>
            </a:r>
          </a:p>
          <a:p>
            <a:pPr algn="ctr"/>
            <a:r>
              <a:rPr lang="ru-RU" sz="1600" b="1" dirty="0" smtClean="0">
                <a:solidFill>
                  <a:srgbClr val="002060"/>
                </a:solidFill>
                <a:effectLst>
                  <a:outerShdw blurRad="38100" dist="38100" dir="2700000" algn="tl">
                    <a:srgbClr val="000000">
                      <a:alpha val="43137"/>
                    </a:srgbClr>
                  </a:outerShdw>
                </a:effectLst>
              </a:rPr>
              <a:t> </a:t>
            </a:r>
            <a:r>
              <a:rPr lang="ru-RU" sz="2000" b="1" dirty="0" smtClean="0">
                <a:solidFill>
                  <a:srgbClr val="002060"/>
                </a:solidFill>
                <a:effectLst>
                  <a:outerShdw blurRad="38100" dist="38100" dir="2700000" algn="tl">
                    <a:srgbClr val="000000">
                      <a:alpha val="43137"/>
                    </a:srgbClr>
                  </a:outerShdw>
                </a:effectLst>
              </a:rPr>
              <a:t>«Садись рядом, Мишка.»</a:t>
            </a:r>
          </a:p>
          <a:p>
            <a:pPr algn="just">
              <a:buClr>
                <a:schemeClr val="accent2"/>
              </a:buClr>
            </a:pPr>
            <a:r>
              <a:rPr lang="ru-RU" altLang="ru-RU" sz="1200" b="1" dirty="0" smtClean="0">
                <a:solidFill>
                  <a:srgbClr val="002060"/>
                </a:solidFill>
                <a:effectLst>
                  <a:outerShdw blurRad="38100" dist="38100" dir="2700000" algn="tl">
                    <a:srgbClr val="000000">
                      <a:alpha val="43137"/>
                    </a:srgbClr>
                  </a:outerShdw>
                </a:effectLst>
                <a:cs typeface="Times New Roman" pitchFamily="18" charset="0"/>
              </a:rPr>
              <a:t>(фильм о семилетнем мальчишке и его друзьях, оставшихся в блокадном Ленинграде)</a:t>
            </a: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160" y="2924944"/>
            <a:ext cx="2760771" cy="368102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789040"/>
            <a:ext cx="3877471" cy="290810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874" y="2501388"/>
            <a:ext cx="4629173" cy="261869"/>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980728"/>
            <a:ext cx="4629173" cy="261869"/>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26" y="908720"/>
            <a:ext cx="3658273" cy="2743705"/>
          </a:xfrm>
          <a:prstGeom prst="rect">
            <a:avLst/>
          </a:prstGeom>
        </p:spPr>
      </p:pic>
    </p:spTree>
    <p:extLst>
      <p:ext uri="{BB962C8B-B14F-4D97-AF65-F5344CB8AC3E}">
        <p14:creationId xmlns:p14="http://schemas.microsoft.com/office/powerpoint/2010/main" val="2993709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92" y="116632"/>
            <a:ext cx="8397003" cy="341167"/>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997203"/>
            <a:ext cx="2734258" cy="273425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052736"/>
            <a:ext cx="2484363" cy="331248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7514" y="908457"/>
            <a:ext cx="2294703" cy="3059603"/>
          </a:xfrm>
          <a:prstGeom prst="rect">
            <a:avLst/>
          </a:prstGeom>
        </p:spPr>
      </p:pic>
      <p:sp>
        <p:nvSpPr>
          <p:cNvPr id="9" name="Текст 3"/>
          <p:cNvSpPr txBox="1">
            <a:spLocks/>
          </p:cNvSpPr>
          <p:nvPr/>
        </p:nvSpPr>
        <p:spPr>
          <a:xfrm>
            <a:off x="467544" y="457799"/>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1600" b="1" dirty="0" smtClean="0">
                <a:solidFill>
                  <a:srgbClr val="002060"/>
                </a:solidFill>
                <a:effectLst>
                  <a:outerShdw blurRad="38100" dist="38100" dir="2700000" algn="tl">
                    <a:srgbClr val="000000">
                      <a:alpha val="43137"/>
                    </a:srgbClr>
                  </a:outerShdw>
                </a:effectLst>
              </a:rPr>
              <a:t> </a:t>
            </a:r>
            <a:r>
              <a:rPr lang="ru-RU" sz="2000" b="1" dirty="0" smtClean="0">
                <a:solidFill>
                  <a:srgbClr val="002060"/>
                </a:solidFill>
                <a:effectLst>
                  <a:outerShdw blurRad="38100" dist="38100" dir="2700000" algn="tl">
                    <a:srgbClr val="000000">
                      <a:alpha val="43137"/>
                    </a:srgbClr>
                  </a:outerShdw>
                </a:effectLst>
              </a:rPr>
              <a:t>Подбор и чтение детской литературы </a:t>
            </a:r>
          </a:p>
          <a:p>
            <a:pPr marL="0" indent="0" algn="ctr">
              <a:buNone/>
            </a:pPr>
            <a:r>
              <a:rPr lang="ru-RU" sz="2000" b="1" dirty="0">
                <a:solidFill>
                  <a:srgbClr val="002060"/>
                </a:solidFill>
                <a:effectLst>
                  <a:outerShdw blurRad="38100" dist="38100" dir="2700000" algn="tl">
                    <a:srgbClr val="000000">
                      <a:alpha val="43137"/>
                    </a:srgbClr>
                  </a:outerShdw>
                </a:effectLst>
              </a:rPr>
              <a:t>д</a:t>
            </a:r>
            <a:r>
              <a:rPr lang="ru-RU" sz="2000" b="1" dirty="0" smtClean="0">
                <a:solidFill>
                  <a:srgbClr val="002060"/>
                </a:solidFill>
                <a:effectLst>
                  <a:outerShdw blurRad="38100" dist="38100" dir="2700000" algn="tl">
                    <a:srgbClr val="000000">
                      <a:alpha val="43137"/>
                    </a:srgbClr>
                  </a:outerShdw>
                </a:effectLst>
              </a:rPr>
              <a:t>ома и в группе.</a:t>
            </a: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768213" y="2248961"/>
            <a:ext cx="3871958" cy="2903968"/>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4484663"/>
            <a:ext cx="3072696" cy="2304522"/>
          </a:xfrm>
          <a:prstGeom prst="rect">
            <a:avLst/>
          </a:prstGeom>
        </p:spPr>
      </p:pic>
    </p:spTree>
    <p:extLst>
      <p:ext uri="{BB962C8B-B14F-4D97-AF65-F5344CB8AC3E}">
        <p14:creationId xmlns:p14="http://schemas.microsoft.com/office/powerpoint/2010/main" val="276995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622" y="3962704"/>
            <a:ext cx="3693373" cy="2770030"/>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933056"/>
            <a:ext cx="3707904" cy="2780928"/>
          </a:xfrm>
          <a:prstGeom prst="rect">
            <a:avLst/>
          </a:prstGeom>
        </p:spPr>
      </p:pic>
      <p:sp>
        <p:nvSpPr>
          <p:cNvPr id="3" name="Подзаголовок 2"/>
          <p:cNvSpPr>
            <a:spLocks noGrp="1"/>
          </p:cNvSpPr>
          <p:nvPr>
            <p:ph type="subTitle" idx="1"/>
          </p:nvPr>
        </p:nvSpPr>
        <p:spPr>
          <a:xfrm>
            <a:off x="2165745" y="2132856"/>
            <a:ext cx="4712568" cy="1728192"/>
          </a:xfrm>
        </p:spPr>
        <p:txBody>
          <a:bodyPr>
            <a:normAutofit/>
          </a:bodyPr>
          <a:lstStyle/>
          <a:p>
            <a:endParaRPr lang="ru-RU" b="1" dirty="0">
              <a:solidFill>
                <a:srgbClr val="002060"/>
              </a:solidFill>
            </a:endParaRPr>
          </a:p>
          <a:p>
            <a:pPr algn="l"/>
            <a:r>
              <a:rPr lang="ru-RU" sz="2200" b="1" i="1" dirty="0" smtClean="0">
                <a:solidFill>
                  <a:srgbClr val="002060"/>
                </a:solidFill>
              </a:rPr>
              <a:t>.</a:t>
            </a:r>
            <a:endParaRPr lang="en-US" sz="2200" b="1" i="1" dirty="0" smtClean="0">
              <a:solidFill>
                <a:srgbClr val="002060"/>
              </a:solidFill>
            </a:endParaRPr>
          </a:p>
          <a:p>
            <a:pPr algn="l"/>
            <a:endParaRPr lang="ru-RU" b="1" dirty="0">
              <a:solidFill>
                <a:srgbClr val="002060"/>
              </a:solidFill>
            </a:endParaRPr>
          </a:p>
          <a:p>
            <a:endParaRPr lang="ru-RU" b="1" dirty="0">
              <a:solidFill>
                <a:srgbClr val="002060"/>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92" y="116632"/>
            <a:ext cx="8397003" cy="341167"/>
          </a:xfrm>
          <a:prstGeom prst="rect">
            <a:avLst/>
          </a:prstGeom>
        </p:spPr>
      </p:pic>
      <p:sp>
        <p:nvSpPr>
          <p:cNvPr id="9" name="Текст 3"/>
          <p:cNvSpPr txBox="1">
            <a:spLocks/>
          </p:cNvSpPr>
          <p:nvPr/>
        </p:nvSpPr>
        <p:spPr>
          <a:xfrm>
            <a:off x="467544" y="446260"/>
            <a:ext cx="8003232" cy="7200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1600" b="1" dirty="0" smtClean="0">
                <a:solidFill>
                  <a:srgbClr val="002060"/>
                </a:solidFill>
                <a:effectLst>
                  <a:outerShdw blurRad="38100" dist="38100" dir="2700000" algn="tl">
                    <a:srgbClr val="000000">
                      <a:alpha val="43137"/>
                    </a:srgbClr>
                  </a:outerShdw>
                </a:effectLst>
              </a:rPr>
              <a:t> </a:t>
            </a:r>
            <a:r>
              <a:rPr lang="ru-RU" sz="2000" b="1" dirty="0" smtClean="0">
                <a:solidFill>
                  <a:srgbClr val="002060"/>
                </a:solidFill>
                <a:effectLst>
                  <a:outerShdw blurRad="38100" dist="38100" dir="2700000" algn="tl">
                    <a:srgbClr val="000000">
                      <a:alpha val="43137"/>
                    </a:srgbClr>
                  </a:outerShdw>
                </a:effectLst>
              </a:rPr>
              <a:t>Создание мобильного мини-музея</a:t>
            </a:r>
            <a:r>
              <a:rPr lang="en-US" sz="2000" b="1" dirty="0" smtClean="0">
                <a:solidFill>
                  <a:srgbClr val="002060"/>
                </a:solidFill>
                <a:effectLst>
                  <a:outerShdw blurRad="38100" dist="38100" dir="2700000" algn="tl">
                    <a:srgbClr val="000000">
                      <a:alpha val="43137"/>
                    </a:srgbClr>
                  </a:outerShdw>
                </a:effectLst>
              </a:rPr>
              <a:t> </a:t>
            </a:r>
            <a:r>
              <a:rPr lang="ru-RU" sz="2000" b="1" dirty="0" smtClean="0">
                <a:solidFill>
                  <a:srgbClr val="002060"/>
                </a:solidFill>
                <a:effectLst>
                  <a:outerShdw blurRad="38100" dist="38100" dir="2700000" algn="tl">
                    <a:srgbClr val="000000">
                      <a:alpha val="43137"/>
                    </a:srgbClr>
                  </a:outerShdw>
                </a:effectLst>
              </a:rPr>
              <a:t>предметов из прошлого</a:t>
            </a:r>
          </a:p>
          <a:p>
            <a:pPr marL="0" indent="0" algn="ctr">
              <a:buNone/>
            </a:pPr>
            <a:r>
              <a:rPr lang="ru-RU" sz="2000" b="1" dirty="0" smtClean="0">
                <a:solidFill>
                  <a:srgbClr val="002060"/>
                </a:solidFill>
                <a:effectLst>
                  <a:outerShdw blurRad="38100" dist="38100" dir="2700000" algn="tl">
                    <a:srgbClr val="000000">
                      <a:alpha val="43137"/>
                    </a:srgbClr>
                  </a:outerShdw>
                </a:effectLst>
              </a:rPr>
              <a:t> «Как это было»</a:t>
            </a:r>
          </a:p>
          <a:p>
            <a:pPr marL="0" indent="0" algn="ctr">
              <a:buNone/>
            </a:pPr>
            <a:r>
              <a:rPr lang="ru-RU" sz="1400" b="1" dirty="0" smtClean="0">
                <a:solidFill>
                  <a:srgbClr val="002060"/>
                </a:solidFill>
                <a:effectLst>
                  <a:outerShdw blurRad="38100" dist="38100" dir="2700000" algn="tl">
                    <a:srgbClr val="000000">
                      <a:alpha val="43137"/>
                    </a:srgbClr>
                  </a:outerShdw>
                </a:effectLst>
              </a:rPr>
              <a:t>(все экспонаты предоставили родители наших воспитанников)</a:t>
            </a:r>
          </a:p>
          <a:p>
            <a:pPr algn="just">
              <a:buClr>
                <a:schemeClr val="accent2"/>
              </a:buClr>
            </a:pPr>
            <a:endParaRPr lang="ru-RU" altLang="ru-RU" sz="1600" b="1" dirty="0" smtClean="0">
              <a:solidFill>
                <a:schemeClr val="accent2"/>
              </a:solidFill>
              <a:effectLst>
                <a:outerShdw blurRad="38100" dist="38100" dir="2700000" algn="tl">
                  <a:srgbClr val="000000">
                    <a:alpha val="43137"/>
                  </a:srgbClr>
                </a:outerShdw>
              </a:effectLst>
            </a:endParaRPr>
          </a:p>
          <a:p>
            <a:pPr algn="just">
              <a:buClr>
                <a:schemeClr val="accent2"/>
              </a:buClr>
            </a:pPr>
            <a:endParaRPr lang="ru-RU" altLang="ru-RU" sz="1600" b="1" dirty="0" smtClean="0">
              <a:solidFill>
                <a:srgbClr val="002060"/>
              </a:solidFill>
              <a:effectLst>
                <a:outerShdw blurRad="38100" dist="38100" dir="2700000" algn="tl">
                  <a:srgbClr val="000000">
                    <a:alpha val="43137"/>
                  </a:srgbClr>
                </a:outerShdw>
              </a:effectLst>
              <a:cs typeface="Times New Roman" pitchFamily="18" charset="0"/>
            </a:endParaRPr>
          </a:p>
          <a:p>
            <a:pPr algn="just">
              <a:buClr>
                <a:schemeClr val="accent2"/>
              </a:buClr>
            </a:pPr>
            <a:endParaRPr lang="ru-RU" altLang="ru-RU" sz="1600" b="1" dirty="0">
              <a:solidFill>
                <a:srgbClr val="002060"/>
              </a:solidFill>
              <a:effectLst>
                <a:outerShdw blurRad="38100" dist="38100" dir="2700000" algn="tl">
                  <a:srgbClr val="000000">
                    <a:alpha val="43137"/>
                  </a:srgbClr>
                </a:outerShdw>
              </a:effectLst>
              <a:cs typeface="Times New Roman" pitchFamily="18"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6194" y="1495967"/>
            <a:ext cx="4071669" cy="3053752"/>
          </a:xfrm>
          <a:prstGeom prst="rect">
            <a:avLst/>
          </a:prstGeom>
        </p:spPr>
      </p:pic>
    </p:spTree>
    <p:extLst>
      <p:ext uri="{BB962C8B-B14F-4D97-AF65-F5344CB8AC3E}">
        <p14:creationId xmlns:p14="http://schemas.microsoft.com/office/powerpoint/2010/main" val="30699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down)">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1152</Words>
  <Application>Microsoft Office PowerPoint</Application>
  <PresentationFormat>Экран (4:3)</PresentationFormat>
  <Paragraphs>196</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(Основной текст)</vt:lpstr>
      <vt:lpstr>Times New Roman</vt:lpstr>
      <vt:lpstr>Тема Office</vt:lpstr>
      <vt:lpstr>Презентация PowerPoint</vt:lpstr>
      <vt:lpstr>Презентация PowerPoint</vt:lpstr>
      <vt:lpstr>Презентация PowerPoint</vt:lpstr>
      <vt:lpstr>  Основание для разработки проекта</vt:lpstr>
      <vt:lpstr>  Актуальность проекта</vt:lpstr>
      <vt:lpstr>Презентация PowerPoint</vt:lpstr>
      <vt:lpstr>Презентация PowerPoint</vt:lpstr>
      <vt:lpstr>Презентация PowerPoint</vt:lpstr>
      <vt:lpstr>Презентация PowerPoint</vt:lpstr>
      <vt:lpstr>Просмотр тематических презентаций:  «Дети блокады» и «Блокада Ленинграда»</vt:lpstr>
      <vt:lpstr>Презентация PowerPoint</vt:lpstr>
      <vt:lpstr>Презентация PowerPoint</vt:lpstr>
      <vt:lpstr>Презентация PowerPoint</vt:lpstr>
      <vt:lpstr>Презентация PowerPoint</vt:lpstr>
      <vt:lpstr>Продуктивная деятельность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dc:creator>
  <cp:lastModifiedBy>Windows User</cp:lastModifiedBy>
  <cp:revision>156</cp:revision>
  <cp:lastPrinted>2019-01-29T07:30:52Z</cp:lastPrinted>
  <dcterms:created xsi:type="dcterms:W3CDTF">2018-12-24T16:14:01Z</dcterms:created>
  <dcterms:modified xsi:type="dcterms:W3CDTF">2024-01-23T13:52:14Z</dcterms:modified>
</cp:coreProperties>
</file>