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Montserrat SemiBold" panose="020B0604020202020204" charset="-52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17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aeef2792bd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aeef2792bd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aeef2792bd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aeef2792bd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aeef2792bd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aeef2792bd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aeef2792b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aeef2792bd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aeef2792bd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aeef2792bd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aeef2792bd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aeef2792bd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aeef2792bd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aeef2792bd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aeef2792bd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aeef2792bd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eef2792bd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aeef2792bd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aeef2792bd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aeef2792bd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aeef2792bd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aeef2792bd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6FA8D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96571" y="56040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990"/>
              <a:buNone/>
            </a:pPr>
            <a:r>
              <a:rPr lang="ru" sz="3000">
                <a:latin typeface="Montserrat SemiBold"/>
                <a:ea typeface="Montserrat SemiBold"/>
                <a:cs typeface="Montserrat SemiBold"/>
                <a:sym typeface="Montserrat SemiBold"/>
              </a:rPr>
              <a:t>Целевая прогулка выходного дня для дошкольников «Санкт-Петербург – город ангелов»</a:t>
            </a:r>
            <a:endParaRPr sz="3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196575" y="2737288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2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Презентацию выполнила:</a:t>
            </a:r>
            <a:endParaRPr sz="72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2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воспитатель ГБДОУ №19 Василеостровского района, </a:t>
            </a:r>
            <a:endParaRPr sz="72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ru" sz="72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г. Санкт-Петербург</a:t>
            </a:r>
            <a:endParaRPr sz="72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ru" sz="72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Стряпунина Елена Викторовна</a:t>
            </a:r>
            <a:endParaRPr sz="72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endParaRPr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5700" y="2571750"/>
            <a:ext cx="3692575" cy="369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951" y="957543"/>
            <a:ext cx="4161973" cy="305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2"/>
          <p:cNvPicPr preferRelativeResize="0"/>
          <p:nvPr/>
        </p:nvPicPr>
        <p:blipFill rotWithShape="1">
          <a:blip r:embed="rId4">
            <a:alphaModFix/>
          </a:blip>
          <a:srcRect l="517" t="73731" r="75517"/>
          <a:stretch/>
        </p:blipFill>
        <p:spPr>
          <a:xfrm>
            <a:off x="1473950" y="4429575"/>
            <a:ext cx="1842448" cy="1351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2"/>
          <p:cNvPicPr preferRelativeResize="0"/>
          <p:nvPr/>
        </p:nvPicPr>
        <p:blipFill rotWithShape="1">
          <a:blip r:embed="rId4">
            <a:alphaModFix/>
          </a:blip>
          <a:srcRect l="74808" b="71791"/>
          <a:stretch/>
        </p:blipFill>
        <p:spPr>
          <a:xfrm>
            <a:off x="8037663" y="-445250"/>
            <a:ext cx="1936699" cy="145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2"/>
          <p:cNvPicPr preferRelativeResize="0"/>
          <p:nvPr/>
        </p:nvPicPr>
        <p:blipFill rotWithShape="1">
          <a:blip r:embed="rId4">
            <a:alphaModFix/>
          </a:blip>
          <a:srcRect l="74009" t="35371" b="34777"/>
          <a:stretch/>
        </p:blipFill>
        <p:spPr>
          <a:xfrm>
            <a:off x="8290975" y="1719625"/>
            <a:ext cx="1998125" cy="153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2"/>
          <p:cNvPicPr preferRelativeResize="0"/>
          <p:nvPr/>
        </p:nvPicPr>
        <p:blipFill rotWithShape="1">
          <a:blip r:embed="rId4">
            <a:alphaModFix amt="89000"/>
          </a:blip>
          <a:srcRect l="27776" t="34627" r="27887" b="30447"/>
          <a:stretch/>
        </p:blipFill>
        <p:spPr>
          <a:xfrm>
            <a:off x="-2180225" y="2132650"/>
            <a:ext cx="3408526" cy="1796401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2"/>
          <p:cNvSpPr txBox="1">
            <a:spLocks noGrp="1"/>
          </p:cNvSpPr>
          <p:nvPr>
            <p:ph type="ctrTitle"/>
          </p:nvPr>
        </p:nvSpPr>
        <p:spPr>
          <a:xfrm>
            <a:off x="4645299" y="1073199"/>
            <a:ext cx="3826800" cy="322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990"/>
              <a:buNone/>
            </a:pPr>
            <a:r>
              <a:rPr lang="ru" sz="20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Ещё хочу пригласить вас, мои маленькие друзья, в Измайловский парк. Там, недалеко от Молодёжного театра, обжил одну из скамеечек самый прелестный и трогательный петербургский ангелочек. </a:t>
            </a:r>
            <a:endParaRPr sz="20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97" name="Google Shape;19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94773" y="2925727"/>
            <a:ext cx="1842449" cy="2302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2"/>
          <p:cNvPicPr preferRelativeResize="0"/>
          <p:nvPr/>
        </p:nvPicPr>
        <p:blipFill rotWithShape="1">
          <a:blip r:embed="rId4">
            <a:alphaModFix/>
          </a:blip>
          <a:srcRect l="76034" t="74627"/>
          <a:stretch/>
        </p:blipFill>
        <p:spPr>
          <a:xfrm>
            <a:off x="7185573" y="4272925"/>
            <a:ext cx="1842448" cy="130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2"/>
          <p:cNvPicPr preferRelativeResize="0"/>
          <p:nvPr/>
        </p:nvPicPr>
        <p:blipFill rotWithShape="1">
          <a:blip r:embed="rId4">
            <a:alphaModFix/>
          </a:blip>
          <a:srcRect l="27776" t="75671" r="27887"/>
          <a:stretch/>
        </p:blipFill>
        <p:spPr>
          <a:xfrm>
            <a:off x="4160850" y="4205400"/>
            <a:ext cx="3408526" cy="125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2"/>
          <p:cNvPicPr preferRelativeResize="0"/>
          <p:nvPr/>
        </p:nvPicPr>
        <p:blipFill rotWithShape="1">
          <a:blip r:embed="rId4">
            <a:alphaModFix/>
          </a:blip>
          <a:srcRect l="28978" r="29283" b="69552"/>
          <a:stretch/>
        </p:blipFill>
        <p:spPr>
          <a:xfrm>
            <a:off x="1865500" y="-383850"/>
            <a:ext cx="3208924" cy="156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2"/>
          <p:cNvPicPr preferRelativeResize="0"/>
          <p:nvPr/>
        </p:nvPicPr>
        <p:blipFill rotWithShape="1">
          <a:blip r:embed="rId4">
            <a:alphaModFix/>
          </a:blip>
          <a:srcRect r="72723" b="69552"/>
          <a:stretch/>
        </p:blipFill>
        <p:spPr>
          <a:xfrm>
            <a:off x="-492603" y="-261025"/>
            <a:ext cx="2097049" cy="1566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7450" y="30725"/>
            <a:ext cx="3429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3"/>
          <p:cNvPicPr preferRelativeResize="0"/>
          <p:nvPr/>
        </p:nvPicPr>
        <p:blipFill rotWithShape="1">
          <a:blip r:embed="rId4">
            <a:alphaModFix/>
          </a:blip>
          <a:srcRect l="517" t="73731" r="75517"/>
          <a:stretch/>
        </p:blipFill>
        <p:spPr>
          <a:xfrm>
            <a:off x="1473950" y="4429575"/>
            <a:ext cx="1842448" cy="1351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3"/>
          <p:cNvPicPr preferRelativeResize="0"/>
          <p:nvPr/>
        </p:nvPicPr>
        <p:blipFill rotWithShape="1">
          <a:blip r:embed="rId4">
            <a:alphaModFix/>
          </a:blip>
          <a:srcRect l="74808" b="71791"/>
          <a:stretch/>
        </p:blipFill>
        <p:spPr>
          <a:xfrm>
            <a:off x="8037663" y="-445250"/>
            <a:ext cx="1936699" cy="145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3"/>
          <p:cNvPicPr preferRelativeResize="0"/>
          <p:nvPr/>
        </p:nvPicPr>
        <p:blipFill rotWithShape="1">
          <a:blip r:embed="rId4">
            <a:alphaModFix/>
          </a:blip>
          <a:srcRect l="74009" t="35371" b="34777"/>
          <a:stretch/>
        </p:blipFill>
        <p:spPr>
          <a:xfrm>
            <a:off x="8290975" y="1719625"/>
            <a:ext cx="1998125" cy="153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3"/>
          <p:cNvPicPr preferRelativeResize="0"/>
          <p:nvPr/>
        </p:nvPicPr>
        <p:blipFill rotWithShape="1">
          <a:blip r:embed="rId4">
            <a:alphaModFix amt="89000"/>
          </a:blip>
          <a:srcRect l="27776" t="34627" r="27887" b="30447"/>
          <a:stretch/>
        </p:blipFill>
        <p:spPr>
          <a:xfrm>
            <a:off x="-2180225" y="2132650"/>
            <a:ext cx="3408526" cy="1796401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3"/>
          <p:cNvSpPr txBox="1">
            <a:spLocks noGrp="1"/>
          </p:cNvSpPr>
          <p:nvPr>
            <p:ph type="ctrTitle"/>
          </p:nvPr>
        </p:nvSpPr>
        <p:spPr>
          <a:xfrm>
            <a:off x="1067025" y="1063425"/>
            <a:ext cx="3826800" cy="33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ru" sz="1400">
                <a:latin typeface="Montserrat SemiBold"/>
                <a:ea typeface="Montserrat SemiBold"/>
                <a:cs typeface="Montserrat SemiBold"/>
                <a:sym typeface="Montserrat SemiBold"/>
              </a:rPr>
              <a:t>Полюбоваться милой достопримечательностью Северной столицы приходит ежедневно множество горожан и гостей города. А посвящён этот ангел пожилым людям нашего города. Скромный, добрый и улыбающийся человечек выглядит так, как будто присел здесь на минутку примостившись на спинке садовой лавчонки-диванчика, прячась от дождя под зонтиком и читая книгу. Я уверен, что этот ангел никого из вас не оставит равнодушным.</a:t>
            </a:r>
            <a:endParaRPr sz="19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12" name="Google Shape;212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94773" y="2925727"/>
            <a:ext cx="1842449" cy="2302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3"/>
          <p:cNvPicPr preferRelativeResize="0"/>
          <p:nvPr/>
        </p:nvPicPr>
        <p:blipFill rotWithShape="1">
          <a:blip r:embed="rId4">
            <a:alphaModFix/>
          </a:blip>
          <a:srcRect l="76034" t="74627"/>
          <a:stretch/>
        </p:blipFill>
        <p:spPr>
          <a:xfrm>
            <a:off x="7369798" y="4452600"/>
            <a:ext cx="1842448" cy="130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3"/>
          <p:cNvPicPr preferRelativeResize="0"/>
          <p:nvPr/>
        </p:nvPicPr>
        <p:blipFill rotWithShape="1">
          <a:blip r:embed="rId4">
            <a:alphaModFix/>
          </a:blip>
          <a:srcRect l="27776" t="75671" r="27887"/>
          <a:stretch/>
        </p:blipFill>
        <p:spPr>
          <a:xfrm>
            <a:off x="4122475" y="4529375"/>
            <a:ext cx="3408526" cy="125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3"/>
          <p:cNvPicPr preferRelativeResize="0"/>
          <p:nvPr/>
        </p:nvPicPr>
        <p:blipFill rotWithShape="1">
          <a:blip r:embed="rId4">
            <a:alphaModFix/>
          </a:blip>
          <a:srcRect l="28978" r="29283" b="69552"/>
          <a:stretch/>
        </p:blipFill>
        <p:spPr>
          <a:xfrm>
            <a:off x="2011375" y="-767675"/>
            <a:ext cx="3208924" cy="156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3"/>
          <p:cNvPicPr preferRelativeResize="0"/>
          <p:nvPr/>
        </p:nvPicPr>
        <p:blipFill rotWithShape="1">
          <a:blip r:embed="rId4">
            <a:alphaModFix/>
          </a:blip>
          <a:srcRect r="72723" b="69552"/>
          <a:stretch/>
        </p:blipFill>
        <p:spPr>
          <a:xfrm>
            <a:off x="-623103" y="-560400"/>
            <a:ext cx="2097049" cy="1566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4"/>
          <p:cNvPicPr preferRelativeResize="0"/>
          <p:nvPr/>
        </p:nvPicPr>
        <p:blipFill rotWithShape="1">
          <a:blip r:embed="rId3">
            <a:alphaModFix/>
          </a:blip>
          <a:srcRect l="517" t="73731" r="75517"/>
          <a:stretch/>
        </p:blipFill>
        <p:spPr>
          <a:xfrm>
            <a:off x="-122825" y="4529375"/>
            <a:ext cx="1842448" cy="1351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4"/>
          <p:cNvPicPr preferRelativeResize="0"/>
          <p:nvPr/>
        </p:nvPicPr>
        <p:blipFill rotWithShape="1">
          <a:blip r:embed="rId3">
            <a:alphaModFix/>
          </a:blip>
          <a:srcRect l="74808" b="71791"/>
          <a:stretch/>
        </p:blipFill>
        <p:spPr>
          <a:xfrm>
            <a:off x="8037663" y="-445250"/>
            <a:ext cx="1936699" cy="145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4"/>
          <p:cNvPicPr preferRelativeResize="0"/>
          <p:nvPr/>
        </p:nvPicPr>
        <p:blipFill rotWithShape="1">
          <a:blip r:embed="rId3">
            <a:alphaModFix/>
          </a:blip>
          <a:srcRect l="74009" t="35371" b="34777"/>
          <a:stretch/>
        </p:blipFill>
        <p:spPr>
          <a:xfrm>
            <a:off x="8290975" y="1719625"/>
            <a:ext cx="1998125" cy="153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4"/>
          <p:cNvPicPr preferRelativeResize="0"/>
          <p:nvPr/>
        </p:nvPicPr>
        <p:blipFill rotWithShape="1">
          <a:blip r:embed="rId3">
            <a:alphaModFix/>
          </a:blip>
          <a:srcRect l="27776" t="34627" r="27887" b="30447"/>
          <a:stretch/>
        </p:blipFill>
        <p:spPr>
          <a:xfrm>
            <a:off x="-2180225" y="2132650"/>
            <a:ext cx="3408526" cy="1796401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4"/>
          <p:cNvSpPr txBox="1">
            <a:spLocks noGrp="1"/>
          </p:cNvSpPr>
          <p:nvPr>
            <p:ph type="ctrTitle"/>
          </p:nvPr>
        </p:nvSpPr>
        <p:spPr>
          <a:xfrm>
            <a:off x="3830750" y="1040400"/>
            <a:ext cx="4568100" cy="33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ru" sz="23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В г. Санкт-Петербург ещё множество мест, где можно увидеть ангелов</a:t>
            </a:r>
            <a:r>
              <a:rPr lang="ru" sz="2300">
                <a:latin typeface="Montserrat SemiBold"/>
                <a:ea typeface="Montserrat SemiBold"/>
                <a:cs typeface="Montserrat SemiBold"/>
                <a:sym typeface="Montserrat SemiBold"/>
              </a:rPr>
              <a:t>. </a:t>
            </a:r>
            <a:br>
              <a:rPr lang="ru" sz="2300"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ru" sz="2300">
                <a:latin typeface="Montserrat SemiBold"/>
                <a:ea typeface="Montserrat SemiBold"/>
                <a:cs typeface="Montserrat SemiBold"/>
                <a:sym typeface="Montserrat SemiBold"/>
              </a:rPr>
              <a:t>К </a:t>
            </a:r>
            <a:r>
              <a:rPr lang="ru" sz="23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сожалению, за один день всё посмотреть просто невозможно. Но я с радостью расскажу вам о них в следующий раз!</a:t>
            </a:r>
            <a:r>
              <a:rPr lang="ru" sz="19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  </a:t>
            </a:r>
            <a:endParaRPr sz="19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26" name="Google Shape;22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650" y="760562"/>
            <a:ext cx="3633798" cy="454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4"/>
          <p:cNvPicPr preferRelativeResize="0"/>
          <p:nvPr/>
        </p:nvPicPr>
        <p:blipFill rotWithShape="1">
          <a:blip r:embed="rId3">
            <a:alphaModFix/>
          </a:blip>
          <a:srcRect l="76034" t="74627"/>
          <a:stretch/>
        </p:blipFill>
        <p:spPr>
          <a:xfrm>
            <a:off x="7369798" y="4452600"/>
            <a:ext cx="1842448" cy="130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4"/>
          <p:cNvPicPr preferRelativeResize="0"/>
          <p:nvPr/>
        </p:nvPicPr>
        <p:blipFill rotWithShape="1">
          <a:blip r:embed="rId3">
            <a:alphaModFix/>
          </a:blip>
          <a:srcRect l="27776" t="75671" r="27887"/>
          <a:stretch/>
        </p:blipFill>
        <p:spPr>
          <a:xfrm>
            <a:off x="4122475" y="4529375"/>
            <a:ext cx="3408526" cy="125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4"/>
          <p:cNvPicPr preferRelativeResize="0"/>
          <p:nvPr/>
        </p:nvPicPr>
        <p:blipFill rotWithShape="1">
          <a:blip r:embed="rId3">
            <a:alphaModFix/>
          </a:blip>
          <a:srcRect l="28978" r="29283" b="69552"/>
          <a:stretch/>
        </p:blipFill>
        <p:spPr>
          <a:xfrm>
            <a:off x="2011375" y="-767675"/>
            <a:ext cx="3208924" cy="156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4"/>
          <p:cNvPicPr preferRelativeResize="0"/>
          <p:nvPr/>
        </p:nvPicPr>
        <p:blipFill rotWithShape="1">
          <a:blip r:embed="rId3">
            <a:alphaModFix/>
          </a:blip>
          <a:srcRect r="72723" b="69552"/>
          <a:stretch/>
        </p:blipFill>
        <p:spPr>
          <a:xfrm>
            <a:off x="-623103" y="-560400"/>
            <a:ext cx="2097049" cy="1566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l="76034" t="74627"/>
          <a:stretch/>
        </p:blipFill>
        <p:spPr>
          <a:xfrm>
            <a:off x="7185573" y="4272925"/>
            <a:ext cx="1842448" cy="130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l="27776" t="75671" r="27887"/>
          <a:stretch/>
        </p:blipFill>
        <p:spPr>
          <a:xfrm>
            <a:off x="4160850" y="4205400"/>
            <a:ext cx="3408526" cy="125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l="517" t="73731" r="75517"/>
          <a:stretch/>
        </p:blipFill>
        <p:spPr>
          <a:xfrm>
            <a:off x="-729755" y="4658945"/>
            <a:ext cx="1842448" cy="1351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 t="38061" r="74808" b="34774"/>
          <a:stretch/>
        </p:blipFill>
        <p:spPr>
          <a:xfrm>
            <a:off x="5415797" y="176575"/>
            <a:ext cx="1809005" cy="130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/>
          </a:blip>
          <a:srcRect r="72723" b="69552"/>
          <a:stretch/>
        </p:blipFill>
        <p:spPr>
          <a:xfrm>
            <a:off x="-492603" y="-261025"/>
            <a:ext cx="2097049" cy="156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 rotWithShape="1">
          <a:blip r:embed="rId3">
            <a:alphaModFix/>
          </a:blip>
          <a:srcRect l="28978" r="29283" b="69552"/>
          <a:stretch/>
        </p:blipFill>
        <p:spPr>
          <a:xfrm>
            <a:off x="1865500" y="-383850"/>
            <a:ext cx="3208924" cy="156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 l="74808" b="71791"/>
          <a:stretch/>
        </p:blipFill>
        <p:spPr>
          <a:xfrm>
            <a:off x="8037663" y="-445250"/>
            <a:ext cx="1936699" cy="145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 rotWithShape="1">
          <a:blip r:embed="rId3">
            <a:alphaModFix amt="90000"/>
          </a:blip>
          <a:srcRect l="74009" t="35371" b="34777"/>
          <a:stretch/>
        </p:blipFill>
        <p:spPr>
          <a:xfrm>
            <a:off x="8406125" y="1903850"/>
            <a:ext cx="1998125" cy="153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3">
            <a:alphaModFix amt="83000"/>
          </a:blip>
          <a:srcRect l="27776" t="34627" r="27887" b="30447"/>
          <a:stretch/>
        </p:blipFill>
        <p:spPr>
          <a:xfrm>
            <a:off x="-2363567" y="1977121"/>
            <a:ext cx="3408526" cy="179640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>
            <a:spLocks noGrp="1"/>
          </p:cNvSpPr>
          <p:nvPr>
            <p:ph type="ctrTitle"/>
          </p:nvPr>
        </p:nvSpPr>
        <p:spPr>
          <a:xfrm>
            <a:off x="1858191" y="1198438"/>
            <a:ext cx="7080729" cy="288568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990"/>
              <a:buNone/>
            </a:pPr>
            <a:r>
              <a:rPr lang="ru" sz="30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Здравствуйте, ребята!</a:t>
            </a:r>
            <a:br>
              <a:rPr lang="en-US" sz="3000" dirty="0"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ru" sz="30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 Я маленький петербургский ангел, который вместе с другими ангелами, охраняет наш любимый город.</a:t>
            </a:r>
            <a:endParaRPr sz="30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880" y="1374987"/>
            <a:ext cx="3173601" cy="39655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4424" y="1385149"/>
            <a:ext cx="3573670" cy="238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 rotWithShape="1">
          <a:blip r:embed="rId4">
            <a:alphaModFix/>
          </a:blip>
          <a:srcRect l="76034" t="74627"/>
          <a:stretch/>
        </p:blipFill>
        <p:spPr>
          <a:xfrm>
            <a:off x="7372993" y="3945285"/>
            <a:ext cx="1842448" cy="130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 rotWithShape="1">
          <a:blip r:embed="rId4">
            <a:alphaModFix/>
          </a:blip>
          <a:srcRect l="27776" t="75671" r="27887"/>
          <a:stretch/>
        </p:blipFill>
        <p:spPr>
          <a:xfrm>
            <a:off x="4229925" y="4429575"/>
            <a:ext cx="3408526" cy="125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 rotWithShape="1">
          <a:blip r:embed="rId4">
            <a:alphaModFix/>
          </a:blip>
          <a:srcRect l="517" t="73731" r="75517"/>
          <a:stretch/>
        </p:blipFill>
        <p:spPr>
          <a:xfrm>
            <a:off x="1473950" y="4429575"/>
            <a:ext cx="1842448" cy="1351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 rotWithShape="1">
          <a:blip r:embed="rId4">
            <a:alphaModFix amt="97000"/>
          </a:blip>
          <a:srcRect t="38061" r="74808" b="34774"/>
          <a:stretch/>
        </p:blipFill>
        <p:spPr>
          <a:xfrm>
            <a:off x="5821181" y="-122851"/>
            <a:ext cx="1809005" cy="130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 rotWithShape="1">
          <a:blip r:embed="rId4">
            <a:alphaModFix/>
          </a:blip>
          <a:srcRect r="72723" b="69552"/>
          <a:stretch/>
        </p:blipFill>
        <p:spPr>
          <a:xfrm>
            <a:off x="-492603" y="-261025"/>
            <a:ext cx="2097049" cy="156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 rotWithShape="1">
          <a:blip r:embed="rId4">
            <a:alphaModFix/>
          </a:blip>
          <a:srcRect l="28978" r="29283" b="69552"/>
          <a:stretch/>
        </p:blipFill>
        <p:spPr>
          <a:xfrm>
            <a:off x="1865500" y="-383850"/>
            <a:ext cx="3208924" cy="156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 rotWithShape="1">
          <a:blip r:embed="rId4">
            <a:alphaModFix/>
          </a:blip>
          <a:srcRect l="74808" b="71791"/>
          <a:stretch/>
        </p:blipFill>
        <p:spPr>
          <a:xfrm>
            <a:off x="7853413" y="-261025"/>
            <a:ext cx="1936699" cy="145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 rotWithShape="1">
          <a:blip r:embed="rId4">
            <a:alphaModFix/>
          </a:blip>
          <a:srcRect l="74009" t="35371" b="34777"/>
          <a:stretch/>
        </p:blipFill>
        <p:spPr>
          <a:xfrm>
            <a:off x="8144937" y="2693813"/>
            <a:ext cx="1998125" cy="153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4">
            <a:alphaModFix amt="69000"/>
          </a:blip>
          <a:srcRect l="27776" t="34627" r="27887" b="30447"/>
          <a:stretch/>
        </p:blipFill>
        <p:spPr>
          <a:xfrm>
            <a:off x="-2287700" y="2117275"/>
            <a:ext cx="3408526" cy="17964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 txBox="1">
            <a:spLocks noGrp="1"/>
          </p:cNvSpPr>
          <p:nvPr>
            <p:ph type="ctrTitle"/>
          </p:nvPr>
        </p:nvSpPr>
        <p:spPr>
          <a:xfrm>
            <a:off x="634125" y="1318163"/>
            <a:ext cx="4440300" cy="275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990"/>
              <a:buNone/>
            </a:pPr>
            <a:r>
              <a:rPr lang="ru" sz="18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Вы даже не представляете, какое огромное количество ангелов установлено в Санкт-Петербурге. Нами украшают храмы, колонны, фасады зданий и даже в аэропорту стоят скульптуры, изображающие ангелов с крыльями от современных самолётов. </a:t>
            </a:r>
            <a:endParaRPr sz="18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88" name="Google Shape;8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94773" y="2925727"/>
            <a:ext cx="1842449" cy="2302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6"/>
          <p:cNvPicPr preferRelativeResize="0"/>
          <p:nvPr/>
        </p:nvPicPr>
        <p:blipFill rotWithShape="1">
          <a:blip r:embed="rId3">
            <a:alphaModFix/>
          </a:blip>
          <a:srcRect l="76034" t="74627"/>
          <a:stretch/>
        </p:blipFill>
        <p:spPr>
          <a:xfrm>
            <a:off x="7185573" y="4272925"/>
            <a:ext cx="1842448" cy="130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 rotWithShape="1">
          <a:blip r:embed="rId3">
            <a:alphaModFix/>
          </a:blip>
          <a:srcRect l="27776" t="75671" r="27887"/>
          <a:stretch/>
        </p:blipFill>
        <p:spPr>
          <a:xfrm>
            <a:off x="4160850" y="4205400"/>
            <a:ext cx="3408526" cy="125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 rotWithShape="1">
          <a:blip r:embed="rId3">
            <a:alphaModFix/>
          </a:blip>
          <a:srcRect l="517" t="73731" r="75517"/>
          <a:stretch/>
        </p:blipFill>
        <p:spPr>
          <a:xfrm>
            <a:off x="1473950" y="4429575"/>
            <a:ext cx="1842448" cy="1351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/>
          <p:cNvPicPr preferRelativeResize="0"/>
          <p:nvPr/>
        </p:nvPicPr>
        <p:blipFill rotWithShape="1">
          <a:blip r:embed="rId3">
            <a:alphaModFix amt="97000"/>
          </a:blip>
          <a:srcRect t="38061" r="74808" b="34774"/>
          <a:stretch/>
        </p:blipFill>
        <p:spPr>
          <a:xfrm>
            <a:off x="5415797" y="176575"/>
            <a:ext cx="1809005" cy="130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6"/>
          <p:cNvPicPr preferRelativeResize="0"/>
          <p:nvPr/>
        </p:nvPicPr>
        <p:blipFill rotWithShape="1">
          <a:blip r:embed="rId3">
            <a:alphaModFix/>
          </a:blip>
          <a:srcRect r="72723" b="69552"/>
          <a:stretch/>
        </p:blipFill>
        <p:spPr>
          <a:xfrm>
            <a:off x="-492603" y="-261025"/>
            <a:ext cx="2097049" cy="156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/>
          <p:cNvPicPr preferRelativeResize="0"/>
          <p:nvPr/>
        </p:nvPicPr>
        <p:blipFill rotWithShape="1">
          <a:blip r:embed="rId3">
            <a:alphaModFix/>
          </a:blip>
          <a:srcRect l="28978" r="29283" b="69552"/>
          <a:stretch/>
        </p:blipFill>
        <p:spPr>
          <a:xfrm>
            <a:off x="1865500" y="-383850"/>
            <a:ext cx="3208924" cy="156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6"/>
          <p:cNvPicPr preferRelativeResize="0"/>
          <p:nvPr/>
        </p:nvPicPr>
        <p:blipFill rotWithShape="1">
          <a:blip r:embed="rId3">
            <a:alphaModFix/>
          </a:blip>
          <a:srcRect l="74808" b="71791"/>
          <a:stretch/>
        </p:blipFill>
        <p:spPr>
          <a:xfrm>
            <a:off x="8037663" y="-445250"/>
            <a:ext cx="1936699" cy="145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6"/>
          <p:cNvPicPr preferRelativeResize="0"/>
          <p:nvPr/>
        </p:nvPicPr>
        <p:blipFill rotWithShape="1">
          <a:blip r:embed="rId3">
            <a:alphaModFix amt="77000"/>
          </a:blip>
          <a:srcRect l="74009" t="35371" b="34777"/>
          <a:stretch/>
        </p:blipFill>
        <p:spPr>
          <a:xfrm>
            <a:off x="8544300" y="1980662"/>
            <a:ext cx="1998125" cy="153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6"/>
          <p:cNvPicPr preferRelativeResize="0"/>
          <p:nvPr/>
        </p:nvPicPr>
        <p:blipFill rotWithShape="1">
          <a:blip r:embed="rId3">
            <a:alphaModFix amt="69000"/>
          </a:blip>
          <a:srcRect l="27776" t="34627" r="27887" b="30447"/>
          <a:stretch/>
        </p:blipFill>
        <p:spPr>
          <a:xfrm>
            <a:off x="-2095775" y="2109600"/>
            <a:ext cx="3408526" cy="179640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6"/>
          <p:cNvSpPr txBox="1">
            <a:spLocks noGrp="1"/>
          </p:cNvSpPr>
          <p:nvPr>
            <p:ph type="ctrTitle"/>
          </p:nvPr>
        </p:nvSpPr>
        <p:spPr>
          <a:xfrm>
            <a:off x="457575" y="1196100"/>
            <a:ext cx="8520600" cy="275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990"/>
              <a:buNone/>
            </a:pPr>
            <a:r>
              <a:rPr lang="ru" sz="24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Но самыми главными защитниками Санкт-Петербурга, согласно городской легенде, считаются три ангела: бронзовый, серебряный и золотой. Пока они смотрят на город с высоты, никакая беда ему не страшна. Давайте познакомимся с ними.</a:t>
            </a:r>
            <a:endParaRPr sz="24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04" name="Google Shape;10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4773" y="2925727"/>
            <a:ext cx="1842449" cy="2302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7"/>
          <p:cNvPicPr preferRelativeResize="0"/>
          <p:nvPr/>
        </p:nvPicPr>
        <p:blipFill rotWithShape="1">
          <a:blip r:embed="rId3">
            <a:alphaModFix/>
          </a:blip>
          <a:srcRect l="76034" t="74627"/>
          <a:stretch/>
        </p:blipFill>
        <p:spPr>
          <a:xfrm>
            <a:off x="7185573" y="4272925"/>
            <a:ext cx="1842448" cy="130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 rotWithShape="1">
          <a:blip r:embed="rId3">
            <a:alphaModFix/>
          </a:blip>
          <a:srcRect l="27776" t="75671" r="27887"/>
          <a:stretch/>
        </p:blipFill>
        <p:spPr>
          <a:xfrm>
            <a:off x="4160850" y="4205400"/>
            <a:ext cx="3408526" cy="125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7"/>
          <p:cNvPicPr preferRelativeResize="0"/>
          <p:nvPr/>
        </p:nvPicPr>
        <p:blipFill rotWithShape="1">
          <a:blip r:embed="rId3">
            <a:alphaModFix/>
          </a:blip>
          <a:srcRect l="517" t="73731" r="75517"/>
          <a:stretch/>
        </p:blipFill>
        <p:spPr>
          <a:xfrm>
            <a:off x="1473950" y="4429575"/>
            <a:ext cx="1842448" cy="1351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7"/>
          <p:cNvPicPr preferRelativeResize="0"/>
          <p:nvPr/>
        </p:nvPicPr>
        <p:blipFill rotWithShape="1">
          <a:blip r:embed="rId3">
            <a:alphaModFix amt="97000"/>
          </a:blip>
          <a:srcRect t="38061" r="74808" b="34774"/>
          <a:stretch/>
        </p:blipFill>
        <p:spPr>
          <a:xfrm>
            <a:off x="5415797" y="176575"/>
            <a:ext cx="1809005" cy="130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7"/>
          <p:cNvPicPr preferRelativeResize="0"/>
          <p:nvPr/>
        </p:nvPicPr>
        <p:blipFill rotWithShape="1">
          <a:blip r:embed="rId3">
            <a:alphaModFix/>
          </a:blip>
          <a:srcRect r="72723" b="69552"/>
          <a:stretch/>
        </p:blipFill>
        <p:spPr>
          <a:xfrm>
            <a:off x="-492603" y="-261025"/>
            <a:ext cx="2097049" cy="156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/>
          <p:cNvPicPr preferRelativeResize="0"/>
          <p:nvPr/>
        </p:nvPicPr>
        <p:blipFill rotWithShape="1">
          <a:blip r:embed="rId3">
            <a:alphaModFix/>
          </a:blip>
          <a:srcRect l="28978" r="29283" b="69552"/>
          <a:stretch/>
        </p:blipFill>
        <p:spPr>
          <a:xfrm>
            <a:off x="1865500" y="-383850"/>
            <a:ext cx="3208924" cy="156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/>
          <p:cNvPicPr preferRelativeResize="0"/>
          <p:nvPr/>
        </p:nvPicPr>
        <p:blipFill rotWithShape="1">
          <a:blip r:embed="rId3">
            <a:alphaModFix/>
          </a:blip>
          <a:srcRect l="74808" b="71791"/>
          <a:stretch/>
        </p:blipFill>
        <p:spPr>
          <a:xfrm>
            <a:off x="8037663" y="-445250"/>
            <a:ext cx="1936699" cy="145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/>
          <p:cNvPicPr preferRelativeResize="0"/>
          <p:nvPr/>
        </p:nvPicPr>
        <p:blipFill rotWithShape="1">
          <a:blip r:embed="rId3">
            <a:alphaModFix amt="77000"/>
          </a:blip>
          <a:srcRect l="74009" t="35371" b="34777"/>
          <a:stretch/>
        </p:blipFill>
        <p:spPr>
          <a:xfrm>
            <a:off x="8383100" y="1658200"/>
            <a:ext cx="1998125" cy="153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7"/>
          <p:cNvSpPr txBox="1">
            <a:spLocks noGrp="1"/>
          </p:cNvSpPr>
          <p:nvPr>
            <p:ph type="ctrTitle"/>
          </p:nvPr>
        </p:nvSpPr>
        <p:spPr>
          <a:xfrm>
            <a:off x="4437250" y="767700"/>
            <a:ext cx="4295100" cy="32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990"/>
              <a:buNone/>
            </a:pPr>
            <a:r>
              <a:rPr lang="ru" sz="2000">
                <a:latin typeface="Montserrat SemiBold"/>
                <a:ea typeface="Montserrat SemiBold"/>
                <a:cs typeface="Montserrat SemiBold"/>
                <a:sym typeface="Montserrat SemiBold"/>
              </a:rPr>
              <a:t>И сначала отправимся на Дворцовую площадь, где стоит Александровская колонна, которую и венчает бронзовый ангел . Это самая высокая в мире колонна из цельного гранита.</a:t>
            </a:r>
            <a:endParaRPr sz="2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18" name="Google Shape;118;p17"/>
          <p:cNvPicPr preferRelativeResize="0"/>
          <p:nvPr/>
        </p:nvPicPr>
        <p:blipFill rotWithShape="1">
          <a:blip r:embed="rId4">
            <a:alphaModFix/>
          </a:blip>
          <a:srcRect l="19328"/>
          <a:stretch/>
        </p:blipFill>
        <p:spPr>
          <a:xfrm>
            <a:off x="899896" y="1005675"/>
            <a:ext cx="3583424" cy="3287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/>
          <p:cNvPicPr preferRelativeResize="0"/>
          <p:nvPr/>
        </p:nvPicPr>
        <p:blipFill rotWithShape="1">
          <a:blip r:embed="rId3">
            <a:alphaModFix amt="69000"/>
          </a:blip>
          <a:srcRect l="27776" t="34627" r="27887" b="30447"/>
          <a:stretch/>
        </p:blipFill>
        <p:spPr>
          <a:xfrm>
            <a:off x="-1995975" y="2101925"/>
            <a:ext cx="3408526" cy="179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94773" y="2925727"/>
            <a:ext cx="1842449" cy="2302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8"/>
          <p:cNvPicPr preferRelativeResize="0"/>
          <p:nvPr/>
        </p:nvPicPr>
        <p:blipFill rotWithShape="1">
          <a:blip r:embed="rId3">
            <a:alphaModFix/>
          </a:blip>
          <a:srcRect l="13102" r="11163"/>
          <a:stretch/>
        </p:blipFill>
        <p:spPr>
          <a:xfrm>
            <a:off x="852125" y="1251325"/>
            <a:ext cx="3719874" cy="276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8"/>
          <p:cNvPicPr preferRelativeResize="0"/>
          <p:nvPr/>
        </p:nvPicPr>
        <p:blipFill rotWithShape="1">
          <a:blip r:embed="rId4">
            <a:alphaModFix/>
          </a:blip>
          <a:srcRect l="76034" t="74627"/>
          <a:stretch/>
        </p:blipFill>
        <p:spPr>
          <a:xfrm>
            <a:off x="7185573" y="4272925"/>
            <a:ext cx="1842448" cy="130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8"/>
          <p:cNvPicPr preferRelativeResize="0"/>
          <p:nvPr/>
        </p:nvPicPr>
        <p:blipFill rotWithShape="1">
          <a:blip r:embed="rId4">
            <a:alphaModFix/>
          </a:blip>
          <a:srcRect l="27776" t="75671" r="27887"/>
          <a:stretch/>
        </p:blipFill>
        <p:spPr>
          <a:xfrm>
            <a:off x="4160850" y="4205400"/>
            <a:ext cx="3408526" cy="125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8"/>
          <p:cNvPicPr preferRelativeResize="0"/>
          <p:nvPr/>
        </p:nvPicPr>
        <p:blipFill rotWithShape="1">
          <a:blip r:embed="rId4">
            <a:alphaModFix/>
          </a:blip>
          <a:srcRect l="517" t="73731" r="75517"/>
          <a:stretch/>
        </p:blipFill>
        <p:spPr>
          <a:xfrm>
            <a:off x="1473950" y="4429575"/>
            <a:ext cx="1842448" cy="1351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8"/>
          <p:cNvPicPr preferRelativeResize="0"/>
          <p:nvPr/>
        </p:nvPicPr>
        <p:blipFill rotWithShape="1">
          <a:blip r:embed="rId4">
            <a:alphaModFix amt="97000"/>
          </a:blip>
          <a:srcRect t="38061" r="74808" b="34774"/>
          <a:stretch/>
        </p:blipFill>
        <p:spPr>
          <a:xfrm>
            <a:off x="5507922" y="107475"/>
            <a:ext cx="1809005" cy="130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8"/>
          <p:cNvPicPr preferRelativeResize="0"/>
          <p:nvPr/>
        </p:nvPicPr>
        <p:blipFill rotWithShape="1">
          <a:blip r:embed="rId4">
            <a:alphaModFix/>
          </a:blip>
          <a:srcRect r="72723" b="69552"/>
          <a:stretch/>
        </p:blipFill>
        <p:spPr>
          <a:xfrm>
            <a:off x="-492603" y="-261025"/>
            <a:ext cx="2097049" cy="156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8"/>
          <p:cNvPicPr preferRelativeResize="0"/>
          <p:nvPr/>
        </p:nvPicPr>
        <p:blipFill rotWithShape="1">
          <a:blip r:embed="rId4">
            <a:alphaModFix/>
          </a:blip>
          <a:srcRect l="28978" r="29283" b="69552"/>
          <a:stretch/>
        </p:blipFill>
        <p:spPr>
          <a:xfrm>
            <a:off x="1865500" y="-383850"/>
            <a:ext cx="3208924" cy="156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8"/>
          <p:cNvPicPr preferRelativeResize="0"/>
          <p:nvPr/>
        </p:nvPicPr>
        <p:blipFill rotWithShape="1">
          <a:blip r:embed="rId4">
            <a:alphaModFix/>
          </a:blip>
          <a:srcRect l="74808" b="71791"/>
          <a:stretch/>
        </p:blipFill>
        <p:spPr>
          <a:xfrm>
            <a:off x="8037663" y="-445250"/>
            <a:ext cx="1936699" cy="145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8"/>
          <p:cNvPicPr preferRelativeResize="0"/>
          <p:nvPr/>
        </p:nvPicPr>
        <p:blipFill rotWithShape="1">
          <a:blip r:embed="rId4">
            <a:alphaModFix amt="77000"/>
          </a:blip>
          <a:srcRect l="74009" t="35371" b="34777"/>
          <a:stretch/>
        </p:blipFill>
        <p:spPr>
          <a:xfrm>
            <a:off x="8521275" y="1926900"/>
            <a:ext cx="1998125" cy="153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8"/>
          <p:cNvPicPr preferRelativeResize="0"/>
          <p:nvPr/>
        </p:nvPicPr>
        <p:blipFill rotWithShape="1">
          <a:blip r:embed="rId4">
            <a:alphaModFix amt="69000"/>
          </a:blip>
          <a:srcRect l="27776" t="34627" r="27887" b="30447"/>
          <a:stretch/>
        </p:blipFill>
        <p:spPr>
          <a:xfrm>
            <a:off x="-1888500" y="2155675"/>
            <a:ext cx="3408526" cy="1796401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8"/>
          <p:cNvSpPr txBox="1">
            <a:spLocks noGrp="1"/>
          </p:cNvSpPr>
          <p:nvPr>
            <p:ph type="ctrTitle"/>
          </p:nvPr>
        </p:nvSpPr>
        <p:spPr>
          <a:xfrm>
            <a:off x="4521675" y="878263"/>
            <a:ext cx="4295100" cy="32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990"/>
              <a:buNone/>
            </a:pPr>
            <a:r>
              <a:rPr lang="ru" sz="2000">
                <a:latin typeface="Montserrat SemiBold"/>
                <a:ea typeface="Montserrat SemiBold"/>
                <a:cs typeface="Montserrat SemiBold"/>
                <a:sym typeface="Montserrat SemiBold"/>
              </a:rPr>
              <a:t>Конечно же на такой высоте ангела рассмотреть сложно, но зато разглядеть копию этого ангела поближе можно в Мини-Петербурге у станции метро «Горьковская». Куда я вас тоже приглашаю</a:t>
            </a:r>
            <a:endParaRPr sz="2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36" name="Google Shape;13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94773" y="2925727"/>
            <a:ext cx="1842449" cy="2302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9"/>
          <p:cNvPicPr preferRelativeResize="0"/>
          <p:nvPr/>
        </p:nvPicPr>
        <p:blipFill rotWithShape="1">
          <a:blip r:embed="rId3">
            <a:alphaModFix/>
          </a:blip>
          <a:srcRect b="6120"/>
          <a:stretch/>
        </p:blipFill>
        <p:spPr>
          <a:xfrm>
            <a:off x="5359820" y="432229"/>
            <a:ext cx="3080551" cy="4185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9"/>
          <p:cNvPicPr preferRelativeResize="0"/>
          <p:nvPr/>
        </p:nvPicPr>
        <p:blipFill rotWithShape="1">
          <a:blip r:embed="rId4">
            <a:alphaModFix/>
          </a:blip>
          <a:srcRect l="76034" t="74627"/>
          <a:stretch/>
        </p:blipFill>
        <p:spPr>
          <a:xfrm>
            <a:off x="7477298" y="4322100"/>
            <a:ext cx="1842448" cy="130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9"/>
          <p:cNvPicPr preferRelativeResize="0"/>
          <p:nvPr/>
        </p:nvPicPr>
        <p:blipFill rotWithShape="1">
          <a:blip r:embed="rId4">
            <a:alphaModFix/>
          </a:blip>
          <a:srcRect l="27776" t="75671" r="27887"/>
          <a:stretch/>
        </p:blipFill>
        <p:spPr>
          <a:xfrm>
            <a:off x="4350073" y="4358171"/>
            <a:ext cx="3408526" cy="125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9"/>
          <p:cNvPicPr preferRelativeResize="0"/>
          <p:nvPr/>
        </p:nvPicPr>
        <p:blipFill rotWithShape="1">
          <a:blip r:embed="rId4">
            <a:alphaModFix/>
          </a:blip>
          <a:srcRect l="517" t="73731" r="75517"/>
          <a:stretch/>
        </p:blipFill>
        <p:spPr>
          <a:xfrm>
            <a:off x="1473950" y="4429575"/>
            <a:ext cx="1842448" cy="1351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9"/>
          <p:cNvPicPr preferRelativeResize="0"/>
          <p:nvPr/>
        </p:nvPicPr>
        <p:blipFill rotWithShape="1">
          <a:blip r:embed="rId4">
            <a:alphaModFix/>
          </a:blip>
          <a:srcRect r="72723" b="69552"/>
          <a:stretch/>
        </p:blipFill>
        <p:spPr>
          <a:xfrm>
            <a:off x="-492603" y="-261025"/>
            <a:ext cx="2097049" cy="156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9"/>
          <p:cNvPicPr preferRelativeResize="0"/>
          <p:nvPr/>
        </p:nvPicPr>
        <p:blipFill rotWithShape="1">
          <a:blip r:embed="rId4">
            <a:alphaModFix/>
          </a:blip>
          <a:srcRect l="28978" r="29283" b="69552"/>
          <a:stretch/>
        </p:blipFill>
        <p:spPr>
          <a:xfrm>
            <a:off x="1865500" y="-383850"/>
            <a:ext cx="3208924" cy="156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9"/>
          <p:cNvPicPr preferRelativeResize="0"/>
          <p:nvPr/>
        </p:nvPicPr>
        <p:blipFill rotWithShape="1">
          <a:blip r:embed="rId4">
            <a:alphaModFix/>
          </a:blip>
          <a:srcRect l="74808" b="71791"/>
          <a:stretch/>
        </p:blipFill>
        <p:spPr>
          <a:xfrm>
            <a:off x="8152813" y="-499000"/>
            <a:ext cx="1936699" cy="145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9"/>
          <p:cNvPicPr preferRelativeResize="0"/>
          <p:nvPr/>
        </p:nvPicPr>
        <p:blipFill rotWithShape="1">
          <a:blip r:embed="rId4">
            <a:alphaModFix/>
          </a:blip>
          <a:srcRect l="74009" t="35371" b="34777"/>
          <a:stretch/>
        </p:blipFill>
        <p:spPr>
          <a:xfrm>
            <a:off x="8390775" y="1804062"/>
            <a:ext cx="1998125" cy="153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9"/>
          <p:cNvPicPr preferRelativeResize="0"/>
          <p:nvPr/>
        </p:nvPicPr>
        <p:blipFill rotWithShape="1">
          <a:blip r:embed="rId4">
            <a:alphaModFix amt="69000"/>
          </a:blip>
          <a:srcRect l="27776" t="34627" r="27887" b="30447"/>
          <a:stretch/>
        </p:blipFill>
        <p:spPr>
          <a:xfrm>
            <a:off x="-2111150" y="2094250"/>
            <a:ext cx="3408526" cy="179640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9"/>
          <p:cNvSpPr txBox="1">
            <a:spLocks noGrp="1"/>
          </p:cNvSpPr>
          <p:nvPr>
            <p:ph type="ctrTitle"/>
          </p:nvPr>
        </p:nvSpPr>
        <p:spPr>
          <a:xfrm>
            <a:off x="725648" y="669028"/>
            <a:ext cx="4755600" cy="362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990"/>
              <a:buNone/>
            </a:pPr>
            <a:r>
              <a:rPr lang="ru" sz="20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Серебряный ангел с крестом в руках венчает купол церкви Святой Екатерины у Тучкова моста. Он немного выше бронзового, но в церковном дворике стоит его копия. Обязательно зайдите </a:t>
            </a:r>
            <a:br>
              <a:rPr lang="ru" sz="2000" dirty="0"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ru" sz="20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посмотреть на него. </a:t>
            </a:r>
            <a:endParaRPr sz="20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52" name="Google Shape;15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94773" y="2925727"/>
            <a:ext cx="1842449" cy="2302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9"/>
          <p:cNvPicPr preferRelativeResize="0"/>
          <p:nvPr/>
        </p:nvPicPr>
        <p:blipFill rotWithShape="1">
          <a:blip r:embed="rId4">
            <a:alphaModFix amt="97000"/>
          </a:blip>
          <a:srcRect t="38061" r="74808" b="34774"/>
          <a:stretch/>
        </p:blipFill>
        <p:spPr>
          <a:xfrm>
            <a:off x="4985897" y="-836775"/>
            <a:ext cx="1809005" cy="130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0"/>
          <p:cNvPicPr preferRelativeResize="0"/>
          <p:nvPr/>
        </p:nvPicPr>
        <p:blipFill rotWithShape="1">
          <a:blip r:embed="rId3">
            <a:alphaModFix/>
          </a:blip>
          <a:srcRect l="76034" t="74627"/>
          <a:stretch/>
        </p:blipFill>
        <p:spPr>
          <a:xfrm>
            <a:off x="6809423" y="4573175"/>
            <a:ext cx="1842448" cy="130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0"/>
          <p:cNvPicPr preferRelativeResize="0"/>
          <p:nvPr/>
        </p:nvPicPr>
        <p:blipFill rotWithShape="1">
          <a:blip r:embed="rId3">
            <a:alphaModFix amt="97000"/>
          </a:blip>
          <a:srcRect t="38061" r="74808" b="34774"/>
          <a:stretch/>
        </p:blipFill>
        <p:spPr>
          <a:xfrm>
            <a:off x="5415797" y="176575"/>
            <a:ext cx="1809005" cy="130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0"/>
          <p:cNvPicPr preferRelativeResize="0"/>
          <p:nvPr/>
        </p:nvPicPr>
        <p:blipFill rotWithShape="1">
          <a:blip r:embed="rId3">
            <a:alphaModFix/>
          </a:blip>
          <a:srcRect l="74808" b="71791"/>
          <a:stretch/>
        </p:blipFill>
        <p:spPr>
          <a:xfrm>
            <a:off x="8037663" y="-445250"/>
            <a:ext cx="1936699" cy="145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0"/>
          <p:cNvPicPr preferRelativeResize="0"/>
          <p:nvPr/>
        </p:nvPicPr>
        <p:blipFill rotWithShape="1">
          <a:blip r:embed="rId3">
            <a:alphaModFix amt="77000"/>
          </a:blip>
          <a:srcRect l="74009" t="35371" b="34777"/>
          <a:stretch/>
        </p:blipFill>
        <p:spPr>
          <a:xfrm>
            <a:off x="8290975" y="1719625"/>
            <a:ext cx="1998125" cy="153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0"/>
          <p:cNvSpPr txBox="1">
            <a:spLocks noGrp="1"/>
          </p:cNvSpPr>
          <p:nvPr>
            <p:ph type="ctrTitle"/>
          </p:nvPr>
        </p:nvSpPr>
        <p:spPr>
          <a:xfrm>
            <a:off x="4521675" y="1655075"/>
            <a:ext cx="4068900" cy="237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990"/>
              <a:buNone/>
            </a:pPr>
            <a:r>
              <a:rPr lang="ru" sz="20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Ну</a:t>
            </a:r>
            <a:r>
              <a:rPr lang="ru-RU" sz="20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,</a:t>
            </a:r>
            <a:r>
              <a:rPr lang="ru" sz="20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 а золотой ангел парит над городом выше всех, потому что установлен на шпиле Петропавловского собора - самого высокого храма в городе.</a:t>
            </a:r>
            <a:endParaRPr sz="20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63" name="Google Shape;163;p20"/>
          <p:cNvPicPr preferRelativeResize="0"/>
          <p:nvPr/>
        </p:nvPicPr>
        <p:blipFill rotWithShape="1">
          <a:blip r:embed="rId4">
            <a:alphaModFix/>
          </a:blip>
          <a:srcRect l="23254" t="17736" r="26875"/>
          <a:stretch/>
        </p:blipFill>
        <p:spPr>
          <a:xfrm>
            <a:off x="655631" y="913550"/>
            <a:ext cx="3947295" cy="365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0"/>
          <p:cNvPicPr preferRelativeResize="0"/>
          <p:nvPr/>
        </p:nvPicPr>
        <p:blipFill rotWithShape="1">
          <a:blip r:embed="rId3">
            <a:alphaModFix amt="69000"/>
          </a:blip>
          <a:srcRect l="27776" t="34627" r="27887" b="30447"/>
          <a:stretch/>
        </p:blipFill>
        <p:spPr>
          <a:xfrm>
            <a:off x="-2172575" y="2132650"/>
            <a:ext cx="3408526" cy="179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94773" y="2925727"/>
            <a:ext cx="1842449" cy="2302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0"/>
          <p:cNvPicPr preferRelativeResize="0"/>
          <p:nvPr/>
        </p:nvPicPr>
        <p:blipFill rotWithShape="1">
          <a:blip r:embed="rId3">
            <a:alphaModFix/>
          </a:blip>
          <a:srcRect l="28978" r="29283" b="69552"/>
          <a:stretch/>
        </p:blipFill>
        <p:spPr>
          <a:xfrm>
            <a:off x="1865500" y="-383850"/>
            <a:ext cx="3208924" cy="156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0"/>
          <p:cNvPicPr preferRelativeResize="0"/>
          <p:nvPr/>
        </p:nvPicPr>
        <p:blipFill rotWithShape="1">
          <a:blip r:embed="rId3">
            <a:alphaModFix amt="85000"/>
          </a:blip>
          <a:srcRect l="517" t="73731" r="75517"/>
          <a:stretch/>
        </p:blipFill>
        <p:spPr>
          <a:xfrm>
            <a:off x="1604450" y="4460275"/>
            <a:ext cx="1842448" cy="1351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0"/>
          <p:cNvPicPr preferRelativeResize="0"/>
          <p:nvPr/>
        </p:nvPicPr>
        <p:blipFill rotWithShape="1">
          <a:blip r:embed="rId3">
            <a:alphaModFix/>
          </a:blip>
          <a:srcRect r="72723" b="69552"/>
          <a:stretch/>
        </p:blipFill>
        <p:spPr>
          <a:xfrm>
            <a:off x="-492603" y="-284075"/>
            <a:ext cx="2097049" cy="156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0"/>
          <p:cNvPicPr preferRelativeResize="0"/>
          <p:nvPr/>
        </p:nvPicPr>
        <p:blipFill rotWithShape="1">
          <a:blip r:embed="rId3">
            <a:alphaModFix/>
          </a:blip>
          <a:srcRect l="27776" t="75671" r="27887"/>
          <a:stretch/>
        </p:blipFill>
        <p:spPr>
          <a:xfrm>
            <a:off x="3984721" y="4197723"/>
            <a:ext cx="3408526" cy="125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1"/>
          <p:cNvPicPr preferRelativeResize="0"/>
          <p:nvPr/>
        </p:nvPicPr>
        <p:blipFill rotWithShape="1">
          <a:blip r:embed="rId3">
            <a:alphaModFix/>
          </a:blip>
          <a:srcRect l="517" t="73731" r="75517"/>
          <a:stretch/>
        </p:blipFill>
        <p:spPr>
          <a:xfrm>
            <a:off x="1473950" y="4429575"/>
            <a:ext cx="1842448" cy="1351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1"/>
          <p:cNvPicPr preferRelativeResize="0"/>
          <p:nvPr/>
        </p:nvPicPr>
        <p:blipFill rotWithShape="1">
          <a:blip r:embed="rId3">
            <a:alphaModFix amt="97000"/>
          </a:blip>
          <a:srcRect t="38061" r="74808" b="34774"/>
          <a:stretch/>
        </p:blipFill>
        <p:spPr>
          <a:xfrm>
            <a:off x="5415797" y="176575"/>
            <a:ext cx="1809005" cy="130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1"/>
          <p:cNvPicPr preferRelativeResize="0"/>
          <p:nvPr/>
        </p:nvPicPr>
        <p:blipFill rotWithShape="1">
          <a:blip r:embed="rId3">
            <a:alphaModFix/>
          </a:blip>
          <a:srcRect r="72723" b="69552"/>
          <a:stretch/>
        </p:blipFill>
        <p:spPr>
          <a:xfrm>
            <a:off x="-492603" y="-261025"/>
            <a:ext cx="2097049" cy="156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1"/>
          <p:cNvPicPr preferRelativeResize="0"/>
          <p:nvPr/>
        </p:nvPicPr>
        <p:blipFill rotWithShape="1">
          <a:blip r:embed="rId3">
            <a:alphaModFix/>
          </a:blip>
          <a:srcRect l="74808" b="71791"/>
          <a:stretch/>
        </p:blipFill>
        <p:spPr>
          <a:xfrm>
            <a:off x="8037663" y="-445250"/>
            <a:ext cx="1936699" cy="145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1"/>
          <p:cNvPicPr preferRelativeResize="0"/>
          <p:nvPr/>
        </p:nvPicPr>
        <p:blipFill rotWithShape="1">
          <a:blip r:embed="rId3">
            <a:alphaModFix/>
          </a:blip>
          <a:srcRect l="74009" t="35371" b="34777"/>
          <a:stretch/>
        </p:blipFill>
        <p:spPr>
          <a:xfrm>
            <a:off x="8290975" y="1719625"/>
            <a:ext cx="1998125" cy="153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1"/>
          <p:cNvPicPr preferRelativeResize="0"/>
          <p:nvPr/>
        </p:nvPicPr>
        <p:blipFill rotWithShape="1">
          <a:blip r:embed="rId3">
            <a:alphaModFix amt="89000"/>
          </a:blip>
          <a:srcRect l="27776" t="34627" r="27887" b="30447"/>
          <a:stretch/>
        </p:blipFill>
        <p:spPr>
          <a:xfrm>
            <a:off x="-1696575" y="2101925"/>
            <a:ext cx="3408526" cy="1796401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1"/>
          <p:cNvSpPr txBox="1">
            <a:spLocks noGrp="1"/>
          </p:cNvSpPr>
          <p:nvPr>
            <p:ph type="ctrTitle"/>
          </p:nvPr>
        </p:nvSpPr>
        <p:spPr>
          <a:xfrm>
            <a:off x="644850" y="605098"/>
            <a:ext cx="3826800" cy="264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990"/>
              <a:buNone/>
            </a:pPr>
            <a:r>
              <a:rPr lang="ru" sz="2000">
                <a:latin typeface="Montserrat SemiBold"/>
                <a:ea typeface="Montserrat SemiBold"/>
                <a:cs typeface="Montserrat SemiBold"/>
                <a:sym typeface="Montserrat SemiBold"/>
              </a:rPr>
              <a:t>Копию ангела можно увидеть в Невской куртине Петропавловской крепости</a:t>
            </a:r>
            <a:endParaRPr sz="2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81" name="Google Shape;18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4773" y="2925727"/>
            <a:ext cx="1842449" cy="2302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30650" y="-84437"/>
            <a:ext cx="3429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1"/>
          <p:cNvPicPr preferRelativeResize="0"/>
          <p:nvPr/>
        </p:nvPicPr>
        <p:blipFill rotWithShape="1">
          <a:blip r:embed="rId3">
            <a:alphaModFix/>
          </a:blip>
          <a:srcRect l="76034" t="74627"/>
          <a:stretch/>
        </p:blipFill>
        <p:spPr>
          <a:xfrm>
            <a:off x="7185573" y="4272925"/>
            <a:ext cx="1842448" cy="130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1"/>
          <p:cNvPicPr preferRelativeResize="0"/>
          <p:nvPr/>
        </p:nvPicPr>
        <p:blipFill rotWithShape="1">
          <a:blip r:embed="rId3">
            <a:alphaModFix/>
          </a:blip>
          <a:srcRect l="27776" t="75671" r="27887"/>
          <a:stretch/>
        </p:blipFill>
        <p:spPr>
          <a:xfrm>
            <a:off x="4160850" y="4205400"/>
            <a:ext cx="3408526" cy="125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1"/>
          <p:cNvPicPr preferRelativeResize="0"/>
          <p:nvPr/>
        </p:nvPicPr>
        <p:blipFill rotWithShape="1">
          <a:blip r:embed="rId3">
            <a:alphaModFix/>
          </a:blip>
          <a:srcRect l="28978" r="29283" b="69552"/>
          <a:stretch/>
        </p:blipFill>
        <p:spPr>
          <a:xfrm>
            <a:off x="1865500" y="-383850"/>
            <a:ext cx="3208924" cy="1566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338</Words>
  <Application>Microsoft Office PowerPoint</Application>
  <PresentationFormat>Экран (16:9)</PresentationFormat>
  <Paragraphs>16</Paragraphs>
  <Slides>12</Slides>
  <Notes>12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Montserrat SemiBold</vt:lpstr>
      <vt:lpstr>Simple Light</vt:lpstr>
      <vt:lpstr>Целевая прогулка выходного дня для дошкольников «Санкт-Петербург – город ангелов»</vt:lpstr>
      <vt:lpstr>Здравствуйте, ребята!  Я маленький петербургский ангел, который вместе с другими ангелами, охраняет наш любимый город.</vt:lpstr>
      <vt:lpstr>Вы даже не представляете, какое огромное количество ангелов установлено в Санкт-Петербурге. Нами украшают храмы, колонны, фасады зданий и даже в аэропорту стоят скульптуры, изображающие ангелов с крыльями от современных самолётов. </vt:lpstr>
      <vt:lpstr>Но самыми главными защитниками Санкт-Петербурга, согласно городской легенде, считаются три ангела: бронзовый, серебряный и золотой. Пока они смотрят на город с высоты, никакая беда ему не страшна. Давайте познакомимся с ними.</vt:lpstr>
      <vt:lpstr>И сначала отправимся на Дворцовую площадь, где стоит Александровская колонна, которую и венчает бронзовый ангел . Это самая высокая в мире колонна из цельного гранита.</vt:lpstr>
      <vt:lpstr>Конечно же на такой высоте ангела рассмотреть сложно, но зато разглядеть копию этого ангела поближе можно в Мини-Петербурге у станции метро «Горьковская». Куда я вас тоже приглашаю</vt:lpstr>
      <vt:lpstr>Серебряный ангел с крестом в руках венчает купол церкви Святой Екатерины у Тучкова моста. Он немного выше бронзового, но в церковном дворике стоит его копия. Обязательно зайдите  посмотреть на него. </vt:lpstr>
      <vt:lpstr>Ну, а золотой ангел парит над городом выше всех, потому что установлен на шпиле Петропавловского собора - самого высокого храма в городе.</vt:lpstr>
      <vt:lpstr>Копию ангела можно увидеть в Невской куртине Петропавловской крепости</vt:lpstr>
      <vt:lpstr>Ещё хочу пригласить вас, мои маленькие друзья, в Измайловский парк. Там, недалеко от Молодёжного театра, обжил одну из скамеечек самый прелестный и трогательный петербургский ангелочек. </vt:lpstr>
      <vt:lpstr>Полюбоваться милой достопримечательностью Северной столицы приходит ежедневно множество горожан и гостей города. А посвящён этот ангел пожилым людям нашего города. Скромный, добрый и улыбающийся человечек выглядит так, как будто присел здесь на минутку примостившись на спинке садовой лавчонки-диванчика, прячась от дождя под зонтиком и читая книгу. Я уверен, что этот ангел никого из вас не оставит равнодушным.</vt:lpstr>
      <vt:lpstr>В г. Санкт-Петербург ещё множество мест, где можно увидеть ангелов.  К сожалению, за один день всё посмотреть просто невозможно. Но я с радостью расскажу вам о них в следующий раз!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Целевая прогулка выходного дня для дошкольников «Санкт-Петербург – город ангелов»</dc:title>
  <cp:lastModifiedBy>Белочка</cp:lastModifiedBy>
  <cp:revision>5</cp:revision>
  <dcterms:modified xsi:type="dcterms:W3CDTF">2022-12-17T17:57:27Z</dcterms:modified>
</cp:coreProperties>
</file>