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98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C1C3C-0CFB-81DC-029A-50357E88B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6F22F3-7357-97B0-C826-356A9F070C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71E73D-2B52-6CCD-B714-1B06DCAA9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D951-24DD-4D98-9344-80C121831201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D91FD5-45DE-C784-181B-C0A97667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579E2B-654A-FF6F-0CD5-87B5E8A7C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9BB8-8DA8-4AD9-9C9D-45B104C67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90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485A2-D9A7-9AD3-1620-139E81F8B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768264-DA5C-0DB0-7CC9-0972C74C1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2CDD54-9242-907B-1B85-9C2E58720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D951-24DD-4D98-9344-80C121831201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8FEF7B-53C3-02F8-D679-E5CDE87A0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F618DF-00B6-28AF-B1EA-4FC8FC2D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9BB8-8DA8-4AD9-9C9D-45B104C67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224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FC36EED-A0CB-2D2E-BD3C-C6D7A7712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29508E-C5D5-A56C-DC94-E181EAA99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D5EC33-FFAC-8FC7-A186-2ECF41DFB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D951-24DD-4D98-9344-80C121831201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20C727-42AD-2F77-8637-8E17D6AAE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8AF0B9-CD0E-BD4A-6EB0-AB47B12E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9BB8-8DA8-4AD9-9C9D-45B104C67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21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CA5D9-9FCE-89C8-EB8F-CC09C6A4C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BA0151-FF9F-B142-B616-804BF98D0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61FC-9007-875A-46B2-96BB0AEA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D951-24DD-4D98-9344-80C121831201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726E79-1BA6-F641-5446-779BA74F8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983E6A-73A5-1638-87EA-DB13B3A3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9BB8-8DA8-4AD9-9C9D-45B104C67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30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41D50-026F-1783-545B-7E30F7C86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275143-3F70-6A22-8998-66D37B053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E14FDF-0754-82B4-790A-DBC791E00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D951-24DD-4D98-9344-80C121831201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523F4D-3C34-E863-6573-2F2405CD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61CD9F-4C77-7F31-9A89-976F5445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9BB8-8DA8-4AD9-9C9D-45B104C67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54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3DDF71-1D44-EA68-6953-5F40584FB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5201F3-2633-A9A0-1206-99900F67F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D7FEFA-68D3-0A8C-3168-9F5F776B6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D350E5-450F-C10A-2095-D26907B09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D951-24DD-4D98-9344-80C121831201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4167F5-98B6-472F-C2AA-9331BE9F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2E384F-4F48-C8D5-1E73-1D2672BA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9BB8-8DA8-4AD9-9C9D-45B104C67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59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03E9F5-6EDB-2F88-7BFA-294B13520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BFED95-F051-70B7-D9AD-B830D373B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C002A0-322E-FADD-35E5-12BDCD214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A3B93E-DCAC-42D8-CEA2-DAF3393AD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917C112-189D-4563-00F9-B9BB209A91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6C09C8-A354-09B2-DA10-64D3C4E2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D951-24DD-4D98-9344-80C121831201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BECAC55-3017-5DCC-8E96-2CA21ED4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3FBCEA-615A-6A4E-A228-973CFE64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9BB8-8DA8-4AD9-9C9D-45B104C67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22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FC969A-B144-940E-AE09-CF027BE3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4BDF320-EB55-B055-4AF4-3A8F5A0AE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D951-24DD-4D98-9344-80C121831201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F0AF17-98C2-3D40-793B-341D0E320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C28A3A-A816-30D7-F2AA-C62CCD059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9BB8-8DA8-4AD9-9C9D-45B104C67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060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15B058-2EF5-3A94-EA49-7FD221115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D951-24DD-4D98-9344-80C121831201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FE8D35-0DFC-4CE2-86EE-86D400BD0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E892A1-668A-AECA-984A-B300A4D7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9BB8-8DA8-4AD9-9C9D-45B104C67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26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8103A-C59A-84AD-69FA-7EDF2094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ACCBF1-56E0-4585-7F17-00B35AC13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DA6B1C-1106-7DDB-FC09-FCDBEACE6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0BD1CD-E0B1-4A81-DDF9-F591475F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D951-24DD-4D98-9344-80C121831201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B2249B-FAD3-901E-82EF-674D4A3E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D1DF3E-AB68-27BF-CE2E-99EB33FEB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9BB8-8DA8-4AD9-9C9D-45B104C67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836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68A1E-C319-3D18-1983-A4DB7599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B9AA4E-5533-98EA-A06A-B94A611C4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2D102F-5794-EAF0-0D0B-FA611B739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5FFE18-D261-920A-5417-8AAA0F9C4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D951-24DD-4D98-9344-80C121831201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8C4456-10E2-74BE-6355-DDE4D8E16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540D3A-7851-8EC6-FFD8-91A6B9F04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9BB8-8DA8-4AD9-9C9D-45B104C67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07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CEF2E-8B2C-8A39-A8C6-4C9F5497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AB8B25-AB0A-0952-0EA0-10E064F03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C28DEB-0D68-15E1-42C9-8225EDF71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BD951-24DD-4D98-9344-80C121831201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1BA768-0EC6-F7A7-D029-02535B001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CF6C97-F5A3-7675-3D64-18641EF6E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D9BB8-8DA8-4AD9-9C9D-45B104C67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24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64260">
              <a:srgbClr val="ABC0E4"/>
            </a:gs>
            <a:gs pos="50000">
              <a:srgbClr val="ABC0E4"/>
            </a:gs>
            <a:gs pos="3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789CFC-65B4-0D98-F000-DAF9497C94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8" y="369277"/>
            <a:ext cx="11752384" cy="620736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E0B3536-E46F-0EAA-FF2F-3F6DF4234218}"/>
              </a:ext>
            </a:extLst>
          </p:cNvPr>
          <p:cNvSpPr/>
          <p:nvPr/>
        </p:nvSpPr>
        <p:spPr>
          <a:xfrm>
            <a:off x="105508" y="369277"/>
            <a:ext cx="10778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Моя прекрасная Россия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715878-9EDC-9067-85CF-3D333FCCC14C}"/>
              </a:ext>
            </a:extLst>
          </p:cNvPr>
          <p:cNvSpPr txBox="1"/>
          <p:nvPr/>
        </p:nvSpPr>
        <p:spPr>
          <a:xfrm>
            <a:off x="8475785" y="6207314"/>
            <a:ext cx="3716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  <a:latin typeface="Georgia" panose="02040502050405020303" pitchFamily="18" charset="0"/>
              </a:rPr>
              <a:t>Выполнила Зимина К.А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8144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FDD2E-4D9B-EBB0-B38B-7958C75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43488-6E91-DD08-59C0-5F3088284831}"/>
              </a:ext>
            </a:extLst>
          </p:cNvPr>
          <p:cNvSpPr txBox="1"/>
          <p:nvPr/>
        </p:nvSpPr>
        <p:spPr>
          <a:xfrm>
            <a:off x="225126" y="223381"/>
            <a:ext cx="391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Ой, кто это там вылез из земли? Это степной сурок Байбак, а неподалеку пристально всматривается степная собачка, неподалеку мирно пасется, кулан. Это все жители степей…</a:t>
            </a:r>
          </a:p>
        </p:txBody>
      </p:sp>
      <p:pic>
        <p:nvPicPr>
          <p:cNvPr id="3" name="Picture 4" descr="Более 9 600 работ на тему «луговая собачка»: стоковые фото, картинки и  изображения royalty-free - iStock">
            <a:extLst>
              <a:ext uri="{FF2B5EF4-FFF2-40B4-BE49-F238E27FC236}">
                <a16:creationId xmlns:a16="http://schemas.microsoft.com/office/drawing/2014/main" id="{2235E40B-1C5E-7B97-9116-218F864D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121" y="19050"/>
            <a:ext cx="7051584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Как вернуть кулана в российские степи - Статьи и репортажи РГО">
            <a:extLst>
              <a:ext uri="{FF2B5EF4-FFF2-40B4-BE49-F238E27FC236}">
                <a16:creationId xmlns:a16="http://schemas.microsoft.com/office/drawing/2014/main" id="{09BBD437-59AA-69B2-0F26-A66FAFA7A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32" y="2566779"/>
            <a:ext cx="5979107" cy="391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Сурок-байбак — Фото №1415427">
            <a:extLst>
              <a:ext uri="{FF2B5EF4-FFF2-40B4-BE49-F238E27FC236}">
                <a16:creationId xmlns:a16="http://schemas.microsoft.com/office/drawing/2014/main" id="{D422487B-CBC9-B7CD-1FCD-BA7C6E8C8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67" y="1933365"/>
            <a:ext cx="3804656" cy="452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4DBE1-DBE9-C338-4AE1-3935C28CC487}"/>
              </a:ext>
            </a:extLst>
          </p:cNvPr>
          <p:cNvSpPr txBox="1"/>
          <p:nvPr/>
        </p:nvSpPr>
        <p:spPr>
          <a:xfrm>
            <a:off x="292387" y="2613392"/>
            <a:ext cx="2197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Да, хорошо в степи, но, нам пожалуй пора возвращаться ближе к дому.</a:t>
            </a:r>
          </a:p>
        </p:txBody>
      </p:sp>
    </p:spTree>
    <p:extLst>
      <p:ext uri="{BB962C8B-B14F-4D97-AF65-F5344CB8AC3E}">
        <p14:creationId xmlns:p14="http://schemas.microsoft.com/office/powerpoint/2010/main" val="109936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FDD2E-4D9B-EBB0-B38B-7958C75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D7BCF0-E263-DAB2-72C0-3D259B20661A}"/>
              </a:ext>
            </a:extLst>
          </p:cNvPr>
          <p:cNvSpPr txBox="1"/>
          <p:nvPr/>
        </p:nvSpPr>
        <p:spPr>
          <a:xfrm>
            <a:off x="88900" y="228600"/>
            <a:ext cx="2374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Georgia" panose="02040502050405020303" pitchFamily="18" charset="0"/>
              </a:rPr>
              <a:t>Тааак</a:t>
            </a:r>
            <a:r>
              <a:rPr lang="ru-RU" sz="2000" dirty="0">
                <a:latin typeface="Georgia" panose="02040502050405020303" pitchFamily="18" charset="0"/>
              </a:rPr>
              <a:t>, куда же мы приземлились на этот раз? Смотрите много деревьев, но они лиственные, вот березы, вот дубы, рябины и осины, есть елки и сосны…А послушайте какие звуки…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D5ADB66-0593-A5E8-4C19-260F8078E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28600"/>
            <a:ext cx="9080500" cy="605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orestday__362">
            <a:hlinkClick r:id="" action="ppaction://media"/>
            <a:extLst>
              <a:ext uri="{FF2B5EF4-FFF2-40B4-BE49-F238E27FC236}">
                <a16:creationId xmlns:a16="http://schemas.microsoft.com/office/drawing/2014/main" id="{06B3CA29-6443-BEF6-ED1F-0E4FD987C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550" y="4483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FDD2E-4D9B-EBB0-B38B-7958C75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822931-F3B0-6569-7F2B-CD76FC8F1331}"/>
              </a:ext>
            </a:extLst>
          </p:cNvPr>
          <p:cNvSpPr txBox="1"/>
          <p:nvPr/>
        </p:nvSpPr>
        <p:spPr>
          <a:xfrm>
            <a:off x="177800" y="304800"/>
            <a:ext cx="477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Это широколиственный лес, лес  в котором мы можем собирать грибы и ягоды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4D329EE-610F-8C54-0BA8-FA26E9456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78" y="269736"/>
            <a:ext cx="6479822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402E594-08C5-447A-21E7-ADE3337D9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15" y="2598669"/>
            <a:ext cx="5695950" cy="368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988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FDD2E-4D9B-EBB0-B38B-7958C75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19171-3C2F-9048-1811-F8441D267155}"/>
              </a:ext>
            </a:extLst>
          </p:cNvPr>
          <p:cNvSpPr txBox="1"/>
          <p:nvPr/>
        </p:nvSpPr>
        <p:spPr>
          <a:xfrm>
            <a:off x="177800" y="53333"/>
            <a:ext cx="835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Давайте вспомним а кого-же можно встретить в наших лесах?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6702AF-B412-62D6-2D32-32A0376612CD}"/>
              </a:ext>
            </a:extLst>
          </p:cNvPr>
          <p:cNvSpPr txBox="1"/>
          <p:nvPr/>
        </p:nvSpPr>
        <p:spPr>
          <a:xfrm>
            <a:off x="4121150" y="1160142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dirty="0">
                <a:effectLst/>
                <a:latin typeface="Georgia" panose="02040502050405020303" pitchFamily="18" charset="0"/>
              </a:rPr>
              <a:t>Рыжая плутовка</a:t>
            </a:r>
          </a:p>
          <a:p>
            <a:pPr algn="l"/>
            <a:r>
              <a:rPr lang="ru-RU" sz="2000" b="0" i="0" dirty="0">
                <a:effectLst/>
                <a:latin typeface="Georgia" panose="02040502050405020303" pitchFamily="18" charset="0"/>
              </a:rPr>
              <a:t>Спряталась под ёлкой.</a:t>
            </a:r>
            <a:br>
              <a:rPr lang="ru-RU" sz="2000" b="0" i="0" dirty="0">
                <a:effectLst/>
                <a:latin typeface="Georgia" panose="02040502050405020303" pitchFamily="18" charset="0"/>
              </a:rPr>
            </a:br>
            <a:r>
              <a:rPr lang="ru-RU" sz="2000" b="0" i="0" dirty="0">
                <a:effectLst/>
                <a:latin typeface="Georgia" panose="02040502050405020303" pitchFamily="18" charset="0"/>
              </a:rPr>
              <a:t>Зайца ждёт хитрюга та.</a:t>
            </a:r>
            <a:br>
              <a:rPr lang="ru-RU" sz="2000" b="0" i="0" dirty="0">
                <a:effectLst/>
                <a:latin typeface="Georgia" panose="02040502050405020303" pitchFamily="18" charset="0"/>
              </a:rPr>
            </a:br>
            <a:r>
              <a:rPr lang="ru-RU" sz="2000" b="0" i="0" dirty="0">
                <a:effectLst/>
                <a:latin typeface="Georgia" panose="02040502050405020303" pitchFamily="18" charset="0"/>
              </a:rPr>
              <a:t>Как зовут её? (Лиса)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35DD41EA-A563-B863-E670-BB40C598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3"/>
          <a:stretch/>
        </p:blipFill>
        <p:spPr bwMode="auto">
          <a:xfrm>
            <a:off x="7205838" y="445482"/>
            <a:ext cx="431235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47E823-08C4-10AD-C4A6-8DA5F4ECB27F}"/>
              </a:ext>
            </a:extLst>
          </p:cNvPr>
          <p:cNvSpPr txBox="1"/>
          <p:nvPr/>
        </p:nvSpPr>
        <p:spPr>
          <a:xfrm>
            <a:off x="441325" y="3429000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Ушки длинные торчат,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Хвостик круглый как пушок,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Косой про них все говорят,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Что же это за зверек.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B857C155-4F97-8B09-3911-7C259CA39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" r="30586"/>
          <a:stretch/>
        </p:blipFill>
        <p:spPr bwMode="auto">
          <a:xfrm>
            <a:off x="441325" y="343912"/>
            <a:ext cx="3416300" cy="295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D3728B-BEEF-BDD3-0DF9-4672BDED2B0C}"/>
              </a:ext>
            </a:extLst>
          </p:cNvPr>
          <p:cNvSpPr txBox="1"/>
          <p:nvPr/>
        </p:nvSpPr>
        <p:spPr>
          <a:xfrm>
            <a:off x="3857625" y="4926761"/>
            <a:ext cx="3416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effectLst/>
                <a:latin typeface="Georgia" panose="02040502050405020303" pitchFamily="18" charset="0"/>
              </a:rPr>
              <a:t>Всю ночь летает, мышей добывает. А станет светло – спать летит в дупло. (сова)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2BCE1E48-EB03-BA79-897C-2AA631941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41" y="3952830"/>
            <a:ext cx="39433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83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FDD2E-4D9B-EBB0-B38B-7958C75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BAE842F0-187C-2892-30E7-B481818C2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62" y="117518"/>
            <a:ext cx="4126276" cy="272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5A2E91-593D-8CC2-815F-84CA3ED61519}"/>
              </a:ext>
            </a:extLst>
          </p:cNvPr>
          <p:cNvSpPr txBox="1"/>
          <p:nvPr/>
        </p:nvSpPr>
        <p:spPr>
          <a:xfrm>
            <a:off x="95250" y="288836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effectLst/>
                <a:latin typeface="Georgia" panose="02040502050405020303" pitchFamily="18" charset="0"/>
              </a:rPr>
              <a:t>Она в лесу в дупле живет,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effectLst/>
                <a:latin typeface="Georgia" panose="02040502050405020303" pitchFamily="18" charset="0"/>
              </a:rPr>
              <a:t>Орешки и шишки ловко грызет,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effectLst/>
                <a:latin typeface="Georgia" panose="02040502050405020303" pitchFamily="18" charset="0"/>
              </a:rPr>
              <a:t>Кисточки торчат на ушках,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effectLst/>
                <a:latin typeface="Georgia" panose="02040502050405020303" pitchFamily="18" charset="0"/>
              </a:rPr>
              <a:t>Очень милая зверушка.</a:t>
            </a:r>
            <a:endParaRPr lang="ru-RU" sz="20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526F6-124A-A2BB-AA20-E8009790FC7F}"/>
              </a:ext>
            </a:extLst>
          </p:cNvPr>
          <p:cNvSpPr txBox="1"/>
          <p:nvPr/>
        </p:nvSpPr>
        <p:spPr>
          <a:xfrm>
            <a:off x="266700" y="2300598"/>
            <a:ext cx="4381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Он по дереву стучит,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Всем жучкам бежать велит,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Лесным врачом порой зовётся,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Под стук его — весь мир проснётся.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CDF8BB57-B8DB-9DF0-526E-D42A88DB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685782"/>
            <a:ext cx="4092575" cy="311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F0024C-4AE2-A5EB-8E9F-9FA76C1F127A}"/>
              </a:ext>
            </a:extLst>
          </p:cNvPr>
          <p:cNvSpPr txBox="1"/>
          <p:nvPr/>
        </p:nvSpPr>
        <p:spPr>
          <a:xfrm>
            <a:off x="8699500" y="728689"/>
            <a:ext cx="360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Ты в лесу его найдешь,</a:t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На колючку он похож.</a:t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Он в клубок свернуться может.</a:t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Всем известно это...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B0AE1C85-05C8-7B82-02E9-41E51D90D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569" y="3079750"/>
            <a:ext cx="5353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79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FDD2E-4D9B-EBB0-B38B-7958C75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DB04E3-8074-40A4-1ED6-5A3992DF6902}"/>
              </a:ext>
            </a:extLst>
          </p:cNvPr>
          <p:cNvSpPr txBox="1"/>
          <p:nvPr/>
        </p:nvSpPr>
        <p:spPr>
          <a:xfrm>
            <a:off x="228600" y="357257"/>
            <a:ext cx="995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А теперь скажите, кого еще мы не назвали, кто в наших лесах живет? (Ответы детей: медведь, волк, кабан, олень, лось…)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10E58E5B-EEB0-7205-798A-AB5422B0C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F72BD5-6C73-C176-A4C4-F5062C36D4B7}"/>
              </a:ext>
            </a:extLst>
          </p:cNvPr>
          <p:cNvSpPr txBox="1"/>
          <p:nvPr/>
        </p:nvSpPr>
        <p:spPr>
          <a:xfrm>
            <a:off x="228600" y="1257281"/>
            <a:ext cx="995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Молодцы ребята! Вы отлично справились! Ну, что ж нам пора возвращаться домой.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7D932-2C13-4E78-7D2D-D39CF4037A35}"/>
              </a:ext>
            </a:extLst>
          </p:cNvPr>
          <p:cNvSpPr txBox="1"/>
          <p:nvPr/>
        </p:nvSpPr>
        <p:spPr>
          <a:xfrm>
            <a:off x="2895600" y="2157305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effectLst/>
                <a:latin typeface="Georgia" panose="02040502050405020303" pitchFamily="18" charset="0"/>
              </a:rPr>
              <a:t>Мы садимся в самолет, (Дети приседают)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effectLst/>
                <a:latin typeface="Georgia" panose="02040502050405020303" pitchFamily="18" charset="0"/>
              </a:rPr>
              <a:t>Отправляемся в полет! («Заводят» самолет, встают, говорят: «ж-</a:t>
            </a:r>
            <a:r>
              <a:rPr lang="ru-RU" sz="2000" b="0" i="0" dirty="0" err="1">
                <a:effectLst/>
                <a:latin typeface="Georgia" panose="02040502050405020303" pitchFamily="18" charset="0"/>
              </a:rPr>
              <a:t>жу</a:t>
            </a:r>
            <a:r>
              <a:rPr lang="ru-RU" sz="2000" b="0" i="0" dirty="0">
                <a:effectLst/>
                <a:latin typeface="Georgia" panose="02040502050405020303" pitchFamily="18" charset="0"/>
              </a:rPr>
              <a:t>»)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effectLst/>
                <a:latin typeface="Georgia" panose="02040502050405020303" pitchFamily="18" charset="0"/>
              </a:rPr>
              <a:t>Мы летим над облаками. (Руки в стороны)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effectLst/>
                <a:latin typeface="Georgia" panose="02040502050405020303" pitchFamily="18" charset="0"/>
              </a:rPr>
              <a:t>Машем папе, машем маме. (По очереди обеими руками)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effectLst/>
                <a:latin typeface="Georgia" panose="02040502050405020303" pitchFamily="18" charset="0"/>
              </a:rPr>
              <a:t>Видим, как течет река, (Показывают руками волны)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effectLst/>
                <a:latin typeface="Georgia" panose="02040502050405020303" pitchFamily="18" charset="0"/>
              </a:rPr>
              <a:t>Видим в лодке рыбака. («Забрасывают» удочку)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effectLst/>
                <a:latin typeface="Georgia" panose="02040502050405020303" pitchFamily="18" charset="0"/>
              </a:rPr>
              <a:t>Осторожнее: гора! (Наклоняются влево, вправо, говорят : «ж-</a:t>
            </a:r>
            <a:r>
              <a:rPr lang="ru-RU" sz="2000" b="0" i="0" dirty="0" err="1">
                <a:effectLst/>
                <a:latin typeface="Georgia" panose="02040502050405020303" pitchFamily="18" charset="0"/>
              </a:rPr>
              <a:t>жу</a:t>
            </a:r>
            <a:r>
              <a:rPr lang="ru-RU" sz="2000" b="0" i="0" dirty="0">
                <a:effectLst/>
                <a:latin typeface="Georgia" panose="02040502050405020303" pitchFamily="18" charset="0"/>
              </a:rPr>
              <a:t>»)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effectLst/>
                <a:latin typeface="Georgia" panose="02040502050405020303" pitchFamily="18" charset="0"/>
              </a:rPr>
              <a:t>Приземляться нам пора! (Приседают)</a:t>
            </a:r>
            <a:endParaRPr lang="ru-R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303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FDD2E-4D9B-EBB0-B38B-7958C75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B7716D-2BEE-D769-AD80-77CAFDA0B102}"/>
              </a:ext>
            </a:extLst>
          </p:cNvPr>
          <p:cNvSpPr txBox="1"/>
          <p:nvPr/>
        </p:nvSpPr>
        <p:spPr>
          <a:xfrm>
            <a:off x="889000" y="187827"/>
            <a:ext cx="1008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Georgia" panose="02040502050405020303" pitchFamily="18" charset="0"/>
              </a:rPr>
              <a:t>Как вам наше путешествие? Понравилось? А в какой части России вам больше всего понравилось? Почему?</a:t>
            </a:r>
          </a:p>
          <a:p>
            <a:pPr algn="ctr"/>
            <a:r>
              <a:rPr lang="ru-RU" sz="2400" dirty="0">
                <a:latin typeface="Georgia" panose="02040502050405020303" pitchFamily="18" charset="0"/>
              </a:rPr>
              <a:t>Вот какая у нас с вами замечательная Родина!</a:t>
            </a:r>
          </a:p>
          <a:p>
            <a:endParaRPr lang="ru-RU" sz="2400" dirty="0">
              <a:latin typeface="Georgia" panose="02040502050405020303" pitchFamily="18" charset="0"/>
            </a:endParaRP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FB414DFE-9C63-C170-74A5-47EA8CE18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1485700"/>
            <a:ext cx="7061200" cy="50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839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FDD2E-4D9B-EBB0-B38B-7958C75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10021D-983B-B638-5E09-EAA6C2D4C643}"/>
              </a:ext>
            </a:extLst>
          </p:cNvPr>
          <p:cNvSpPr txBox="1"/>
          <p:nvPr/>
        </p:nvSpPr>
        <p:spPr>
          <a:xfrm>
            <a:off x="1286607" y="878650"/>
            <a:ext cx="102576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Georgia" panose="02040502050405020303" pitchFamily="18" charset="0"/>
              </a:rPr>
              <a:t>Ну что ж ребята, целый год мы с вами путешествовали по нашей огромной  и прекрасной стране, узнали какие животные и птицы в ней живут, какие удивительные растения в России встречаются, побывали в самых жарких местах страны и там где бывает очень холодно. И сегодня мы с вами совершим длинный перелет и облетим всю Россию, вспомним все, что узнали.</a:t>
            </a:r>
          </a:p>
          <a:p>
            <a:r>
              <a:rPr lang="ru-RU" sz="3200" dirty="0">
                <a:latin typeface="Georgia" panose="02040502050405020303" pitchFamily="18" charset="0"/>
              </a:rPr>
              <a:t>Пристегните ремни, мы взлетаем!</a:t>
            </a:r>
          </a:p>
        </p:txBody>
      </p:sp>
    </p:spTree>
    <p:extLst>
      <p:ext uri="{BB962C8B-B14F-4D97-AF65-F5344CB8AC3E}">
        <p14:creationId xmlns:p14="http://schemas.microsoft.com/office/powerpoint/2010/main" val="289702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FDD2E-4D9B-EBB0-B38B-7958C75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2110CF5-C34C-2FBB-20DB-8A30C08A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" y="751932"/>
            <a:ext cx="9107099" cy="385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B3ED6E-65B8-2F96-B091-C76EEDCAEE98}"/>
              </a:ext>
            </a:extLst>
          </p:cNvPr>
          <p:cNvSpPr txBox="1"/>
          <p:nvPr/>
        </p:nvSpPr>
        <p:spPr>
          <a:xfrm>
            <a:off x="432832" y="259350"/>
            <a:ext cx="11237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Georgia" panose="02040502050405020303" pitchFamily="18" charset="0"/>
              </a:rPr>
              <a:t>Вылетаем мы с вами из нашего города Санкт-Петербурга и летим на восток России.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82BD0C-04D4-164E-D947-CEF8B430A4C8}"/>
              </a:ext>
            </a:extLst>
          </p:cNvPr>
          <p:cNvSpPr txBox="1"/>
          <p:nvPr/>
        </p:nvSpPr>
        <p:spPr>
          <a:xfrm>
            <a:off x="1955289" y="1870571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Санкт-Петербург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E2F4490D-3198-B118-B0E1-4BFE46970C57}"/>
              </a:ext>
            </a:extLst>
          </p:cNvPr>
          <p:cNvSpPr/>
          <p:nvPr/>
        </p:nvSpPr>
        <p:spPr>
          <a:xfrm>
            <a:off x="1898139" y="2055237"/>
            <a:ext cx="57150" cy="9219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EF39B-E7B6-BC3C-50FE-5AD7956DD863}"/>
              </a:ext>
            </a:extLst>
          </p:cNvPr>
          <p:cNvSpPr txBox="1"/>
          <p:nvPr/>
        </p:nvSpPr>
        <p:spPr>
          <a:xfrm>
            <a:off x="763332" y="2332097"/>
            <a:ext cx="80885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dirty="0">
                <a:effectLst/>
                <a:latin typeface="Georgia" panose="02040502050405020303" pitchFamily="18" charset="0"/>
              </a:rPr>
              <a:t>Мы садимся в самолет, (Дети приседают)</a:t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b="0" i="0" dirty="0">
                <a:effectLst/>
                <a:latin typeface="Georgia" panose="02040502050405020303" pitchFamily="18" charset="0"/>
              </a:rPr>
              <a:t>Отправляемся в полет! («Заводят» самолет, встают, говорят: «ж-</a:t>
            </a:r>
            <a:r>
              <a:rPr lang="ru-RU" sz="2400" b="0" i="0" dirty="0" err="1">
                <a:effectLst/>
                <a:latin typeface="Georgia" panose="02040502050405020303" pitchFamily="18" charset="0"/>
              </a:rPr>
              <a:t>жу</a:t>
            </a:r>
            <a:r>
              <a:rPr lang="ru-RU" sz="2400" b="0" i="0" dirty="0">
                <a:effectLst/>
                <a:latin typeface="Georgia" panose="02040502050405020303" pitchFamily="18" charset="0"/>
              </a:rPr>
              <a:t>»)</a:t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b="0" i="0" dirty="0">
                <a:effectLst/>
                <a:latin typeface="Georgia" panose="02040502050405020303" pitchFamily="18" charset="0"/>
              </a:rPr>
              <a:t>Мы летим над облаками. (Руки в стороны)</a:t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b="0" i="0" dirty="0">
                <a:effectLst/>
                <a:latin typeface="Georgia" panose="02040502050405020303" pitchFamily="18" charset="0"/>
              </a:rPr>
              <a:t>Машем папе, машем маме. (По очереди обеими руками)</a:t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b="0" i="0" dirty="0">
                <a:effectLst/>
                <a:latin typeface="Georgia" panose="02040502050405020303" pitchFamily="18" charset="0"/>
              </a:rPr>
              <a:t>Видим, как течет река, (Показывают руками волны)</a:t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b="0" i="0" dirty="0">
                <a:effectLst/>
                <a:latin typeface="Georgia" panose="02040502050405020303" pitchFamily="18" charset="0"/>
              </a:rPr>
              <a:t>Видим в лодке рыбака. («Забрасывают» удочку)</a:t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b="0" i="0" dirty="0">
                <a:effectLst/>
                <a:latin typeface="Georgia" panose="02040502050405020303" pitchFamily="18" charset="0"/>
              </a:rPr>
              <a:t>Осторожнее: гора! (Наклоняются влево, вправо, говорят : «ж-</a:t>
            </a:r>
            <a:r>
              <a:rPr lang="ru-RU" sz="2400" b="0" i="0" dirty="0" err="1">
                <a:effectLst/>
                <a:latin typeface="Georgia" panose="02040502050405020303" pitchFamily="18" charset="0"/>
              </a:rPr>
              <a:t>жу</a:t>
            </a:r>
            <a:r>
              <a:rPr lang="ru-RU" sz="2400" b="0" i="0" dirty="0">
                <a:effectLst/>
                <a:latin typeface="Georgia" panose="02040502050405020303" pitchFamily="18" charset="0"/>
              </a:rPr>
              <a:t>»)</a:t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b="0" i="0" dirty="0">
                <a:effectLst/>
                <a:latin typeface="Georgia" panose="02040502050405020303" pitchFamily="18" charset="0"/>
              </a:rPr>
              <a:t>Приземляться нам пора! (Приседают)</a:t>
            </a:r>
            <a:endParaRPr lang="ru-RU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0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FDD2E-4D9B-EBB0-B38B-7958C75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9438A1-B668-E1EC-D821-DCF954220033}"/>
              </a:ext>
            </a:extLst>
          </p:cNvPr>
          <p:cNvSpPr txBox="1"/>
          <p:nvPr/>
        </p:nvSpPr>
        <p:spPr>
          <a:xfrm>
            <a:off x="330200" y="88900"/>
            <a:ext cx="6388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Georgia" panose="02040502050405020303" pitchFamily="18" charset="0"/>
              </a:rPr>
              <a:t>И приземлились мы с вами в густом непроходимом лесу. Здесь растет много елей, а также одно удивительное дерево кедровая сосна, на которой растут очень длинные иголки и  огромные шишки, а орешки из этих шишек очень полезные и их любят не только белочки и птицы, но и мы – люди.</a:t>
            </a:r>
          </a:p>
          <a:p>
            <a:endParaRPr lang="ru-RU" sz="2400" dirty="0">
              <a:latin typeface="Georgia" panose="02040502050405020303" pitchFamily="18" charset="0"/>
            </a:endParaRPr>
          </a:p>
          <a:p>
            <a:endParaRPr lang="ru-RU" sz="2400" dirty="0">
              <a:latin typeface="Georgia" panose="02040502050405020303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32187ED-0F26-4FE1-5DC5-BC0A0CAB2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225064"/>
            <a:ext cx="4316413" cy="640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04F79703-FA5E-02C9-7DDB-46523D69A4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478D4EA-F561-D484-7E96-7599C05B7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3184054"/>
            <a:ext cx="5168900" cy="344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532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FDD2E-4D9B-EBB0-B38B-7958C75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BEC17C-13BE-4C81-322C-379473204334}"/>
              </a:ext>
            </a:extLst>
          </p:cNvPr>
          <p:cNvSpPr txBox="1"/>
          <p:nvPr/>
        </p:nvSpPr>
        <p:spPr>
          <a:xfrm>
            <a:off x="63807" y="281057"/>
            <a:ext cx="981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Тише, ребята! Кто же это идет? </a:t>
            </a:r>
          </a:p>
          <a:p>
            <a:r>
              <a:rPr lang="ru-RU" sz="2000" dirty="0">
                <a:latin typeface="Georgia" panose="02040502050405020303" pitchFamily="18" charset="0"/>
              </a:rPr>
              <a:t>Правильно, медведь. Он – хозяин леса.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9DAD4B8-9914-FE6C-234A-C121D8D90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139700"/>
            <a:ext cx="4438650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C387A2-64C8-691F-0D17-FE8EDFDD6798}"/>
              </a:ext>
            </a:extLst>
          </p:cNvPr>
          <p:cNvSpPr txBox="1"/>
          <p:nvPr/>
        </p:nvSpPr>
        <p:spPr>
          <a:xfrm>
            <a:off x="540058" y="1547528"/>
            <a:ext cx="651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А это кто ловкий прыгает по веткам? Маленький соболь!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1BB9B79-0C69-20D7-BC2E-6D6F00832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9" y="2306064"/>
            <a:ext cx="4653937" cy="309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F05DE7-0C12-1755-CB32-8DFE59BEB05E}"/>
              </a:ext>
            </a:extLst>
          </p:cNvPr>
          <p:cNvSpPr txBox="1"/>
          <p:nvPr/>
        </p:nvSpPr>
        <p:spPr>
          <a:xfrm>
            <a:off x="5211532" y="3041038"/>
            <a:ext cx="542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Что это за красавица? Конечно рысь! 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85279C2E-BC61-D10E-8CA5-1695C862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534" y="3454400"/>
            <a:ext cx="5262639" cy="32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02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FDD2E-4D9B-EBB0-B38B-7958C75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596B599-0802-3DAD-1891-5DA2043C1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912066"/>
            <a:ext cx="10185400" cy="57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66285C-2EBE-585F-9FDF-A80B3DD5BBEC}"/>
              </a:ext>
            </a:extLst>
          </p:cNvPr>
          <p:cNvSpPr txBox="1"/>
          <p:nvPr/>
        </p:nvSpPr>
        <p:spPr>
          <a:xfrm>
            <a:off x="558800" y="225201"/>
            <a:ext cx="1163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Georgia" panose="02040502050405020303" pitchFamily="18" charset="0"/>
              </a:rPr>
              <a:t>Ну, что ребята, вы догадались, куда мы попали? Конечно же это ТАЙГА! </a:t>
            </a:r>
          </a:p>
        </p:txBody>
      </p:sp>
    </p:spTree>
    <p:extLst>
      <p:ext uri="{BB962C8B-B14F-4D97-AF65-F5344CB8AC3E}">
        <p14:creationId xmlns:p14="http://schemas.microsoft.com/office/powerpoint/2010/main" val="2570298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FDD2E-4D9B-EBB0-B38B-7958C75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581BA438-A1EC-8B0E-D7A5-4F7ACD146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35" y="36056"/>
            <a:ext cx="5256665" cy="350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72E9A7-5F67-89D7-B959-4B6D06A656EE}"/>
              </a:ext>
            </a:extLst>
          </p:cNvPr>
          <p:cNvSpPr txBox="1"/>
          <p:nvPr/>
        </p:nvSpPr>
        <p:spPr>
          <a:xfrm>
            <a:off x="292100" y="1186008"/>
            <a:ext cx="6451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Садимся в наш чудо-самолет и летим дальше! И следующая остановка это… ну-ка кто догадается?</a:t>
            </a:r>
          </a:p>
          <a:p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Здесь бескрайние болота, холод, горы и вода.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Здесь жирафов-бегемотов ты не встретишь никогда!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Только лисы и олени, волки, зайцы и песцы,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Не растут здесь пальмы, манго, сельдерей и огурцы.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Лето здесь совсем не лето, нет ни зноя ни жары.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Снег и лёд чуть-чуть растает, да проснутся комары.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Ночь полярная скрывает солнце дней на шестьдесят.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На термометре бывает метка - минус пятьдесят.</a:t>
            </a:r>
          </a:p>
          <a:p>
            <a:endParaRPr lang="ru-RU" sz="20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</a:rPr>
              <a:t>Молодцы! Верно! Это ТУНДРА!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dirty="0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FF7FE2FC-183F-7EA4-AF4A-DACF9D5C8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34" y="3572584"/>
            <a:ext cx="5256665" cy="32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926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FDD2E-4D9B-EBB0-B38B-7958C75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77591D-96DD-CFA3-B338-A01EFB34BCC7}"/>
              </a:ext>
            </a:extLst>
          </p:cNvPr>
          <p:cNvSpPr txBox="1"/>
          <p:nvPr/>
        </p:nvSpPr>
        <p:spPr>
          <a:xfrm>
            <a:off x="317500" y="508000"/>
            <a:ext cx="5626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Кого же мы здесь можем встретить? Конечно-же северного оленя! А также полярного волка и песца, полярную сову и куропаток.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62F73EA-144B-861F-E66D-38518CDC9B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D792C454-CEF7-C07D-5043-77139AD0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5708650" cy="37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5F621885-9C4C-0815-740D-DA809306C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950137"/>
            <a:ext cx="5060950" cy="337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409E4108-B6C2-173D-5601-BC618901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2910118"/>
            <a:ext cx="573024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AF160-8B18-FB4A-19BB-FCE039A69195}"/>
              </a:ext>
            </a:extLst>
          </p:cNvPr>
          <p:cNvSpPr txBox="1"/>
          <p:nvPr/>
        </p:nvSpPr>
        <p:spPr>
          <a:xfrm>
            <a:off x="584200" y="5854700"/>
            <a:ext cx="401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Что-то здесь холодно! Пора нам отправляться дальше! </a:t>
            </a:r>
          </a:p>
        </p:txBody>
      </p:sp>
    </p:spTree>
    <p:extLst>
      <p:ext uri="{BB962C8B-B14F-4D97-AF65-F5344CB8AC3E}">
        <p14:creationId xmlns:p14="http://schemas.microsoft.com/office/powerpoint/2010/main" val="104732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FDD2E-4D9B-EBB0-B38B-7958C75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1D3850-5D02-CBB2-0304-BABCF496D444}"/>
              </a:ext>
            </a:extLst>
          </p:cNvPr>
          <p:cNvSpPr txBox="1"/>
          <p:nvPr/>
        </p:nvSpPr>
        <p:spPr>
          <a:xfrm>
            <a:off x="348610" y="1397000"/>
            <a:ext cx="28857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Посмотрите-ка ребята, какой простор! Без конца и без края! Дует теплый ветер, по небу быстро мчатся белоснежные облака … Мы с вами оказались в СТЕПИ!</a:t>
            </a:r>
          </a:p>
          <a:p>
            <a:r>
              <a:rPr lang="ru-RU" sz="2000" dirty="0">
                <a:latin typeface="Georgia" panose="02040502050405020303" pitchFamily="18" charset="0"/>
              </a:rPr>
              <a:t>Посмотрите какое буйство красок в весенней степи!</a:t>
            </a:r>
          </a:p>
          <a:p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72131C1-D6F9-350A-483B-9935628E2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49" y="558800"/>
            <a:ext cx="8634851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F0656D-47C4-9F26-BAF6-05E0CD25C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066" y="368300"/>
            <a:ext cx="8416608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1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900</Words>
  <Application>Microsoft Office PowerPoint</Application>
  <PresentationFormat>Широкоэкранный</PresentationFormat>
  <Paragraphs>39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</dc:creator>
  <cp:lastModifiedBy>roma</cp:lastModifiedBy>
  <cp:revision>2</cp:revision>
  <dcterms:created xsi:type="dcterms:W3CDTF">2024-04-14T19:48:51Z</dcterms:created>
  <dcterms:modified xsi:type="dcterms:W3CDTF">2024-04-14T21:35:43Z</dcterms:modified>
</cp:coreProperties>
</file>