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5" r:id="rId9"/>
    <p:sldId id="266" r:id="rId10"/>
    <p:sldId id="268" r:id="rId11"/>
    <p:sldId id="315" r:id="rId12"/>
    <p:sldId id="269" r:id="rId13"/>
    <p:sldId id="290" r:id="rId14"/>
    <p:sldId id="311" r:id="rId15"/>
    <p:sldId id="292" r:id="rId16"/>
    <p:sldId id="293" r:id="rId17"/>
    <p:sldId id="270" r:id="rId18"/>
    <p:sldId id="271" r:id="rId19"/>
    <p:sldId id="272" r:id="rId20"/>
    <p:sldId id="273" r:id="rId21"/>
    <p:sldId id="274" r:id="rId22"/>
    <p:sldId id="314" r:id="rId23"/>
    <p:sldId id="312" r:id="rId24"/>
    <p:sldId id="296" r:id="rId25"/>
    <p:sldId id="297" r:id="rId26"/>
    <p:sldId id="299" r:id="rId27"/>
    <p:sldId id="301" r:id="rId28"/>
    <p:sldId id="275" r:id="rId29"/>
    <p:sldId id="278" r:id="rId30"/>
    <p:sldId id="298" r:id="rId31"/>
    <p:sldId id="294" r:id="rId32"/>
    <p:sldId id="305" r:id="rId33"/>
    <p:sldId id="313" r:id="rId34"/>
    <p:sldId id="304" r:id="rId35"/>
    <p:sldId id="317" r:id="rId36"/>
    <p:sldId id="284" r:id="rId37"/>
    <p:sldId id="316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7EE7919-6D27-40CA-81F8-3A15F2C0E8B6}">
          <p14:sldIdLst>
            <p14:sldId id="256"/>
            <p14:sldId id="257"/>
            <p14:sldId id="258"/>
            <p14:sldId id="259"/>
            <p14:sldId id="261"/>
            <p14:sldId id="263"/>
            <p14:sldId id="264"/>
            <p14:sldId id="265"/>
            <p14:sldId id="266"/>
            <p14:sldId id="268"/>
            <p14:sldId id="315"/>
            <p14:sldId id="269"/>
            <p14:sldId id="290"/>
            <p14:sldId id="311"/>
            <p14:sldId id="292"/>
            <p14:sldId id="293"/>
            <p14:sldId id="270"/>
            <p14:sldId id="271"/>
            <p14:sldId id="272"/>
            <p14:sldId id="273"/>
            <p14:sldId id="274"/>
            <p14:sldId id="314"/>
            <p14:sldId id="312"/>
            <p14:sldId id="296"/>
            <p14:sldId id="297"/>
            <p14:sldId id="299"/>
            <p14:sldId id="301"/>
            <p14:sldId id="275"/>
            <p14:sldId id="278"/>
            <p14:sldId id="298"/>
            <p14:sldId id="294"/>
            <p14:sldId id="305"/>
            <p14:sldId id="313"/>
            <p14:sldId id="304"/>
            <p14:sldId id="317"/>
            <p14:sldId id="284"/>
            <p14:sldId id="31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51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проекта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вопрос 1</c:v>
                </c:pt>
                <c:pt idx="1">
                  <c:v>вопрос 2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0.31</c:v>
                </c:pt>
                <c:pt idx="1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B4-406B-86B4-7B740FD9D7E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конец проекта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вопрос 1</c:v>
                </c:pt>
                <c:pt idx="1">
                  <c:v>вопрос 2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1</c:v>
                </c:pt>
                <c:pt idx="1">
                  <c:v>0.94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CB4-406B-86B4-7B740FD9D7E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7860224"/>
        <c:axId val="117861760"/>
      </c:barChart>
      <c:catAx>
        <c:axId val="11786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861760"/>
        <c:crosses val="autoZero"/>
        <c:auto val="1"/>
        <c:lblAlgn val="ctr"/>
        <c:lblOffset val="100"/>
        <c:noMultiLvlLbl val="0"/>
      </c:catAx>
      <c:valAx>
        <c:axId val="11786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860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A28100-539E-C172-D309-2B906344D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E3DA257-5B3B-A0D2-67CE-6DF42639B9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6AC83F-481F-DCDB-4D32-7A3CB08F1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46CB-7C37-445B-8267-0222E5F2185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E3DBD-1378-4B2D-FE57-2DDD8ECA5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CA3D26-4FDA-EFFC-F7F9-BC5875F29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C8236-C363-4F67-85C0-86679871A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909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28633E-29A0-D003-B86F-6FFA788E2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BADE995-1C88-0824-54F9-05DDF90B4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3958BBB-7F79-3EA8-26A9-9B3516766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46CB-7C37-445B-8267-0222E5F2185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F2E54AD-3CFF-4F42-6E34-BACA5246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DF4EC9B-AD1F-9465-75B7-C7F4205FD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C8236-C363-4F67-85C0-86679871A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009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C32591F-2465-DF68-1A89-93D77DD7C1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0BFAC0F-1165-E2DA-29AB-88B13DC54B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630049B-687A-5559-70B9-7FDF4EA2A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46CB-7C37-445B-8267-0222E5F2185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AED9EF5-F5B6-1798-87E0-BF6D2A458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F79ABB7-EB42-EAB0-E486-F370FFA3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C8236-C363-4F67-85C0-86679871A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9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18FCE1-E4C5-D67D-4270-163D0D49A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1202BBE-D90E-BF38-50BF-1A977A180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05ACDCB-6F0E-1518-4F3E-E62E660DA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46CB-7C37-445B-8267-0222E5F2185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F7ADE1C-7884-E529-F0E5-CF8A23CED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282234B-2C90-8344-B9E8-6FEA1B3DC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C8236-C363-4F67-85C0-86679871A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130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B3E96B-C89F-5AD3-5358-8A2790D39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BE21271-EADB-7F2F-4460-188AD5871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AC68C53-4CC1-D76B-BC7E-78F183776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46CB-7C37-445B-8267-0222E5F2185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A4ADC95-333B-E756-87AE-EC76C8E16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758EC8-583B-44DF-BA91-CE1130CC6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C8236-C363-4F67-85C0-86679871A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85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B68EB5-1DCE-C0D4-4259-631E42B1C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823496E-4AB6-04A1-39EB-B373AA775E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E7FEC98-E77D-2C21-4CD4-24D0A05AA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7DFD0F1-B6CD-B210-F19D-4DB50FEDF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46CB-7C37-445B-8267-0222E5F2185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E2265B1-48C6-ADF0-2373-AB6646C70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9B85FFD-4D61-1022-E5F9-F76E7470D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C8236-C363-4F67-85C0-86679871A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349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2C671E-EA66-C838-8824-B57B0D7D6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F25DA58-196A-01A3-A564-7D456BE72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D6FE8C9-7A62-6480-0221-2B96F8162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36E05EA-1246-67C7-8320-20020CF18F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BB424D9-0A6E-7680-58DB-519DD6C3D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CCA648E-2C54-9913-C2FB-E8C83450B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46CB-7C37-445B-8267-0222E5F2185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31017E2-5E61-E4B1-6C65-E20FBC0A7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FD3087B-0547-F3BD-E4B2-2EA664376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C8236-C363-4F67-85C0-86679871A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09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9984E2-A645-035B-848D-05DCF5599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49F6C4F-2869-041D-A00E-3AECA9E5F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46CB-7C37-445B-8267-0222E5F2185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2F8473D-85E2-9376-5675-CE5454C8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4FB9F87-78B3-BC53-CE17-90A6AF107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C8236-C363-4F67-85C0-86679871A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859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5EC36B3-00FD-BC25-A46F-3AFDBA928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46CB-7C37-445B-8267-0222E5F2185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5BE4C71-E445-91FF-4C2C-B2252B366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DE771E2-F5CA-B0B4-805B-E5CC6238E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C8236-C363-4F67-85C0-86679871A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877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190688-1CA7-D493-963F-85FC0957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9C45B69-F980-F314-F3B9-4F3A08F93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D5FC846-C289-45F4-C397-F124918E7A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58A9760-ECAD-CE9C-F77B-58BBE8F3D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46CB-7C37-445B-8267-0222E5F2185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677ACF8-77E7-B66D-1A40-C263AAD4B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C61B941-9226-0909-5CC5-CD3FA8E62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C8236-C363-4F67-85C0-86679871A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318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4FEE45-9AEF-CF16-A604-E68C45B3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6BE0776-DB2A-DDC3-4F19-1663E69A30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4CD088F-B78B-0CE9-7BDC-61882E3BB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39F6E5D-E6B2-C133-807D-633E995BF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46CB-7C37-445B-8267-0222E5F2185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8C6184B-1C44-597B-B054-ED4AA5403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C14A4A5-FB56-BB76-E565-86E5434F9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C8236-C363-4F67-85C0-86679871A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19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9B3970-3368-C37F-BBE9-82F727EA2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0A020DA-8B1C-0416-B8B4-B36B5042A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BA1475B-6078-D912-B4A1-31797BF78F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746CB-7C37-445B-8267-0222E5F2185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821FE11-DAE2-1B3C-1668-FDCD52960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5570329-3AE8-039F-8EC9-9B810BB9FC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C8236-C363-4F67-85C0-86679871A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186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pics.livejournal.com/palborum/pic/000e8rqq/" TargetMode="External"/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ics.livejournal.com/palborum/pic/000e6w9b/" TargetMode="External"/><Relationship Id="rId5" Type="http://schemas.openxmlformats.org/officeDocument/2006/relationships/image" Target="../media/image56.jpeg"/><Relationship Id="rId4" Type="http://schemas.openxmlformats.org/officeDocument/2006/relationships/hyperlink" Target="http://pics.livejournal.com/palborum/pic/000dg2wd/" TargetMode="External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3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hyperlink" Target="https://yandex.by/video/preview/2869556233504209615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989470D-6901-2B1F-6977-ACB9B89A1853}"/>
              </a:ext>
            </a:extLst>
          </p:cNvPr>
          <p:cNvSpPr txBox="1"/>
          <p:nvPr/>
        </p:nvSpPr>
        <p:spPr>
          <a:xfrm>
            <a:off x="1004486" y="221381"/>
            <a:ext cx="819586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Лики Васильевского острова</a:t>
            </a:r>
          </a:p>
        </p:txBody>
      </p:sp>
      <p:sp>
        <p:nvSpPr>
          <p:cNvPr id="3" name="Google Shape;95;p16">
            <a:extLst>
              <a:ext uri="{FF2B5EF4-FFF2-40B4-BE49-F238E27FC236}">
                <a16:creationId xmlns:a16="http://schemas.microsoft.com/office/drawing/2014/main" xmlns="" id="{A4B009EA-25D1-7D03-3B5B-5C96A747C46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3442" y="3960159"/>
            <a:ext cx="11463022" cy="267646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ГБОУ средняя школа № 21 им. Э.П.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Шаффе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Губанова Е.Н. (старший воспитатель) </a:t>
            </a:r>
          </a:p>
          <a:p>
            <a:pPr marL="0" indent="0" algn="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Левагина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М.Г. (воспитатель) </a:t>
            </a:r>
          </a:p>
          <a:p>
            <a:pPr marL="0" indent="0"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Парамонова С.А. (воспитатель)</a:t>
            </a:r>
          </a:p>
          <a:p>
            <a:pPr marL="0" indent="0" algn="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Гуцаева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Е.В. (учитель-логопед)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136747B1-5056-DEC2-4784-3D35C812A462}"/>
              </a:ext>
            </a:extLst>
          </p:cNvPr>
          <p:cNvSpPr/>
          <p:nvPr/>
        </p:nvSpPr>
        <p:spPr>
          <a:xfrm>
            <a:off x="10022889" y="107658"/>
            <a:ext cx="2024182" cy="1987472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6453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2240C2-93A0-AFB1-2799-9CE879DDF52B}"/>
              </a:ext>
            </a:extLst>
          </p:cNvPr>
          <p:cNvSpPr txBox="1"/>
          <p:nvPr/>
        </p:nvSpPr>
        <p:spPr>
          <a:xfrm>
            <a:off x="1694154" y="157143"/>
            <a:ext cx="7639649" cy="532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Конструирование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FD97CEB-860C-EDE9-C895-7F173E5D21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t="9177" b="7947"/>
          <a:stretch/>
        </p:blipFill>
        <p:spPr>
          <a:xfrm>
            <a:off x="95341" y="3536810"/>
            <a:ext cx="2539938" cy="30007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052E3E9-121F-6B35-701A-DF98E650B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9" t="36894" b="27021"/>
          <a:stretch/>
        </p:blipFill>
        <p:spPr>
          <a:xfrm>
            <a:off x="3316756" y="4013636"/>
            <a:ext cx="3769818" cy="252389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E3D25D7-62BC-5982-EE37-CDB14EE39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8" b="10161"/>
          <a:stretch/>
        </p:blipFill>
        <p:spPr>
          <a:xfrm>
            <a:off x="8255164" y="72770"/>
            <a:ext cx="3842141" cy="282490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FA8E0396-A0A4-278B-8B20-29F42C15D7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17915" r="1851"/>
          <a:stretch/>
        </p:blipFill>
        <p:spPr>
          <a:xfrm>
            <a:off x="3336800" y="1317709"/>
            <a:ext cx="4034760" cy="260186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F729E07-9819-2FB0-FDE4-EFFEEB78AA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20945" r="5899" b="13139"/>
          <a:stretch/>
        </p:blipFill>
        <p:spPr>
          <a:xfrm>
            <a:off x="97337" y="116086"/>
            <a:ext cx="2675455" cy="33232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A42538-2462-2A39-6126-B3E9426949CF}"/>
              </a:ext>
            </a:extLst>
          </p:cNvPr>
          <p:cNvSpPr txBox="1"/>
          <p:nvPr/>
        </p:nvSpPr>
        <p:spPr>
          <a:xfrm>
            <a:off x="2858197" y="615647"/>
            <a:ext cx="55001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000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конструктор </a:t>
            </a:r>
            <a:r>
              <a:rPr lang="ru-RU" sz="20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«Петербургский архитектор»,  «Ленинград» 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365D838-090F-2A2B-2D6E-852EB8ADFF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9" t="27910" r="24137" b="15210"/>
          <a:stretch/>
        </p:blipFill>
        <p:spPr>
          <a:xfrm>
            <a:off x="7731345" y="3222594"/>
            <a:ext cx="4100690" cy="33149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370" y="6537534"/>
            <a:ext cx="6699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Разрешение родителей на фото и видеосъёмку получено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21363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C475912-310D-4876-AB00-5F4F1837F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396D82-0B81-DCB2-0E0D-5F93A8FEA6A2}"/>
              </a:ext>
            </a:extLst>
          </p:cNvPr>
          <p:cNvSpPr txBox="1"/>
          <p:nvPr/>
        </p:nvSpPr>
        <p:spPr>
          <a:xfrm>
            <a:off x="2081399" y="124456"/>
            <a:ext cx="6911680" cy="532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Конструирование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545E71E-FC34-9FBD-2F67-1D631C8F7A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1" t="9061" b="8608"/>
          <a:stretch/>
        </p:blipFill>
        <p:spPr>
          <a:xfrm>
            <a:off x="87448" y="3183662"/>
            <a:ext cx="3251123" cy="361318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158963F-F035-7B88-CA5B-304EA28121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3" t="13851" r="3092" b="16634"/>
          <a:stretch/>
        </p:blipFill>
        <p:spPr>
          <a:xfrm>
            <a:off x="9351157" y="72095"/>
            <a:ext cx="2720580" cy="283960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5BC313E2-6209-83BD-3598-7EB9A1C3B0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t="4272" r="3910" b="20389"/>
          <a:stretch/>
        </p:blipFill>
        <p:spPr>
          <a:xfrm>
            <a:off x="7855084" y="4102146"/>
            <a:ext cx="4216653" cy="26837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5D0684-8D69-D2E7-6198-16FFD90451E0}"/>
              </a:ext>
            </a:extLst>
          </p:cNvPr>
          <p:cNvSpPr txBox="1"/>
          <p:nvPr/>
        </p:nvSpPr>
        <p:spPr>
          <a:xfrm>
            <a:off x="9485429" y="3125247"/>
            <a:ext cx="2330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конструктор  </a:t>
            </a:r>
          </a:p>
          <a:p>
            <a:pPr algn="ctr"/>
            <a:r>
              <a:rPr lang="ru-RU" sz="2000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«Строим город»</a:t>
            </a:r>
            <a:endParaRPr lang="ru-RU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F0808FF-4B7F-742E-F79D-0339B0AC5AAB}"/>
              </a:ext>
            </a:extLst>
          </p:cNvPr>
          <p:cNvSpPr txBox="1"/>
          <p:nvPr/>
        </p:nvSpPr>
        <p:spPr>
          <a:xfrm>
            <a:off x="3149468" y="3176148"/>
            <a:ext cx="2128963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0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</a:t>
            </a:r>
            <a:r>
              <a:rPr lang="ru-RU" sz="2000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алочки</a:t>
            </a:r>
          </a:p>
          <a:p>
            <a:pPr algn="ctr">
              <a:spcAft>
                <a:spcPts val="800"/>
              </a:spcAft>
            </a:pPr>
            <a:r>
              <a:rPr lang="ru-RU" sz="2000" dirty="0" err="1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Кюизенера</a:t>
            </a:r>
            <a:r>
              <a:rPr lang="ru-RU" sz="2000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6D6FE79-D74F-B36F-B843-B1714EEB32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5"/>
          <a:stretch/>
        </p:blipFill>
        <p:spPr>
          <a:xfrm>
            <a:off x="2521650" y="720018"/>
            <a:ext cx="2810987" cy="24023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B0A248A-C696-D885-2391-0E921CFCE7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3"/>
          <a:stretch/>
        </p:blipFill>
        <p:spPr>
          <a:xfrm>
            <a:off x="3534446" y="4091534"/>
            <a:ext cx="4124762" cy="26943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DD80E5B-0472-8CD5-91AE-1D642F7DB8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t="5838" r="27660"/>
          <a:stretch/>
        </p:blipFill>
        <p:spPr>
          <a:xfrm>
            <a:off x="87448" y="61156"/>
            <a:ext cx="2315851" cy="28060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9D43F46-1E35-1012-0BA6-6BE87FB751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23819" r="5584" b="12362"/>
          <a:stretch/>
        </p:blipFill>
        <p:spPr>
          <a:xfrm>
            <a:off x="5946759" y="1965925"/>
            <a:ext cx="3297902" cy="20249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EB3593B-91DE-4028-E034-D83C7F048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7" t="48287" r="3549" b="13787"/>
          <a:stretch/>
        </p:blipFill>
        <p:spPr>
          <a:xfrm>
            <a:off x="5778552" y="733097"/>
            <a:ext cx="3297902" cy="103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12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4;p21">
            <a:extLst>
              <a:ext uri="{FF2B5EF4-FFF2-40B4-BE49-F238E27FC236}">
                <a16:creationId xmlns:a16="http://schemas.microsoft.com/office/drawing/2014/main" xmlns="" id="{F2D31260-90D2-C737-E786-17A54E6F9BCF}"/>
              </a:ext>
            </a:extLst>
          </p:cNvPr>
          <p:cNvSpPr txBox="1">
            <a:spLocks/>
          </p:cNvSpPr>
          <p:nvPr/>
        </p:nvSpPr>
        <p:spPr>
          <a:xfrm>
            <a:off x="326036" y="92631"/>
            <a:ext cx="10962311" cy="68184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Рисование</a:t>
            </a:r>
            <a:endParaRPr lang="ru-RU" sz="4000" b="1" dirty="0">
              <a:highlight>
                <a:schemeClr val="accent2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362ACE6-CE93-88CC-4DBD-E3247ABBC767}"/>
              </a:ext>
            </a:extLst>
          </p:cNvPr>
          <p:cNvSpPr txBox="1"/>
          <p:nvPr/>
        </p:nvSpPr>
        <p:spPr>
          <a:xfrm>
            <a:off x="3171716" y="688211"/>
            <a:ext cx="527095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«Архитектурный Петербург»</a:t>
            </a:r>
            <a:endParaRPr lang="ru-R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97BAED5-705B-4AD2-2912-A67E20DFB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9" b="16657"/>
          <a:stretch/>
        </p:blipFill>
        <p:spPr>
          <a:xfrm>
            <a:off x="4668534" y="2942949"/>
            <a:ext cx="6979641" cy="38542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F894BB7-DE7F-96FC-B616-02B08340AB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" t="3190" r="4591" b="4339"/>
          <a:stretch/>
        </p:blipFill>
        <p:spPr>
          <a:xfrm rot="16200000">
            <a:off x="-318235" y="425098"/>
            <a:ext cx="3854241" cy="31256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AE7A594-B3D7-E6A6-1691-BC6EEDD8A6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t="4817" r="6208" b="2839"/>
          <a:stretch/>
        </p:blipFill>
        <p:spPr>
          <a:xfrm rot="16200000">
            <a:off x="8652373" y="-514059"/>
            <a:ext cx="2846388" cy="39961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3B1E94E-1751-61BF-A1E8-7BAFA40583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8157" y="3374162"/>
            <a:ext cx="2830907" cy="401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2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4;p21">
            <a:extLst>
              <a:ext uri="{FF2B5EF4-FFF2-40B4-BE49-F238E27FC236}">
                <a16:creationId xmlns:a16="http://schemas.microsoft.com/office/drawing/2014/main" xmlns="" id="{DE9975DE-B054-C322-85B9-3DA93C0C8937}"/>
              </a:ext>
            </a:extLst>
          </p:cNvPr>
          <p:cNvSpPr txBox="1">
            <a:spLocks/>
          </p:cNvSpPr>
          <p:nvPr/>
        </p:nvSpPr>
        <p:spPr>
          <a:xfrm>
            <a:off x="1530804" y="23727"/>
            <a:ext cx="6766648" cy="68184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Лепка</a:t>
            </a:r>
            <a:endParaRPr lang="ru-RU" sz="4000" b="1" dirty="0">
              <a:highlight>
                <a:schemeClr val="accent2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26364F3-AED9-AEA5-71B8-A9BA8FE716C2}"/>
              </a:ext>
            </a:extLst>
          </p:cNvPr>
          <p:cNvSpPr txBox="1"/>
          <p:nvPr/>
        </p:nvSpPr>
        <p:spPr>
          <a:xfrm>
            <a:off x="503101" y="494005"/>
            <a:ext cx="8151485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Изготовление барельефов из гипса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«Цветы»</a:t>
            </a:r>
            <a:endParaRPr lang="ru-R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E462848-1A30-E760-C1C3-A3F129363E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5"/>
          <a:stretch/>
        </p:blipFill>
        <p:spPr>
          <a:xfrm>
            <a:off x="93205" y="2707689"/>
            <a:ext cx="3214174" cy="40704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4A5997E-44FA-B998-6521-E4B6BD734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" r="12431" b="25954"/>
          <a:stretch/>
        </p:blipFill>
        <p:spPr>
          <a:xfrm>
            <a:off x="5440412" y="2844063"/>
            <a:ext cx="3214174" cy="3934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97EF745-2DE6-4BDA-9159-7A6D1B454A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t="16995" b="19752"/>
          <a:stretch/>
        </p:blipFill>
        <p:spPr>
          <a:xfrm>
            <a:off x="8345010" y="120451"/>
            <a:ext cx="3740458" cy="33735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9318AD2-143F-6FFC-6CE9-224F8150E2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5" b="6913"/>
          <a:stretch/>
        </p:blipFill>
        <p:spPr>
          <a:xfrm>
            <a:off x="2419064" y="1411550"/>
            <a:ext cx="3330923" cy="347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79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7DD542-D7BC-7124-E2F6-6285EA94ECD0}"/>
              </a:ext>
            </a:extLst>
          </p:cNvPr>
          <p:cNvSpPr txBox="1"/>
          <p:nvPr/>
        </p:nvSpPr>
        <p:spPr>
          <a:xfrm>
            <a:off x="3318334" y="699431"/>
            <a:ext cx="5043606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«Архитектурный Петербург»</a:t>
            </a:r>
            <a:endParaRPr lang="ru-R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44;p21">
            <a:extLst>
              <a:ext uri="{FF2B5EF4-FFF2-40B4-BE49-F238E27FC236}">
                <a16:creationId xmlns:a16="http://schemas.microsoft.com/office/drawing/2014/main" xmlns="" id="{436574E1-69EC-D384-3E49-C06D200C9D05}"/>
              </a:ext>
            </a:extLst>
          </p:cNvPr>
          <p:cNvSpPr txBox="1">
            <a:spLocks/>
          </p:cNvSpPr>
          <p:nvPr/>
        </p:nvSpPr>
        <p:spPr>
          <a:xfrm>
            <a:off x="1932138" y="17486"/>
            <a:ext cx="7345027" cy="68184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Лепка</a:t>
            </a:r>
            <a:endParaRPr lang="ru-RU" sz="4000" b="1" dirty="0">
              <a:highlight>
                <a:schemeClr val="accent2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3DA70F1-4FB0-D180-0B01-B137EEEAFF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18174" b="14222"/>
          <a:stretch/>
        </p:blipFill>
        <p:spPr>
          <a:xfrm>
            <a:off x="8487052" y="41993"/>
            <a:ext cx="3617184" cy="34154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62353C9-33C8-D8D8-A224-DAE0EE83AE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4"/>
          <a:stretch/>
        </p:blipFill>
        <p:spPr>
          <a:xfrm>
            <a:off x="58391" y="108488"/>
            <a:ext cx="3259943" cy="33082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6D60740-2BC8-5172-4EB1-26EDE9124E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t="33738"/>
          <a:stretch/>
        </p:blipFill>
        <p:spPr>
          <a:xfrm>
            <a:off x="630315" y="3507749"/>
            <a:ext cx="3768856" cy="33082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5635D37-A4E9-29E5-C4BE-DB0E228761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" b="7162"/>
          <a:stretch/>
        </p:blipFill>
        <p:spPr>
          <a:xfrm>
            <a:off x="4746050" y="3531642"/>
            <a:ext cx="6217872" cy="328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99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4;p21">
            <a:extLst>
              <a:ext uri="{FF2B5EF4-FFF2-40B4-BE49-F238E27FC236}">
                <a16:creationId xmlns:a16="http://schemas.microsoft.com/office/drawing/2014/main" xmlns="" id="{3BC486D1-918D-F3F0-A29F-30132AEB6A1C}"/>
              </a:ext>
            </a:extLst>
          </p:cNvPr>
          <p:cNvSpPr txBox="1">
            <a:spLocks/>
          </p:cNvSpPr>
          <p:nvPr/>
        </p:nvSpPr>
        <p:spPr>
          <a:xfrm>
            <a:off x="2312288" y="173544"/>
            <a:ext cx="7567423" cy="68184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Настольные игры</a:t>
            </a:r>
            <a:endParaRPr lang="ru-RU" sz="4000" b="1" dirty="0">
              <a:highlight>
                <a:schemeClr val="accent2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DB6F518-F6B4-3A6A-509A-81517511B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/>
          <a:stretch/>
        </p:blipFill>
        <p:spPr>
          <a:xfrm>
            <a:off x="8590115" y="99779"/>
            <a:ext cx="3445646" cy="39185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7D8CAB3-40E3-8257-DF3C-4704D69C3C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14" b="28220"/>
          <a:stretch/>
        </p:blipFill>
        <p:spPr>
          <a:xfrm>
            <a:off x="4442436" y="2617040"/>
            <a:ext cx="4062371" cy="39260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FB53BB7-EA2F-1455-2FEC-F5083BF353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902"/>
          <a:stretch/>
        </p:blipFill>
        <p:spPr>
          <a:xfrm>
            <a:off x="71020" y="3231472"/>
            <a:ext cx="4168325" cy="351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2F471E9-9AC5-5FBF-15F7-22CC5C8BA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25761" r="25605" b="35275"/>
          <a:stretch/>
        </p:blipFill>
        <p:spPr>
          <a:xfrm>
            <a:off x="71021" y="99779"/>
            <a:ext cx="3445646" cy="29051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3989651-D5BF-F14B-61D3-C98B04F1D9F4}"/>
              </a:ext>
            </a:extLst>
          </p:cNvPr>
          <p:cNvSpPr txBox="1"/>
          <p:nvPr/>
        </p:nvSpPr>
        <p:spPr>
          <a:xfrm>
            <a:off x="3788710" y="929155"/>
            <a:ext cx="42530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Пазлы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Лото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«Часть и целое»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«Что где находится»</a:t>
            </a:r>
          </a:p>
        </p:txBody>
      </p:sp>
    </p:spTree>
    <p:extLst>
      <p:ext uri="{BB962C8B-B14F-4D97-AF65-F5344CB8AC3E}">
        <p14:creationId xmlns:p14="http://schemas.microsoft.com/office/powerpoint/2010/main" val="1616306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4;p21">
            <a:extLst>
              <a:ext uri="{FF2B5EF4-FFF2-40B4-BE49-F238E27FC236}">
                <a16:creationId xmlns:a16="http://schemas.microsoft.com/office/drawing/2014/main" xmlns="" id="{6F804A1A-9BA3-DFD8-4635-23A4FCB7687D}"/>
              </a:ext>
            </a:extLst>
          </p:cNvPr>
          <p:cNvSpPr txBox="1">
            <a:spLocks/>
          </p:cNvSpPr>
          <p:nvPr/>
        </p:nvSpPr>
        <p:spPr>
          <a:xfrm>
            <a:off x="337350" y="104860"/>
            <a:ext cx="11079333" cy="137771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Авторские игры педагогов</a:t>
            </a:r>
            <a:b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Левагиной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М.Г.,  Парамоновой С.А.</a:t>
            </a:r>
            <a:endParaRPr lang="ru-RU" sz="4000" b="1" dirty="0">
              <a:highlight>
                <a:schemeClr val="accent2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E3A6EBB-08EC-BE97-93A4-8050768A6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9"/>
          <a:stretch/>
        </p:blipFill>
        <p:spPr>
          <a:xfrm>
            <a:off x="207146" y="1509203"/>
            <a:ext cx="6696416" cy="52439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3E1C30-9DFA-3741-7A70-3B558E9094C7}"/>
              </a:ext>
            </a:extLst>
          </p:cNvPr>
          <p:cNvSpPr txBox="1"/>
          <p:nvPr/>
        </p:nvSpPr>
        <p:spPr>
          <a:xfrm>
            <a:off x="7512729" y="1788815"/>
            <a:ext cx="3744158" cy="4312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400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«Знаменитые дворцы Санкт-Петербурга» (разрезные картинки)</a:t>
            </a:r>
            <a:endParaRPr lang="ru-RU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400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«Назови – не ошибись»</a:t>
            </a:r>
            <a:endParaRPr lang="ru-RU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400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«Кто больше назовет»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4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«Путаница»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400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«Наш город»</a:t>
            </a:r>
          </a:p>
        </p:txBody>
      </p:sp>
    </p:spTree>
    <p:extLst>
      <p:ext uri="{BB962C8B-B14F-4D97-AF65-F5344CB8AC3E}">
        <p14:creationId xmlns:p14="http://schemas.microsoft.com/office/powerpoint/2010/main" val="3971977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5781E9-D81B-83B1-3A8C-4A45D2F58AB5}"/>
              </a:ext>
            </a:extLst>
          </p:cNvPr>
          <p:cNvSpPr txBox="1"/>
          <p:nvPr/>
        </p:nvSpPr>
        <p:spPr>
          <a:xfrm>
            <a:off x="0" y="62144"/>
            <a:ext cx="12191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Экскурсия в отдел  слепков музея  Академии художеств по теме:  «Мифы Древней Греции» </a:t>
            </a:r>
          </a:p>
          <a:p>
            <a:pPr algn="ctr"/>
            <a:r>
              <a:rPr lang="ru-RU" sz="2000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Данная экскурсия выбрана не случайно, т.к. многие маскароны связаны с мифами Древней Греции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1CD78CF-3C36-6E50-5164-70482A997B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9" t="14897" r="-1"/>
          <a:stretch/>
        </p:blipFill>
        <p:spPr>
          <a:xfrm>
            <a:off x="541538" y="1693360"/>
            <a:ext cx="2684637" cy="24236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88A288C-9B41-B1E0-D2EA-78AE1B7DBB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0" t="17320" r="16860" b="29833"/>
          <a:stretch/>
        </p:blipFill>
        <p:spPr>
          <a:xfrm>
            <a:off x="8975324" y="4580879"/>
            <a:ext cx="2083811" cy="22149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55A11BA-9C5F-DD8D-CAB5-9C0A48822F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1" t="17780" r="17215" b="29214"/>
          <a:stretch/>
        </p:blipFill>
        <p:spPr>
          <a:xfrm>
            <a:off x="541538" y="4252403"/>
            <a:ext cx="2317072" cy="25241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BFEB7DB-3AED-29D7-31A9-01AE8AE28C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0"/>
          <a:stretch/>
        </p:blipFill>
        <p:spPr>
          <a:xfrm>
            <a:off x="8904718" y="1693360"/>
            <a:ext cx="3057658" cy="276949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4E79CAC-65B3-4473-C966-F95069FA7A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431" y="2180058"/>
            <a:ext cx="5027997" cy="370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70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7D98DF-0677-E03C-9328-D4AA60423019}"/>
              </a:ext>
            </a:extLst>
          </p:cNvPr>
          <p:cNvSpPr txBox="1"/>
          <p:nvPr/>
        </p:nvSpPr>
        <p:spPr>
          <a:xfrm>
            <a:off x="134645" y="98524"/>
            <a:ext cx="119227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Мастер-класс в Академии художеств «Греческие каникулы»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47B7381-47D4-7961-CC54-8DD417809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5" y="1917121"/>
            <a:ext cx="6159515" cy="461108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059FC57-AEB1-A542-0603-C82D310AC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4" r="5038"/>
          <a:stretch/>
        </p:blipFill>
        <p:spPr>
          <a:xfrm>
            <a:off x="6436311" y="1685847"/>
            <a:ext cx="5621044" cy="50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57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76080AA-AD97-8FCB-07CD-A51E6D9411B6}"/>
              </a:ext>
            </a:extLst>
          </p:cNvPr>
          <p:cNvSpPr txBox="1"/>
          <p:nvPr/>
        </p:nvSpPr>
        <p:spPr>
          <a:xfrm>
            <a:off x="139083" y="70099"/>
            <a:ext cx="11913833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Целевая прогулка по 4 и 5 линиям </a:t>
            </a:r>
          </a:p>
          <a:p>
            <a:pPr algn="ctr"/>
            <a:r>
              <a:rPr lang="ru-RU" sz="3600" b="1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Васильевского острова  </a:t>
            </a:r>
          </a:p>
          <a:p>
            <a:pPr algn="ctr"/>
            <a:r>
              <a:rPr lang="ru-RU" sz="2000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Знакомство с особенностями домов (эркер, балюстрада, барельефы, маскароны)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EFCC42F-7FBD-E42A-851C-FA0CD82F3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7" b="23554"/>
          <a:stretch/>
        </p:blipFill>
        <p:spPr>
          <a:xfrm>
            <a:off x="139081" y="1475501"/>
            <a:ext cx="4069299" cy="3620282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C2494430-C9C4-67FF-F84B-857F150AD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7"/>
          <a:stretch/>
        </p:blipFill>
        <p:spPr bwMode="auto">
          <a:xfrm>
            <a:off x="4638352" y="1578204"/>
            <a:ext cx="5558352" cy="277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hlinkClick r:id="rId4" tgtFrame="&quot;_blank&quot;"/>
            <a:extLst>
              <a:ext uri="{FF2B5EF4-FFF2-40B4-BE49-F238E27FC236}">
                <a16:creationId xmlns:a16="http://schemas.microsoft.com/office/drawing/2014/main" xmlns="" id="{7301E250-32DA-334E-B092-B278BEAFC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4" t="6654" r="17918" b="4327"/>
          <a:stretch/>
        </p:blipFill>
        <p:spPr bwMode="auto">
          <a:xfrm>
            <a:off x="9609200" y="4261282"/>
            <a:ext cx="2434529" cy="22309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A20A4E6-D77C-3A16-AC68-5DAE923C776A}"/>
              </a:ext>
            </a:extLst>
          </p:cNvPr>
          <p:cNvSpPr txBox="1"/>
          <p:nvPr/>
        </p:nvSpPr>
        <p:spPr>
          <a:xfrm>
            <a:off x="8763553" y="6462971"/>
            <a:ext cx="14331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линия, 15</a:t>
            </a:r>
            <a:endParaRPr lang="ru-RU" dirty="0"/>
          </a:p>
        </p:txBody>
      </p:sp>
      <p:pic>
        <p:nvPicPr>
          <p:cNvPr id="6" name="Рисунок 5">
            <a:hlinkClick r:id="rId6" tgtFrame="&quot;_blank&quot;"/>
            <a:extLst>
              <a:ext uri="{FF2B5EF4-FFF2-40B4-BE49-F238E27FC236}">
                <a16:creationId xmlns:a16="http://schemas.microsoft.com/office/drawing/2014/main" xmlns="" id="{587CC5EB-C5A3-3125-F064-471A360FA2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730" y="4717645"/>
            <a:ext cx="3160451" cy="20702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3F7A4E-1DB3-E0AF-A9F5-480B8FFCDE8B}"/>
              </a:ext>
            </a:extLst>
          </p:cNvPr>
          <p:cNvSpPr txBox="1"/>
          <p:nvPr/>
        </p:nvSpPr>
        <p:spPr>
          <a:xfrm>
            <a:off x="785219" y="6418569"/>
            <a:ext cx="1391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линия, 10</a:t>
            </a:r>
            <a:endParaRPr lang="ru-RU" dirty="0"/>
          </a:p>
        </p:txBody>
      </p:sp>
      <p:pic>
        <p:nvPicPr>
          <p:cNvPr id="9" name="Рисунок 8">
            <a:hlinkClick r:id="rId8" tgtFrame="&quot;_blank&quot;"/>
            <a:extLst>
              <a:ext uri="{FF2B5EF4-FFF2-40B4-BE49-F238E27FC236}">
                <a16:creationId xmlns:a16="http://schemas.microsoft.com/office/drawing/2014/main" xmlns="" id="{0A412530-E608-F9A2-71CD-A4A32E2E61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t="2237" r="15522" b="9200"/>
          <a:stretch/>
        </p:blipFill>
        <p:spPr bwMode="auto">
          <a:xfrm>
            <a:off x="7132861" y="4237794"/>
            <a:ext cx="2476339" cy="2225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555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5;p19">
            <a:extLst>
              <a:ext uri="{FF2B5EF4-FFF2-40B4-BE49-F238E27FC236}">
                <a16:creationId xmlns:a16="http://schemas.microsoft.com/office/drawing/2014/main" xmlns="" id="{678CEB16-3890-022C-0CFD-8B08273E8998}"/>
              </a:ext>
            </a:extLst>
          </p:cNvPr>
          <p:cNvSpPr txBox="1">
            <a:spLocks/>
          </p:cNvSpPr>
          <p:nvPr/>
        </p:nvSpPr>
        <p:spPr>
          <a:xfrm>
            <a:off x="152220" y="638746"/>
            <a:ext cx="11823757" cy="279025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ts val="1900"/>
              <a:buFont typeface="Arial" panose="020B0604020202020204" pitchFamily="34" charset="0"/>
              <a:buChar char="●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Участники проекта: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дети подготовительной группы компенсирующей направленности, воспитатели, родители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ts val="1900"/>
              <a:buFont typeface="Arial" panose="020B0604020202020204" pitchFamily="34" charset="0"/>
              <a:buChar char="●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Тип проекта: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познавательно-творческий, среднесрочный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ts val="1900"/>
              <a:buFont typeface="Arial" panose="020B0604020202020204" pitchFamily="34" charset="0"/>
              <a:buChar char="●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Вид проекта: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групповой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ts val="1900"/>
              <a:buFont typeface="Arial" panose="020B0604020202020204" pitchFamily="34" charset="0"/>
              <a:buChar char="●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Сроки проекта: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сентябрь – ноябрь 2024 года</a:t>
            </a:r>
          </a:p>
        </p:txBody>
      </p:sp>
    </p:spTree>
    <p:extLst>
      <p:ext uri="{BB962C8B-B14F-4D97-AF65-F5344CB8AC3E}">
        <p14:creationId xmlns:p14="http://schemas.microsoft.com/office/powerpoint/2010/main" val="3646937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51CA51-54F9-4D55-54F3-AEBF16A2594A}"/>
              </a:ext>
            </a:extLst>
          </p:cNvPr>
          <p:cNvSpPr txBox="1"/>
          <p:nvPr/>
        </p:nvSpPr>
        <p:spPr>
          <a:xfrm>
            <a:off x="90256" y="80177"/>
            <a:ext cx="120114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Целевая прогулка к зданию </a:t>
            </a:r>
          </a:p>
          <a:p>
            <a:pPr algn="ctr"/>
            <a:r>
              <a:rPr lang="ru-RU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Академии Художеств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4595982-66D1-BD19-6969-F97267AF8E5F}"/>
              </a:ext>
            </a:extLst>
          </p:cNvPr>
          <p:cNvSpPr txBox="1"/>
          <p:nvPr/>
        </p:nvSpPr>
        <p:spPr>
          <a:xfrm>
            <a:off x="224158" y="1323243"/>
            <a:ext cx="64464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Рассматривание  фасада здания, закрепление понятий   портик, фронтон, барельеф, балюстрада, колонна, пилястры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User\Desktop\Академия художеств 23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236" y="1572292"/>
            <a:ext cx="5313507" cy="398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Здание Академии художеств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4"/>
          <a:stretch/>
        </p:blipFill>
        <p:spPr bwMode="auto">
          <a:xfrm>
            <a:off x="90255" y="2441359"/>
            <a:ext cx="6580321" cy="433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216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6F4EF3B-E772-9793-3F9C-EC2A8CEDB0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7" r="13625" b="9407"/>
          <a:stretch/>
        </p:blipFill>
        <p:spPr>
          <a:xfrm>
            <a:off x="3548144" y="3728735"/>
            <a:ext cx="2694991" cy="30245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B00D694-CA22-E109-F96D-12926ABAD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7" t="18353" r="7587" b="13385"/>
          <a:stretch/>
        </p:blipFill>
        <p:spPr>
          <a:xfrm>
            <a:off x="8567409" y="2967360"/>
            <a:ext cx="3542200" cy="37859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25A7A7-D9E9-02C0-5DA5-68479D8779B3}"/>
              </a:ext>
            </a:extLst>
          </p:cNvPr>
          <p:cNvSpPr txBox="1"/>
          <p:nvPr/>
        </p:nvSpPr>
        <p:spPr>
          <a:xfrm>
            <a:off x="568169" y="138639"/>
            <a:ext cx="112036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Целевая прогулка в Академический сад </a:t>
            </a: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Рассматривание здания Академии со стороны сада. Знакомство с Садовым корпусом.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F9420D-967E-EC6F-AE47-7F39647EDB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97"/>
          <a:stretch/>
        </p:blipFill>
        <p:spPr>
          <a:xfrm>
            <a:off x="6243135" y="1074398"/>
            <a:ext cx="3449965" cy="378592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428EF90-61A6-9EA9-3ABB-8A9258815E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7"/>
          <a:stretch/>
        </p:blipFill>
        <p:spPr>
          <a:xfrm>
            <a:off x="82390" y="1154303"/>
            <a:ext cx="3592965" cy="419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34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92CE474-75E1-0B65-F973-0AB7002AFD54}"/>
              </a:ext>
            </a:extLst>
          </p:cNvPr>
          <p:cNvSpPr txBox="1"/>
          <p:nvPr/>
        </p:nvSpPr>
        <p:spPr>
          <a:xfrm>
            <a:off x="494190" y="37876"/>
            <a:ext cx="112036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Целевая прогулка к памятнику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B448DB-CFD0-2544-A51B-F0D12E7FED51}"/>
              </a:ext>
            </a:extLst>
          </p:cNvPr>
          <p:cNvSpPr txBox="1"/>
          <p:nvPr/>
        </p:nvSpPr>
        <p:spPr>
          <a:xfrm>
            <a:off x="3136037" y="636518"/>
            <a:ext cx="6094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Доменико Трезини</a:t>
            </a:r>
            <a:endParaRPr lang="ru-RU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8264750-EE4F-96DD-754C-CFB61E692D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591" y="1597980"/>
            <a:ext cx="3847694" cy="51302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7A0542B-4A35-4D2C-0A29-EFABFF7B8F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6"/>
          <a:stretch/>
        </p:blipFill>
        <p:spPr>
          <a:xfrm>
            <a:off x="152102" y="1282757"/>
            <a:ext cx="3797275" cy="49387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4C73BE3-FA21-47D3-BD80-1E6883B77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"/>
          <a:stretch/>
        </p:blipFill>
        <p:spPr>
          <a:xfrm>
            <a:off x="8309500" y="1282758"/>
            <a:ext cx="3808522" cy="493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02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CD4B78-5E3D-D048-7E98-859F15D9B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FBDD0BB-AB1D-353B-F568-40DDB2717B8B}"/>
              </a:ext>
            </a:extLst>
          </p:cNvPr>
          <p:cNvSpPr txBox="1"/>
          <p:nvPr/>
        </p:nvSpPr>
        <p:spPr>
          <a:xfrm>
            <a:off x="568169" y="138639"/>
            <a:ext cx="112036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Целевая прогулка в Румянцевский сад </a:t>
            </a: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Рассматривание обелиска Румянцева победам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фонтанов, сцены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4186F158-247C-2AEE-9BCB-638DEDDC06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27"/>
          <a:stretch/>
        </p:blipFill>
        <p:spPr>
          <a:xfrm>
            <a:off x="5752928" y="3515556"/>
            <a:ext cx="3035351" cy="327402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5D682A9-3139-3E47-2C41-9C821AF19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6" y="1299869"/>
            <a:ext cx="4117287" cy="54897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5B8684A-8E36-0058-69B4-ED8F3FE69E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5"/>
          <a:stretch/>
        </p:blipFill>
        <p:spPr>
          <a:xfrm>
            <a:off x="8108766" y="1154302"/>
            <a:ext cx="2592635" cy="289042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78FA574-1417-EE04-E407-EB3A9A677D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65" y="1186790"/>
            <a:ext cx="2589402" cy="34525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1032E9C-616E-4B6A-D2B5-3E5D5D4854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t="18954" r="11798" b="1"/>
          <a:stretch/>
        </p:blipFill>
        <p:spPr>
          <a:xfrm>
            <a:off x="9975378" y="3639845"/>
            <a:ext cx="2117015" cy="311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01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4;p21">
            <a:extLst>
              <a:ext uri="{FF2B5EF4-FFF2-40B4-BE49-F238E27FC236}">
                <a16:creationId xmlns:a16="http://schemas.microsoft.com/office/drawing/2014/main" xmlns="" id="{BA209BD7-B538-FDA2-FBC2-DE20C2AAB548}"/>
              </a:ext>
            </a:extLst>
          </p:cNvPr>
          <p:cNvSpPr txBox="1">
            <a:spLocks/>
          </p:cNvSpPr>
          <p:nvPr/>
        </p:nvSpPr>
        <p:spPr>
          <a:xfrm>
            <a:off x="180876" y="2227599"/>
            <a:ext cx="5957182" cy="269748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Консультация для родителей </a:t>
            </a:r>
            <a:b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по маршруту выходного дня</a:t>
            </a:r>
            <a:endParaRPr lang="ru-RU" sz="4000" b="1" dirty="0">
              <a:highlight>
                <a:schemeClr val="accent2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120B8CF-CE3A-2181-7A90-E0DB6989C2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38"/>
          <a:stretch/>
        </p:blipFill>
        <p:spPr>
          <a:xfrm>
            <a:off x="6312024" y="1062762"/>
            <a:ext cx="5562948" cy="5568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311526-D787-0524-B062-1D81690FF14C}"/>
              </a:ext>
            </a:extLst>
          </p:cNvPr>
          <p:cNvSpPr txBox="1"/>
          <p:nvPr/>
        </p:nvSpPr>
        <p:spPr>
          <a:xfrm>
            <a:off x="90486" y="66675"/>
            <a:ext cx="12011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Совместная работа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1632856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4;p21">
            <a:extLst>
              <a:ext uri="{FF2B5EF4-FFF2-40B4-BE49-F238E27FC236}">
                <a16:creationId xmlns:a16="http://schemas.microsoft.com/office/drawing/2014/main" xmlns="" id="{8C64E97F-5FD9-712A-741B-CFDE6A1F4FEC}"/>
              </a:ext>
            </a:extLst>
          </p:cNvPr>
          <p:cNvSpPr txBox="1">
            <a:spLocks/>
          </p:cNvSpPr>
          <p:nvPr/>
        </p:nvSpPr>
        <p:spPr>
          <a:xfrm>
            <a:off x="142875" y="94349"/>
            <a:ext cx="11906250" cy="114740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Информационный материал </a:t>
            </a:r>
            <a:b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для родителей</a:t>
            </a:r>
            <a:endParaRPr lang="ru-RU" sz="4000" b="1" dirty="0">
              <a:highlight>
                <a:schemeClr val="accent2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551E26D-6264-35A3-CEE6-CEA8DB049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5" t="29764" b="26144"/>
          <a:stretch/>
        </p:blipFill>
        <p:spPr>
          <a:xfrm rot="16200000">
            <a:off x="777921" y="3876224"/>
            <a:ext cx="1986380" cy="29917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360E245-52E3-04DE-8773-64B538220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41295" b="10032"/>
          <a:stretch/>
        </p:blipFill>
        <p:spPr>
          <a:xfrm>
            <a:off x="3599300" y="1669002"/>
            <a:ext cx="687445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33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22893D7-B827-A960-F66A-0C0AB6C0ABF2}"/>
              </a:ext>
            </a:extLst>
          </p:cNvPr>
          <p:cNvSpPr txBox="1"/>
          <p:nvPr/>
        </p:nvSpPr>
        <p:spPr>
          <a:xfrm>
            <a:off x="870891" y="79138"/>
            <a:ext cx="8829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Маршрут выходного дня</a:t>
            </a:r>
          </a:p>
        </p:txBody>
      </p:sp>
      <p:sp>
        <p:nvSpPr>
          <p:cNvPr id="3" name="Google Shape;142;p21">
            <a:extLst>
              <a:ext uri="{FF2B5EF4-FFF2-40B4-BE49-F238E27FC236}">
                <a16:creationId xmlns:a16="http://schemas.microsoft.com/office/drawing/2014/main" xmlns="" id="{C2471B38-3F70-6ACE-A4EC-F67295280DFF}"/>
              </a:ext>
            </a:extLst>
          </p:cNvPr>
          <p:cNvSpPr txBox="1">
            <a:spLocks/>
          </p:cNvSpPr>
          <p:nvPr/>
        </p:nvSpPr>
        <p:spPr>
          <a:xfrm>
            <a:off x="94374" y="712500"/>
            <a:ext cx="7194194" cy="1441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M Sans"/>
              <a:buChar char="■"/>
              <a:defRPr sz="19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Родителям был предложен маршрут. В ходе путешествия дети вместе со взрослыми искали ответы на вопросы по маршрутному листу, знакомились с архитектурными особенностями.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FB4F9F37-2F40-6531-38A0-4E76EFA51F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" t="3499" r="6316" b="4980"/>
          <a:stretch/>
        </p:blipFill>
        <p:spPr>
          <a:xfrm>
            <a:off x="7457243" y="873911"/>
            <a:ext cx="4516095" cy="58923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9D87897-4FE6-7321-8180-F017A81C3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3228" r="7403" b="18197"/>
          <a:stretch/>
        </p:blipFill>
        <p:spPr>
          <a:xfrm>
            <a:off x="1592793" y="2283037"/>
            <a:ext cx="3692935" cy="448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15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B741110-D05E-C141-AB9A-29A7EB9DD5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477" y="847553"/>
            <a:ext cx="3704077" cy="49223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B050AD9-0494-6D67-885D-ABA9B673F0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4796" r="26703"/>
          <a:stretch/>
        </p:blipFill>
        <p:spPr>
          <a:xfrm>
            <a:off x="6277077" y="778908"/>
            <a:ext cx="2650558" cy="3709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D6304A-EBDD-4AD3-49AF-A29AEF5477D8}"/>
              </a:ext>
            </a:extLst>
          </p:cNvPr>
          <p:cNvSpPr txBox="1"/>
          <p:nvPr/>
        </p:nvSpPr>
        <p:spPr>
          <a:xfrm>
            <a:off x="90487" y="71022"/>
            <a:ext cx="12011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Отчет родителей о пройденном маршруте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424DE890-ACD4-6B6B-ECF7-CC761428EF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" b="1957"/>
          <a:stretch/>
        </p:blipFill>
        <p:spPr>
          <a:xfrm rot="16200000">
            <a:off x="9097650" y="3798303"/>
            <a:ext cx="2889682" cy="32297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52D2C5-0A18-A5D0-6C09-ED9E620A25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"/>
          <a:stretch/>
        </p:blipFill>
        <p:spPr>
          <a:xfrm>
            <a:off x="3802454" y="2972951"/>
            <a:ext cx="3077740" cy="38850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0080E24-A91C-FAA3-5520-9303044051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68"/>
          <a:stretch/>
        </p:blipFill>
        <p:spPr>
          <a:xfrm>
            <a:off x="34654" y="3135495"/>
            <a:ext cx="2890077" cy="37225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0A4673A-8EC8-16E9-0D21-BDDD985D3C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6" t="3761" r="11753" b="17384"/>
          <a:stretch/>
        </p:blipFill>
        <p:spPr>
          <a:xfrm>
            <a:off x="9099612" y="778908"/>
            <a:ext cx="2246050" cy="308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76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494E75B-6DBA-5F88-1140-76187EC45483}"/>
              </a:ext>
            </a:extLst>
          </p:cNvPr>
          <p:cNvSpPr txBox="1"/>
          <p:nvPr/>
        </p:nvSpPr>
        <p:spPr>
          <a:xfrm>
            <a:off x="165716" y="37237"/>
            <a:ext cx="1186056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Целевая прогулка к Михайловскому дворцу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1256EF-16E3-4FE6-FC5A-50FC10AF6316}"/>
              </a:ext>
            </a:extLst>
          </p:cNvPr>
          <p:cNvSpPr txBox="1"/>
          <p:nvPr/>
        </p:nvSpPr>
        <p:spPr>
          <a:xfrm>
            <a:off x="2840854" y="866407"/>
            <a:ext cx="77632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(перед экскурсией в Русский музей)</a:t>
            </a:r>
            <a:endParaRPr lang="ru-RU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666E8D-C60F-22BF-DBFE-D34DD09AFAD6}"/>
              </a:ext>
            </a:extLst>
          </p:cNvPr>
          <p:cNvSpPr txBox="1"/>
          <p:nvPr/>
        </p:nvSpPr>
        <p:spPr>
          <a:xfrm>
            <a:off x="969885" y="1271004"/>
            <a:ext cx="10414247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Рассматривание здания Михайловского дворца, нахождение декора здания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B754370-39B8-CA7D-CC56-71E11DCD48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2" y="1886923"/>
            <a:ext cx="5208938" cy="389946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9FC1829-D693-A81C-AFCA-27C3C079C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884" y="1886923"/>
            <a:ext cx="5061474" cy="37890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B0B595D-AEBE-0A9C-EF99-D775913675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r="13279" b="7236"/>
          <a:stretch/>
        </p:blipFill>
        <p:spPr>
          <a:xfrm>
            <a:off x="4462924" y="4215031"/>
            <a:ext cx="3066882" cy="255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14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2153B88-0F02-38F0-B433-B0BBB3CB0556}"/>
              </a:ext>
            </a:extLst>
          </p:cNvPr>
          <p:cNvSpPr txBox="1"/>
          <p:nvPr/>
        </p:nvSpPr>
        <p:spPr>
          <a:xfrm>
            <a:off x="3070425" y="1354011"/>
            <a:ext cx="5305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Третий этап:</a:t>
            </a:r>
          </a:p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продукт проектной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366982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F510A9-C8FD-1B2F-1261-929F3DFDD3A1}"/>
              </a:ext>
            </a:extLst>
          </p:cNvPr>
          <p:cNvSpPr txBox="1"/>
          <p:nvPr/>
        </p:nvSpPr>
        <p:spPr>
          <a:xfrm>
            <a:off x="2119359" y="261866"/>
            <a:ext cx="8343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Актуальность проекта</a:t>
            </a:r>
          </a:p>
        </p:txBody>
      </p:sp>
      <p:sp>
        <p:nvSpPr>
          <p:cNvPr id="3" name="Google Shape;102;p17">
            <a:extLst>
              <a:ext uri="{FF2B5EF4-FFF2-40B4-BE49-F238E27FC236}">
                <a16:creationId xmlns:a16="http://schemas.microsoft.com/office/drawing/2014/main" xmlns="" id="{23B779C2-9882-7730-8B4C-F0264D29CEA0}"/>
              </a:ext>
            </a:extLst>
          </p:cNvPr>
          <p:cNvSpPr txBox="1">
            <a:spLocks/>
          </p:cNvSpPr>
          <p:nvPr/>
        </p:nvSpPr>
        <p:spPr>
          <a:xfrm>
            <a:off x="511298" y="1436308"/>
            <a:ext cx="10896600" cy="47159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Отвечает: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0000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Положению указа Президента РФ «Об утверждении основ государственной культурной политики» от 24.12.2014</a:t>
            </a:r>
          </a:p>
          <a:p>
            <a:pPr marL="342900" indent="-342900" algn="just">
              <a:lnSpc>
                <a:spcPct val="100000"/>
              </a:lnSpc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0000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Задачам Федеральной образовательной программы дошкольного образования (12.2022)</a:t>
            </a:r>
          </a:p>
          <a:p>
            <a:pPr marL="342900" indent="-342900" algn="just">
              <a:lnSpc>
                <a:spcPct val="100000"/>
              </a:lnSpc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0000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Интересам детей, педагогов и родителей группы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521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4;p21">
            <a:extLst>
              <a:ext uri="{FF2B5EF4-FFF2-40B4-BE49-F238E27FC236}">
                <a16:creationId xmlns:a16="http://schemas.microsoft.com/office/drawing/2014/main" xmlns="" id="{D12C524F-70A9-CB83-65AC-DFC1A1C6D33C}"/>
              </a:ext>
            </a:extLst>
          </p:cNvPr>
          <p:cNvSpPr txBox="1">
            <a:spLocks/>
          </p:cNvSpPr>
          <p:nvPr/>
        </p:nvSpPr>
        <p:spPr>
          <a:xfrm>
            <a:off x="85725" y="18150"/>
            <a:ext cx="12020550" cy="182840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Буклет для родителей </a:t>
            </a:r>
            <a:b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«Иллюстрированный словарик в стихах для юных архитекторов»</a:t>
            </a:r>
            <a:endParaRPr lang="ru-RU" sz="4000" b="1" dirty="0">
              <a:highlight>
                <a:schemeClr val="accent2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E1BC462-B7E6-88F2-BA79-D285F81DD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4545" b="460"/>
          <a:stretch/>
        </p:blipFill>
        <p:spPr>
          <a:xfrm rot="5400000">
            <a:off x="7043036" y="1741197"/>
            <a:ext cx="4151618" cy="604568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FC6F580-91B1-9E29-0B09-5F00A01A0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t="905" r="4001" b="1156"/>
          <a:stretch/>
        </p:blipFill>
        <p:spPr>
          <a:xfrm rot="5400000">
            <a:off x="1002914" y="1005703"/>
            <a:ext cx="4060658" cy="589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191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E146F05-EAD9-A1F7-2332-9BDA4A857A9F}"/>
              </a:ext>
            </a:extLst>
          </p:cNvPr>
          <p:cNvSpPr txBox="1"/>
          <p:nvPr/>
        </p:nvSpPr>
        <p:spPr>
          <a:xfrm>
            <a:off x="1216241" y="34234"/>
            <a:ext cx="1032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Викторина</a:t>
            </a:r>
            <a:r>
              <a:rPr lang="ru-RU" sz="4000" b="1" dirty="0">
                <a:latin typeface="+mn-lt"/>
              </a:rPr>
              <a:t> «Знатоки архитектуры»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CBD1233-4272-2952-10D0-FA72B28123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22" r="13006"/>
          <a:stretch/>
        </p:blipFill>
        <p:spPr>
          <a:xfrm>
            <a:off x="106532" y="965338"/>
            <a:ext cx="3622089" cy="36183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298AC87-4C41-A958-B478-F0A42C1A2E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24" r="7310" b="1359"/>
          <a:stretch/>
        </p:blipFill>
        <p:spPr>
          <a:xfrm>
            <a:off x="8032559" y="965338"/>
            <a:ext cx="4052909" cy="33357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5C7602B-966B-1192-48D9-6AA69EAF2C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" t="20841" b="26398"/>
          <a:stretch/>
        </p:blipFill>
        <p:spPr>
          <a:xfrm>
            <a:off x="3983424" y="965338"/>
            <a:ext cx="3794332" cy="28726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8C4CECD-F703-4955-65DE-3665C9DDD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9"/>
          <a:stretch/>
        </p:blipFill>
        <p:spPr>
          <a:xfrm>
            <a:off x="2964957" y="3487400"/>
            <a:ext cx="3794332" cy="33363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438722C-5872-2778-EE6C-8B0AF2256D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1" t="32650" r="33561" b="40192"/>
          <a:stretch/>
        </p:blipFill>
        <p:spPr>
          <a:xfrm>
            <a:off x="7322391" y="3837960"/>
            <a:ext cx="3567818" cy="30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51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4;p21">
            <a:extLst>
              <a:ext uri="{FF2B5EF4-FFF2-40B4-BE49-F238E27FC236}">
                <a16:creationId xmlns:a16="http://schemas.microsoft.com/office/drawing/2014/main" xmlns="" id="{6069D415-481B-183D-60ED-B8AB602AD5E9}"/>
              </a:ext>
            </a:extLst>
          </p:cNvPr>
          <p:cNvSpPr txBox="1">
            <a:spLocks/>
          </p:cNvSpPr>
          <p:nvPr/>
        </p:nvSpPr>
        <p:spPr>
          <a:xfrm>
            <a:off x="109537" y="41454"/>
            <a:ext cx="11972925" cy="76641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Выпуск газеты в группе </a:t>
            </a:r>
            <a:endParaRPr lang="ru-RU" sz="4000" b="1" dirty="0">
              <a:highlight>
                <a:schemeClr val="accent2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9032B81-84E0-36EE-767C-58C119E84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58" y="789903"/>
            <a:ext cx="8810883" cy="602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14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4A4091-665C-23E9-DBF5-06BD1859B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4;p21">
            <a:extLst>
              <a:ext uri="{FF2B5EF4-FFF2-40B4-BE49-F238E27FC236}">
                <a16:creationId xmlns:a16="http://schemas.microsoft.com/office/drawing/2014/main" xmlns="" id="{DD0A59CE-8A54-6D2B-0CAE-6B59996E0C27}"/>
              </a:ext>
            </a:extLst>
          </p:cNvPr>
          <p:cNvSpPr txBox="1">
            <a:spLocks/>
          </p:cNvSpPr>
          <p:nvPr/>
        </p:nvSpPr>
        <p:spPr>
          <a:xfrm>
            <a:off x="109537" y="41454"/>
            <a:ext cx="11972925" cy="78416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Выпуск газеты в группе </a:t>
            </a:r>
            <a:endParaRPr lang="ru-RU" sz="4000" b="1" dirty="0">
              <a:highlight>
                <a:schemeClr val="accent2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01C7411-B2FB-713D-498A-9A910C61E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356" y="825623"/>
            <a:ext cx="8393548" cy="592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40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4;p21">
            <a:extLst>
              <a:ext uri="{FF2B5EF4-FFF2-40B4-BE49-F238E27FC236}">
                <a16:creationId xmlns:a16="http://schemas.microsoft.com/office/drawing/2014/main" xmlns="" id="{2016490F-CA0F-21F6-9145-1C2064D68C76}"/>
              </a:ext>
            </a:extLst>
          </p:cNvPr>
          <p:cNvSpPr txBox="1">
            <a:spLocks/>
          </p:cNvSpPr>
          <p:nvPr/>
        </p:nvSpPr>
        <p:spPr>
          <a:xfrm>
            <a:off x="119546" y="65463"/>
            <a:ext cx="11952910" cy="73352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Карта юных следопытов</a:t>
            </a:r>
            <a:endParaRPr lang="ru-RU" sz="4000" b="1" dirty="0">
              <a:highlight>
                <a:schemeClr val="accent2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D639864-464C-1242-7471-5F3BA9E00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/>
          <a:stretch/>
        </p:blipFill>
        <p:spPr>
          <a:xfrm>
            <a:off x="765106" y="723753"/>
            <a:ext cx="10661788" cy="54104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EDC196-8540-ABC1-CCF7-2E847A52F4DC}"/>
              </a:ext>
            </a:extLst>
          </p:cNvPr>
          <p:cNvSpPr txBox="1"/>
          <p:nvPr/>
        </p:nvSpPr>
        <p:spPr>
          <a:xfrm>
            <a:off x="581184" y="6143125"/>
            <a:ext cx="1142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Гуляя по Васильевскому острову, дети с родителями нашли и увидели более 40 зданий с маскаронами.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других районах Санкт-Петербурга заметили больше 50 маскаронов.</a:t>
            </a:r>
          </a:p>
        </p:txBody>
      </p:sp>
    </p:spTree>
    <p:extLst>
      <p:ext uri="{BB962C8B-B14F-4D97-AF65-F5344CB8AC3E}">
        <p14:creationId xmlns:p14="http://schemas.microsoft.com/office/powerpoint/2010/main" val="2285380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4;p21">
            <a:extLst>
              <a:ext uri="{FF2B5EF4-FFF2-40B4-BE49-F238E27FC236}">
                <a16:creationId xmlns:a16="http://schemas.microsoft.com/office/drawing/2014/main" xmlns="" id="{ECDFB638-548F-83D4-9551-039B82D15740}"/>
              </a:ext>
            </a:extLst>
          </p:cNvPr>
          <p:cNvSpPr txBox="1">
            <a:spLocks/>
          </p:cNvSpPr>
          <p:nvPr/>
        </p:nvSpPr>
        <p:spPr>
          <a:xfrm>
            <a:off x="2163139" y="176390"/>
            <a:ext cx="7567423" cy="68184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b="1" dirty="0">
                <a:latin typeface="+mn-lt"/>
              </a:rPr>
              <a:t>Отзыв родителей</a:t>
            </a:r>
            <a:endParaRPr lang="ru-RU" b="1" dirty="0">
              <a:highlight>
                <a:schemeClr val="accent2"/>
              </a:highlight>
              <a:latin typeface="+mn-lt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34" y="1127366"/>
            <a:ext cx="4450334" cy="540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827776" y="6035040"/>
            <a:ext cx="4668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Все родители положительно оценили проект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1135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4;p21">
            <a:extLst>
              <a:ext uri="{FF2B5EF4-FFF2-40B4-BE49-F238E27FC236}">
                <a16:creationId xmlns:a16="http://schemas.microsoft.com/office/drawing/2014/main" xmlns="" id="{178C565F-3A0C-E4C1-374B-9FFFD74B3D1E}"/>
              </a:ext>
            </a:extLst>
          </p:cNvPr>
          <p:cNvSpPr txBox="1">
            <a:spLocks/>
          </p:cNvSpPr>
          <p:nvPr/>
        </p:nvSpPr>
        <p:spPr>
          <a:xfrm>
            <a:off x="2163139" y="176390"/>
            <a:ext cx="7567423" cy="68184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b="1" dirty="0">
                <a:latin typeface="+mn-lt"/>
              </a:rPr>
              <a:t>Результаты работы</a:t>
            </a:r>
            <a:endParaRPr lang="ru-RU" b="1" dirty="0">
              <a:highlight>
                <a:schemeClr val="accent2"/>
              </a:highlight>
              <a:latin typeface="+mn-lt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172E8A3A-7C5E-265F-C90E-2897B26CA1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5391270"/>
              </p:ext>
            </p:extLst>
          </p:nvPr>
        </p:nvGraphicFramePr>
        <p:xfrm>
          <a:off x="375550" y="1083076"/>
          <a:ext cx="7567422" cy="4829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320CD4-ADD6-B588-526F-D89130520477}"/>
              </a:ext>
            </a:extLst>
          </p:cNvPr>
          <p:cNvSpPr txBox="1"/>
          <p:nvPr/>
        </p:nvSpPr>
        <p:spPr>
          <a:xfrm>
            <a:off x="483906" y="5912528"/>
            <a:ext cx="7816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Назовите достопримечательности по картинке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Покажите и назовите элементы декора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4683B43-9C0A-C737-6057-41ED64B273DA}"/>
              </a:ext>
            </a:extLst>
          </p:cNvPr>
          <p:cNvSpPr txBox="1"/>
          <p:nvPr/>
        </p:nvSpPr>
        <p:spPr>
          <a:xfrm>
            <a:off x="8371642" y="1222915"/>
            <a:ext cx="3338003" cy="4412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11480" algn="just">
              <a:lnSpc>
                <a:spcPct val="115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результатам мониторинга мы видим, что на начало работы по данному проекту мало кто из детей смог назвать основные достопримечательности города и некоторые элементы декора.</a:t>
            </a:r>
          </a:p>
          <a:p>
            <a:pPr indent="411480" algn="just">
              <a:lnSpc>
                <a:spcPct val="115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конце проекта значительно повысился уровень знаний детей.</a:t>
            </a:r>
          </a:p>
        </p:txBody>
      </p:sp>
    </p:spTree>
    <p:extLst>
      <p:ext uri="{BB962C8B-B14F-4D97-AF65-F5344CB8AC3E}">
        <p14:creationId xmlns:p14="http://schemas.microsoft.com/office/powerpoint/2010/main" val="22843835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4;p21">
            <a:extLst>
              <a:ext uri="{FF2B5EF4-FFF2-40B4-BE49-F238E27FC236}">
                <a16:creationId xmlns:a16="http://schemas.microsoft.com/office/drawing/2014/main" xmlns="" id="{33A7B77C-3E1C-35A1-5D00-ED5E3E218676}"/>
              </a:ext>
            </a:extLst>
          </p:cNvPr>
          <p:cNvSpPr txBox="1">
            <a:spLocks/>
          </p:cNvSpPr>
          <p:nvPr/>
        </p:nvSpPr>
        <p:spPr>
          <a:xfrm>
            <a:off x="2127628" y="132001"/>
            <a:ext cx="7567423" cy="68184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b="1" dirty="0">
                <a:latin typeface="+mn-lt"/>
              </a:rPr>
              <a:t>Результаты работы</a:t>
            </a:r>
            <a:endParaRPr lang="ru-RU" b="1" dirty="0">
              <a:highlight>
                <a:schemeClr val="accent2"/>
              </a:highlight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9903207-C40F-AC96-769F-DC0103465536}"/>
              </a:ext>
            </a:extLst>
          </p:cNvPr>
          <p:cNvSpPr txBox="1"/>
          <p:nvPr/>
        </p:nvSpPr>
        <p:spPr>
          <a:xfrm>
            <a:off x="312198" y="1146586"/>
            <a:ext cx="1156760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Расширились представления детей об архитектурных особенностях зданий города, декоративных элементах, в том числе и маскаронах.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Дети познакомились с историей появления маскаронов на зданиях Васильевского острова, Санкт-Петербурга, научились внимательно рассматривать архитектурные сооружения.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 способствовал развитию творческих, конструктивных способностей, связной речи детей.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Укрепились связи между учреждением и семьями воспитанников группы.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 благоприятный психологический климат в коллективе детей, родителей</a:t>
            </a:r>
            <a:r>
              <a:rPr lang="ru-RU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86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120DA1-8D5B-82CD-686E-8752914D3776}"/>
              </a:ext>
            </a:extLst>
          </p:cNvPr>
          <p:cNvSpPr txBox="1"/>
          <p:nvPr/>
        </p:nvSpPr>
        <p:spPr>
          <a:xfrm>
            <a:off x="3477734" y="394224"/>
            <a:ext cx="5106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1217EB-12B7-1890-1211-DA0FA4DD734A}"/>
              </a:ext>
            </a:extLst>
          </p:cNvPr>
          <p:cNvSpPr txBox="1"/>
          <p:nvPr/>
        </p:nvSpPr>
        <p:spPr>
          <a:xfrm>
            <a:off x="532660" y="2108420"/>
            <a:ext cx="11168941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latin typeface="Arial" panose="020B0604020202020204" pitchFamily="34" charset="0"/>
                <a:ea typeface="Abril Fatface" panose="02000503000000020003" pitchFamily="2" charset="0"/>
                <a:cs typeface="Arial" panose="020B0604020202020204" pitchFamily="34" charset="0"/>
              </a:rPr>
              <a:t>Создать условия для проявления интереса воспитанников и родителей группы к декору зданий Васильевского острова Санкт-Петербурга, в том числе к маскаронам.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90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67247CE-E5B1-1F5D-A99B-B2D23F916E53}"/>
              </a:ext>
            </a:extLst>
          </p:cNvPr>
          <p:cNvSpPr txBox="1"/>
          <p:nvPr/>
        </p:nvSpPr>
        <p:spPr>
          <a:xfrm>
            <a:off x="133164" y="122530"/>
            <a:ext cx="117717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Первый этап: </a:t>
            </a:r>
          </a:p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подготовительный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0BB0E1-FAE0-C43E-4DC4-F29518395FD2}"/>
              </a:ext>
            </a:extLst>
          </p:cNvPr>
          <p:cNvSpPr txBox="1"/>
          <p:nvPr/>
        </p:nvSpPr>
        <p:spPr>
          <a:xfrm>
            <a:off x="153883" y="1876856"/>
            <a:ext cx="9859250" cy="3559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Tx/>
              <a:buChar char="-"/>
              <a:tabLst>
                <a:tab pos="5191125" algn="l"/>
              </a:tabLst>
            </a:pPr>
            <a:r>
              <a:rPr lang="ru-RU" sz="2400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Изучение методической литературы по теме проекта</a:t>
            </a:r>
          </a:p>
          <a:p>
            <a:pPr marL="285750" indent="-285750" algn="just">
              <a:spcAft>
                <a:spcPts val="800"/>
              </a:spcAft>
              <a:buFontTx/>
              <a:buChar char="-"/>
              <a:tabLst>
                <a:tab pos="5191125" algn="l"/>
              </a:tabLst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Обогащение предметно-развивающей среды (демонстрационный и дидактический материал, картотеки и т.д.)</a:t>
            </a:r>
            <a:r>
              <a:rPr lang="ru-RU" sz="24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spcAft>
                <a:spcPts val="800"/>
              </a:spcAft>
              <a:buFontTx/>
              <a:buChar char="-"/>
              <a:tabLst>
                <a:tab pos="5191125" algn="l"/>
              </a:tabLst>
            </a:pPr>
            <a:r>
              <a:rPr lang="ru-RU" sz="24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Разработка маршрута выходного дня и к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онсультация для родителей </a:t>
            </a:r>
          </a:p>
          <a:p>
            <a:pPr marL="285750" indent="-285750" algn="just">
              <a:spcAft>
                <a:spcPts val="800"/>
              </a:spcAft>
              <a:buFontTx/>
              <a:buChar char="-"/>
              <a:tabLst>
                <a:tab pos="5191125" algn="l"/>
              </a:tabLs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Анкетирование  родителей</a:t>
            </a:r>
          </a:p>
          <a:p>
            <a:pPr marL="285750" indent="-285750" algn="just">
              <a:spcAft>
                <a:spcPts val="800"/>
              </a:spcAft>
              <a:buFontTx/>
              <a:buChar char="-"/>
              <a:tabLst>
                <a:tab pos="5191125" algn="l"/>
              </a:tabLst>
            </a:pPr>
            <a:endParaRPr lang="ru-RU" sz="2400" dirty="0">
              <a:solidFill>
                <a:srgbClr val="181818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  <a:tabLst>
                <a:tab pos="5191125" algn="l"/>
              </a:tabLst>
            </a:pP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B4EE047-EC85-D55B-4F3D-27DDB1DE2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8" t="8952" r="27764" b="7384"/>
          <a:stretch/>
        </p:blipFill>
        <p:spPr bwMode="auto">
          <a:xfrm>
            <a:off x="10076507" y="100391"/>
            <a:ext cx="1982329" cy="265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ACAE6B54-5C37-4734-D140-48B853B12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5341" r="5633" b="6258"/>
          <a:stretch/>
        </p:blipFill>
        <p:spPr bwMode="auto">
          <a:xfrm>
            <a:off x="8857626" y="4063982"/>
            <a:ext cx="3201210" cy="240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12F5B39-4D83-503A-8AAF-E6DD6FF92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4" t="9109" r="12097" b="53664"/>
          <a:stretch/>
        </p:blipFill>
        <p:spPr>
          <a:xfrm>
            <a:off x="4474346" y="3662608"/>
            <a:ext cx="4269865" cy="30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86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4;p21">
            <a:extLst>
              <a:ext uri="{FF2B5EF4-FFF2-40B4-BE49-F238E27FC236}">
                <a16:creationId xmlns:a16="http://schemas.microsoft.com/office/drawing/2014/main" xmlns="" id="{1CCA6E8A-3CCA-EBD6-AD1E-87484417414B}"/>
              </a:ext>
            </a:extLst>
          </p:cNvPr>
          <p:cNvSpPr txBox="1">
            <a:spLocks/>
          </p:cNvSpPr>
          <p:nvPr/>
        </p:nvSpPr>
        <p:spPr>
          <a:xfrm>
            <a:off x="1950379" y="206888"/>
            <a:ext cx="8291241" cy="91348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Анкетирование родителей</a:t>
            </a:r>
            <a:endParaRPr lang="ru-RU" sz="4000" b="1" dirty="0">
              <a:highlight>
                <a:schemeClr val="accent2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15DEC8-F967-D7B3-B399-DCC5092C9FED}"/>
              </a:ext>
            </a:extLst>
          </p:cNvPr>
          <p:cNvSpPr txBox="1"/>
          <p:nvPr/>
        </p:nvSpPr>
        <p:spPr>
          <a:xfrm>
            <a:off x="437225" y="1330194"/>
            <a:ext cx="60945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В сентябре 2024 года в группе прошло собрание родителей  (законных представителей),  на котором педагоги рассказали об интересе детей группы к декору зданий, провели анкетирование родителей.</a:t>
            </a:r>
          </a:p>
          <a:p>
            <a:pPr algn="just"/>
            <a:r>
              <a:rPr lang="ru-RU" sz="20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ru-RU" sz="2000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100% родителей выразили желание участвовать в детско-родительском    проекте.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EAC3740-D337-6C2A-4079-BE01FF9ADF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t="6319" r="5952" b="12244"/>
          <a:stretch/>
        </p:blipFill>
        <p:spPr>
          <a:xfrm>
            <a:off x="7554706" y="1194786"/>
            <a:ext cx="4359868" cy="55788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C5E0F52-CCC0-81B1-C30A-61C4AA3D43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8" b="7443"/>
          <a:stretch/>
        </p:blipFill>
        <p:spPr>
          <a:xfrm>
            <a:off x="118963" y="3709354"/>
            <a:ext cx="3884865" cy="30643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1D3B7D7-02FA-5586-AC9D-401BEAF0F3BB}"/>
              </a:ext>
            </a:extLst>
          </p:cNvPr>
          <p:cNvSpPr txBox="1"/>
          <p:nvPr/>
        </p:nvSpPr>
        <p:spPr>
          <a:xfrm>
            <a:off x="4166860" y="4208016"/>
            <a:ext cx="28763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вопрос, что такое «маскарон», никто из родителей не смог ответить.</a:t>
            </a:r>
          </a:p>
        </p:txBody>
      </p:sp>
    </p:spTree>
    <p:extLst>
      <p:ext uri="{BB962C8B-B14F-4D97-AF65-F5344CB8AC3E}">
        <p14:creationId xmlns:p14="http://schemas.microsoft.com/office/powerpoint/2010/main" val="199946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127B53F-F622-B9AE-6108-9CAAF136FAD4}"/>
              </a:ext>
            </a:extLst>
          </p:cNvPr>
          <p:cNvSpPr txBox="1"/>
          <p:nvPr/>
        </p:nvSpPr>
        <p:spPr>
          <a:xfrm>
            <a:off x="5776403" y="2212481"/>
            <a:ext cx="5419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Второй этап: основной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C3C474A-0B72-3F72-58CC-5A5DF7E90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4" y="94941"/>
            <a:ext cx="5001088" cy="666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04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626D2E6-EC99-355C-A930-AEB414030D92}"/>
              </a:ext>
            </a:extLst>
          </p:cNvPr>
          <p:cNvSpPr txBox="1"/>
          <p:nvPr/>
        </p:nvSpPr>
        <p:spPr>
          <a:xfrm>
            <a:off x="4126870" y="1239162"/>
            <a:ext cx="4131268" cy="5142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Чтение художественных произведений: </a:t>
            </a:r>
            <a:endParaRPr lang="ru-RU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600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«Мифы Древней Греции»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(миф о Медузе Горгоне)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ru-RU" sz="1600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Н.А. Гурьева «Детям об архитектуре Санкт-Петербурга»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Д. Арсеньева «Васильевский остров»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Т. Егорова «Архитектурная азбука Петербурга» - для взрослых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Е. </a:t>
            </a:r>
            <a:r>
              <a:rPr lang="ru-RU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Блиновская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«Открой окно»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Е. Голованова «Игра в архитектуру» - как устроены самые причудливые дома в России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К.И. Чуковский «Храбрый Персей» и др.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2242EE1-EDA7-E922-4EC8-7A9728253EFA}"/>
              </a:ext>
            </a:extLst>
          </p:cNvPr>
          <p:cNvSpPr txBox="1"/>
          <p:nvPr/>
        </p:nvSpPr>
        <p:spPr>
          <a:xfrm>
            <a:off x="1456267" y="194436"/>
            <a:ext cx="9472473" cy="963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Оформление книжной выставки</a:t>
            </a:r>
          </a:p>
          <a:p>
            <a:pPr algn="ctr">
              <a:lnSpc>
                <a:spcPct val="70000"/>
              </a:lnSpc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«Город мой над Невой»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95D7023-1B8D-45A0-3AEF-23A11759A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3208" r="6458" b="9758"/>
          <a:stretch/>
        </p:blipFill>
        <p:spPr>
          <a:xfrm>
            <a:off x="66100" y="1305017"/>
            <a:ext cx="4012518" cy="54819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101F042-32D0-A329-9213-88AF4F9D5D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543" y="2290439"/>
            <a:ext cx="3837357" cy="449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62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11A38A-77A3-A42D-86CD-67D195FB9812}"/>
              </a:ext>
            </a:extLst>
          </p:cNvPr>
          <p:cNvSpPr txBox="1"/>
          <p:nvPr/>
        </p:nvSpPr>
        <p:spPr>
          <a:xfrm>
            <a:off x="150920" y="768812"/>
            <a:ext cx="7608163" cy="244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Tx/>
              <a:buChar char="-"/>
              <a:tabLst>
                <a:tab pos="5191125" algn="l"/>
              </a:tabLst>
            </a:pPr>
            <a:r>
              <a:rPr lang="ru-RU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«Разные дома нашего города»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800"/>
              </a:spcAft>
              <a:buFontTx/>
              <a:buChar char="-"/>
              <a:tabLst>
                <a:tab pos="5191125" algn="l"/>
              </a:tabLst>
            </a:pP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«Знакомство с элементами архитектуры Санкт-Петербурга» Уточнение понятий: фронтон, портик, эркер и т.д.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800"/>
              </a:spcAft>
              <a:buFontTx/>
              <a:buChar char="-"/>
              <a:tabLst>
                <a:tab pos="5191125" algn="l"/>
              </a:tabLst>
            </a:pP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«Что такое маскарон? Когда, где  и почему он появился?»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800"/>
              </a:spcAft>
              <a:buFontTx/>
              <a:buChar char="-"/>
            </a:pP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Рассматривание фотографий, иллюстраций по теме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spcAft>
                <a:spcPts val="800"/>
              </a:spcAft>
              <a:buFontTx/>
              <a:buChar char="-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Просмотр фильма «Петербург и маскароны.  Язык, на котором с нами говорит город»</a:t>
            </a:r>
          </a:p>
        </p:txBody>
      </p:sp>
      <p:sp>
        <p:nvSpPr>
          <p:cNvPr id="5" name="Google Shape;144;p21">
            <a:extLst>
              <a:ext uri="{FF2B5EF4-FFF2-40B4-BE49-F238E27FC236}">
                <a16:creationId xmlns:a16="http://schemas.microsoft.com/office/drawing/2014/main" xmlns="" id="{5BF363CC-F2A8-775A-0BBB-BEEEFEC145DC}"/>
              </a:ext>
            </a:extLst>
          </p:cNvPr>
          <p:cNvSpPr txBox="1">
            <a:spLocks/>
          </p:cNvSpPr>
          <p:nvPr/>
        </p:nvSpPr>
        <p:spPr>
          <a:xfrm>
            <a:off x="1580227" y="106530"/>
            <a:ext cx="10096500" cy="75648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Просмотр презентаций, беседы</a:t>
            </a:r>
            <a:endParaRPr lang="ru-RU" sz="4000" b="1" dirty="0">
              <a:highlight>
                <a:schemeClr val="accent2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EF8A69E-4266-43C7-E007-BBFE37E2F5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84"/>
          <a:stretch/>
        </p:blipFill>
        <p:spPr>
          <a:xfrm>
            <a:off x="150920" y="3574573"/>
            <a:ext cx="3666476" cy="3219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xmlns="" id="{7D266EA5-DE0D-5468-DE23-1D2F1DC77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534" y="768812"/>
            <a:ext cx="3387546" cy="222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BAD96A3-3116-6FC1-D65D-C87810984CE5}"/>
              </a:ext>
            </a:extLst>
          </p:cNvPr>
          <p:cNvSpPr txBox="1"/>
          <p:nvPr/>
        </p:nvSpPr>
        <p:spPr>
          <a:xfrm>
            <a:off x="8812672" y="2709083"/>
            <a:ext cx="2702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аб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Макарова, </a:t>
            </a:r>
            <a:r>
              <a:rPr lang="ru-RU" sz="1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д.12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xmlns="" id="{B35AF78B-4559-17C1-CC5E-7448190BB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361" y="3727899"/>
            <a:ext cx="2996624" cy="203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31F81A2-17E1-C404-32D6-53B7C7590493}"/>
              </a:ext>
            </a:extLst>
          </p:cNvPr>
          <p:cNvSpPr txBox="1"/>
          <p:nvPr/>
        </p:nvSpPr>
        <p:spPr>
          <a:xfrm>
            <a:off x="9063361" y="5766022"/>
            <a:ext cx="3128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3-я линия ВО</a:t>
            </a:r>
            <a:r>
              <a:rPr lang="ru-RU" sz="1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д. 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Доходный дом Е.В.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Винберг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1912 - 1913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Архитектор Н.И. Иванов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CF213A18-6FED-3FEB-3FCA-D7A618E29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66" y="4007126"/>
            <a:ext cx="2876242" cy="215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DE49E6-E7D2-CD00-9F8D-74C22B646A08}"/>
              </a:ext>
            </a:extLst>
          </p:cNvPr>
          <p:cNvSpPr txBox="1"/>
          <p:nvPr/>
        </p:nvSpPr>
        <p:spPr>
          <a:xfrm>
            <a:off x="4609316" y="6181520"/>
            <a:ext cx="24568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 линия, </a:t>
            </a:r>
            <a:r>
              <a:rPr lang="ru-RU" sz="1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д.18 </a:t>
            </a:r>
            <a:endParaRPr lang="ru-RU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Архитектор С.Г.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Гингер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E97E8F73-B7F5-8C92-54B4-A1B473CF4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79" y="2862107"/>
            <a:ext cx="1338805" cy="282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269C9D-16AA-08B2-EB21-C8436E4C6E91}"/>
              </a:ext>
            </a:extLst>
          </p:cNvPr>
          <p:cNvSpPr txBox="1"/>
          <p:nvPr/>
        </p:nvSpPr>
        <p:spPr>
          <a:xfrm>
            <a:off x="7341321" y="5713252"/>
            <a:ext cx="14713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линия, </a:t>
            </a:r>
            <a:r>
              <a:rPr lang="ru-RU" sz="1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д.48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D91A5ED-3641-71FA-A050-7A4CD83FD7E2}"/>
              </a:ext>
            </a:extLst>
          </p:cNvPr>
          <p:cNvSpPr txBox="1"/>
          <p:nvPr/>
        </p:nvSpPr>
        <p:spPr>
          <a:xfrm>
            <a:off x="446658" y="3098761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u="sng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/>
              </a:rPr>
              <a:t>https://yandex.by/video/preview/2869556233504209615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241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818</Words>
  <Application>Microsoft Office PowerPoint</Application>
  <PresentationFormat>Произвольный</PresentationFormat>
  <Paragraphs>127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Парамонова</dc:creator>
  <cp:lastModifiedBy>21 шк</cp:lastModifiedBy>
  <cp:revision>20</cp:revision>
  <dcterms:created xsi:type="dcterms:W3CDTF">2024-11-17T10:37:26Z</dcterms:created>
  <dcterms:modified xsi:type="dcterms:W3CDTF">2025-01-21T06:47:14Z</dcterms:modified>
</cp:coreProperties>
</file>