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0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юбовь Ермилова" initials="ЛЕ" lastIdx="0" clrIdx="0">
    <p:extLst>
      <p:ext uri="{19B8F6BF-5375-455C-9EA6-DF929625EA0E}">
        <p15:presenceInfo xmlns:p15="http://schemas.microsoft.com/office/powerpoint/2012/main" userId="2a9fd27f12c3d1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25CB-BEC6-40EA-BD28-B936C9B7FD2E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D50-CB80-4CF0-8458-FA79A690D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387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25CB-BEC6-40EA-BD28-B936C9B7FD2E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D50-CB80-4CF0-8458-FA79A690D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16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25CB-BEC6-40EA-BD28-B936C9B7FD2E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D50-CB80-4CF0-8458-FA79A690D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89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25CB-BEC6-40EA-BD28-B936C9B7FD2E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D50-CB80-4CF0-8458-FA79A690D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87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25CB-BEC6-40EA-BD28-B936C9B7FD2E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D50-CB80-4CF0-8458-FA79A690D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57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25CB-BEC6-40EA-BD28-B936C9B7FD2E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D50-CB80-4CF0-8458-FA79A690D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67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25CB-BEC6-40EA-BD28-B936C9B7FD2E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D50-CB80-4CF0-8458-FA79A690D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07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25CB-BEC6-40EA-BD28-B936C9B7FD2E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D50-CB80-4CF0-8458-FA79A690D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020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25CB-BEC6-40EA-BD28-B936C9B7FD2E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D50-CB80-4CF0-8458-FA79A690D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99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25CB-BEC6-40EA-BD28-B936C9B7FD2E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D50-CB80-4CF0-8458-FA79A690D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0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25CB-BEC6-40EA-BD28-B936C9B7FD2E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D50-CB80-4CF0-8458-FA79A690D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5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325CB-BEC6-40EA-BD28-B936C9B7FD2E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7BD50-CB80-4CF0-8458-FA79A690D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76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.wikipedia.org/wiki/%D0%A1%D1%80%D0%B5%D0%B4%D0%BD%D0%B8%D0%B9_%D0%BF%D1%80%D0%BE%D1%81%D0%BF%D0%B5%D0%BA%D1%82_(%D0%A1%D0%B0%D0%BD%D0%BA%D1%82-%D0%9F%D0%B5%D1%82%D0%B5%D1%80%D0%B1%D1%83%D1%80%D0%B3)" TargetMode="External"/><Relationship Id="rId4" Type="http://schemas.openxmlformats.org/officeDocument/2006/relationships/hyperlink" Target="https://ru.wikipedia.org/wiki/%D0%92%D0%B0%D1%81%D0%B8%D0%BB%D0%B5%D0%BE%D1%81%D1%82%D1%80%D0%BE%D0%B2%D1%81%D0%BA%D0%B8%D0%B9_%D1%82%D1%80%D0%B0%D0%BC%D0%B2%D0%B0%D0%B9%D0%BD%D1%8B%D0%B9_%D0%BF%D0%B0%D1%80%D0%B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getmuseum.ru/ekspoziciya/3" TargetMode="External"/><Relationship Id="rId13" Type="http://schemas.openxmlformats.org/officeDocument/2006/relationships/image" Target="../media/image18.jpeg"/><Relationship Id="rId18" Type="http://schemas.openxmlformats.org/officeDocument/2006/relationships/hyperlink" Target="https://getmuseum.ru/ekspoziciya/9" TargetMode="External"/><Relationship Id="rId3" Type="http://schemas.openxmlformats.org/officeDocument/2006/relationships/image" Target="../media/image13.jpeg"/><Relationship Id="rId21" Type="http://schemas.openxmlformats.org/officeDocument/2006/relationships/image" Target="../media/image23.jpeg"/><Relationship Id="rId7" Type="http://schemas.openxmlformats.org/officeDocument/2006/relationships/image" Target="../media/image15.jpeg"/><Relationship Id="rId12" Type="http://schemas.openxmlformats.org/officeDocument/2006/relationships/hyperlink" Target="https://getmuseum.ru/ekspoziciya/8" TargetMode="External"/><Relationship Id="rId17" Type="http://schemas.openxmlformats.org/officeDocument/2006/relationships/image" Target="../media/image20.jpeg"/><Relationship Id="rId2" Type="http://schemas.openxmlformats.org/officeDocument/2006/relationships/hyperlink" Target="https://getmuseum.ru/ekspoziciya/4" TargetMode="External"/><Relationship Id="rId16" Type="http://schemas.openxmlformats.org/officeDocument/2006/relationships/hyperlink" Target="https://getmuseum.ru/ekspoziciya/2" TargetMode="External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etmuseum.ru/ekspoziciya/10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5" Type="http://schemas.openxmlformats.org/officeDocument/2006/relationships/image" Target="../media/image19.jpeg"/><Relationship Id="rId10" Type="http://schemas.openxmlformats.org/officeDocument/2006/relationships/hyperlink" Target="https://getmuseum.ru/ekspoziciya/6" TargetMode="External"/><Relationship Id="rId19" Type="http://schemas.openxmlformats.org/officeDocument/2006/relationships/image" Target="../media/image21.jpeg"/><Relationship Id="rId4" Type="http://schemas.openxmlformats.org/officeDocument/2006/relationships/hyperlink" Target="https://getmuseum.ru/ekspoziciya/7" TargetMode="External"/><Relationship Id="rId9" Type="http://schemas.openxmlformats.org/officeDocument/2006/relationships/image" Target="../media/image16.jpeg"/><Relationship Id="rId14" Type="http://schemas.openxmlformats.org/officeDocument/2006/relationships/hyperlink" Target="https://getmuseum.ru/ekspoziciya/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570071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Государственное бюджетное дошкольное образовательное учреждение детский сад № 16 комбинированного вида Василеостровского района Санкт-Петербург</a:t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>Прогулка </a:t>
            </a:r>
            <a:r>
              <a:rPr lang="ru-RU" dirty="0" smtClean="0"/>
              <a:t>выходного </a:t>
            </a:r>
            <a:r>
              <a:rPr lang="ru-RU" dirty="0" smtClean="0"/>
              <a:t>дня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178629"/>
            <a:ext cx="9144000" cy="2079171"/>
          </a:xfrm>
        </p:spPr>
        <p:txBody>
          <a:bodyPr>
            <a:normAutofit fontScale="85000" lnSpcReduction="10000"/>
          </a:bodyPr>
          <a:lstStyle/>
          <a:p>
            <a:r>
              <a:rPr lang="ru-RU" sz="4400" b="1" dirty="0" smtClean="0">
                <a:solidFill>
                  <a:srgbClr val="6666FF"/>
                </a:solidFill>
              </a:rPr>
              <a:t>Музей</a:t>
            </a:r>
          </a:p>
          <a:p>
            <a:r>
              <a:rPr lang="ru-RU" sz="4400" b="1" dirty="0" smtClean="0">
                <a:solidFill>
                  <a:srgbClr val="6666FF"/>
                </a:solidFill>
              </a:rPr>
              <a:t> </a:t>
            </a:r>
            <a:r>
              <a:rPr lang="ru-RU" sz="4400" b="1" dirty="0">
                <a:solidFill>
                  <a:srgbClr val="FF0000"/>
                </a:solidFill>
              </a:rPr>
              <a:t>Городского</a:t>
            </a:r>
            <a:r>
              <a:rPr lang="ru-RU" sz="4400" b="1" dirty="0">
                <a:solidFill>
                  <a:srgbClr val="6666FF"/>
                </a:solidFill>
              </a:rPr>
              <a:t> </a:t>
            </a:r>
            <a:r>
              <a:rPr lang="ru-RU" sz="4400" b="1" dirty="0">
                <a:solidFill>
                  <a:srgbClr val="FFFF00"/>
                </a:solidFill>
              </a:rPr>
              <a:t>Электрического</a:t>
            </a:r>
            <a:r>
              <a:rPr lang="ru-RU" sz="4400" b="1" dirty="0">
                <a:solidFill>
                  <a:srgbClr val="6666FF"/>
                </a:solidFill>
              </a:rPr>
              <a:t> </a:t>
            </a:r>
            <a:r>
              <a:rPr lang="ru-RU" sz="4400" b="1" dirty="0" smtClean="0">
                <a:solidFill>
                  <a:srgbClr val="00B050"/>
                </a:solidFill>
              </a:rPr>
              <a:t>Транспорта</a:t>
            </a:r>
          </a:p>
          <a:p>
            <a:endParaRPr lang="ru-RU" sz="4400" b="1" dirty="0">
              <a:solidFill>
                <a:srgbClr val="00B050"/>
              </a:solidFill>
            </a:endParaRPr>
          </a:p>
          <a:p>
            <a:r>
              <a:rPr lang="ru-RU" sz="1900" b="1" dirty="0" smtClean="0"/>
              <a:t>Выполнила воспитатель старшей группы №6 Ермилова Л.С.</a:t>
            </a:r>
            <a:endParaRPr lang="ru-RU" sz="19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91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raskrasdetstvo.com/upload/iblock/d4f/d4f75ee1f652e17296508bf120f78d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32" y="1074215"/>
            <a:ext cx="2085203" cy="542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4125435" y="173736"/>
            <a:ext cx="5790890" cy="319711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Дорогие ,мои друзья! Вот и подошла к концу наша беседа. Спасибо за внимание.</a:t>
            </a:r>
          </a:p>
          <a:p>
            <a:pPr algn="ctr"/>
            <a:r>
              <a:rPr lang="ru-RU" dirty="0" smtClean="0"/>
              <a:t>До новых встреч.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2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4029766" y="0"/>
            <a:ext cx="7419704" cy="410237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Здравствуйте , ребята!</a:t>
            </a:r>
          </a:p>
          <a:p>
            <a:pPr algn="ctr"/>
            <a:r>
              <a:rPr lang="ru-RU" dirty="0" smtClean="0"/>
              <a:t>Я веселый </a:t>
            </a:r>
            <a:r>
              <a:rPr lang="ru-RU" dirty="0" err="1" smtClean="0"/>
              <a:t>триколор</a:t>
            </a:r>
            <a:r>
              <a:rPr lang="ru-RU" dirty="0" smtClean="0"/>
              <a:t> ,</a:t>
            </a:r>
          </a:p>
          <a:p>
            <a:pPr algn="ctr"/>
            <a:r>
              <a:rPr lang="ru-RU" dirty="0" smtClean="0"/>
              <a:t>А </a:t>
            </a:r>
            <a:r>
              <a:rPr lang="ru-RU" dirty="0" err="1" smtClean="0"/>
              <a:t>зовусья</a:t>
            </a:r>
            <a:r>
              <a:rPr lang="ru-RU" dirty="0" smtClean="0"/>
              <a:t> я……..</a:t>
            </a:r>
          </a:p>
          <a:p>
            <a:pPr algn="ctr"/>
            <a:r>
              <a:rPr lang="ru-RU" dirty="0" smtClean="0"/>
              <a:t>Какие молодцы.</a:t>
            </a:r>
          </a:p>
          <a:p>
            <a:pPr algn="ctr"/>
            <a:r>
              <a:rPr lang="ru-RU" dirty="0" smtClean="0"/>
              <a:t>Меня зовут Светофор </a:t>
            </a:r>
            <a:r>
              <a:rPr lang="ru-RU" dirty="0" err="1" smtClean="0"/>
              <a:t>Светофорович</a:t>
            </a:r>
            <a:r>
              <a:rPr lang="ru-RU" dirty="0" smtClean="0"/>
              <a:t>. И сегодня я хочу пригласить вас на прогулку в экспозиционно-выставочный комплекс электрического транспорта.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1026" name="Picture 2" descr="https://raskrasdetstvo.com/upload/iblock/d4f/d4f75ee1f652e17296508bf120f78de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32" y="1074215"/>
            <a:ext cx="2085203" cy="542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51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204" y="0"/>
            <a:ext cx="6472133" cy="6858000"/>
          </a:xfrm>
          <a:prstGeom prst="rect">
            <a:avLst/>
          </a:prstGeom>
        </p:spPr>
      </p:pic>
      <p:pic>
        <p:nvPicPr>
          <p:cNvPr id="3074" name="Picture 2" descr="https://papik.pro/uploads/posts/2021-12/1639204121_44-papik-pro-p-pdd-klipart-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7146" y="2299063"/>
            <a:ext cx="6336179" cy="475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8541" y="564776"/>
            <a:ext cx="39446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Территориально Экспозиционно-выставочный комплекс расположен в ангарах бывшего </a:t>
            </a:r>
            <a:r>
              <a:rPr lang="ru-RU" b="1" dirty="0">
                <a:hlinkClick r:id="rId4" tooltip="Василеостровский трамвайный парк"/>
              </a:rPr>
              <a:t>Василеостровского трамвайного парка</a:t>
            </a:r>
            <a:r>
              <a:rPr lang="ru-RU" dirty="0"/>
              <a:t> </a:t>
            </a:r>
            <a:r>
              <a:rPr lang="ru-RU" dirty="0"/>
              <a:t>на</a:t>
            </a:r>
            <a:r>
              <a:rPr lang="ru-RU" b="1" dirty="0"/>
              <a:t> </a:t>
            </a:r>
            <a:r>
              <a:rPr lang="ru-RU" b="1" dirty="0">
                <a:hlinkClick r:id="rId5" tooltip="Средний проспект (Санкт-Петербург)"/>
              </a:rPr>
              <a:t>Среднем проспекте</a:t>
            </a:r>
            <a:r>
              <a:rPr lang="ru-RU" dirty="0"/>
              <a:t>, дом 77.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34021" y="3541058"/>
            <a:ext cx="18020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Ребята , следуя по улице, не забывайте соблюдать правила дорожного движения.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40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ЛМ-33, ЛМ-49, ЛП-49, ЛМ-57 и ЛМ-68 на территории Василеостровского трамвайного парка. 15 апреля 2008 г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48" y="221812"/>
            <a:ext cx="8125097" cy="481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9553" y="5118847"/>
            <a:ext cx="103721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Экспозиционно-выставочный комплекс </a:t>
            </a:r>
            <a:r>
              <a:rPr lang="ru-RU" b="1" dirty="0" err="1"/>
              <a:t>городско́го</a:t>
            </a:r>
            <a:r>
              <a:rPr lang="ru-RU" b="1" dirty="0"/>
              <a:t> </a:t>
            </a:r>
            <a:r>
              <a:rPr lang="ru-RU" b="1" dirty="0" err="1"/>
              <a:t>электри́ческого</a:t>
            </a:r>
            <a:r>
              <a:rPr lang="ru-RU" b="1" dirty="0"/>
              <a:t> </a:t>
            </a:r>
            <a:r>
              <a:rPr lang="ru-RU" b="1" dirty="0" err="1"/>
              <a:t>тра́нспорта</a:t>
            </a:r>
            <a:r>
              <a:rPr lang="ru-RU" b="1" dirty="0"/>
              <a:t> </a:t>
            </a:r>
            <a:r>
              <a:rPr lang="ru-RU" b="1" dirty="0" err="1"/>
              <a:t>Са́нкт-Петербу́рга</a:t>
            </a:r>
            <a:r>
              <a:rPr lang="ru-RU" dirty="0"/>
              <a:t> </a:t>
            </a:r>
            <a:r>
              <a:rPr lang="ru-RU" dirty="0" smtClean="0"/>
              <a:t>—»Трамвайный парк №3»который содержит </a:t>
            </a:r>
            <a:r>
              <a:rPr lang="ru-RU" dirty="0"/>
              <a:t>на балансе собрание экспонатов, демонстрирующих этапы развития </a:t>
            </a:r>
            <a:r>
              <a:rPr lang="ru-RU" dirty="0" smtClean="0"/>
              <a:t>электротранспорта</a:t>
            </a:r>
            <a:r>
              <a:rPr lang="ru-RU" dirty="0"/>
              <a:t> на </a:t>
            </a:r>
            <a:r>
              <a:rPr lang="ru-RU" dirty="0" smtClean="0"/>
              <a:t>территории нашего города. </a:t>
            </a:r>
            <a:r>
              <a:rPr lang="ru-RU" dirty="0"/>
              <a:t>Основу коллекции составляют находящиеся на ходу экземпляры основных </a:t>
            </a:r>
            <a:r>
              <a:rPr lang="ru-RU" dirty="0" smtClean="0"/>
              <a:t>моделей трамваев</a:t>
            </a:r>
            <a:r>
              <a:rPr lang="ru-RU" dirty="0"/>
              <a:t> и </a:t>
            </a:r>
            <a:r>
              <a:rPr lang="ru-RU" dirty="0" smtClean="0"/>
              <a:t>троллейбусов, большое </a:t>
            </a:r>
            <a:r>
              <a:rPr lang="ru-RU" dirty="0" err="1" smtClean="0"/>
              <a:t>колличество</a:t>
            </a:r>
            <a:r>
              <a:rPr lang="ru-RU" dirty="0" smtClean="0"/>
              <a:t> которых использовалось </a:t>
            </a:r>
            <a:r>
              <a:rPr lang="ru-RU" dirty="0"/>
              <a:t>в </a:t>
            </a:r>
            <a:r>
              <a:rPr lang="ru-RU" dirty="0" smtClean="0"/>
              <a:t>Санкт-</a:t>
            </a:r>
            <a:r>
              <a:rPr lang="ru-RU" dirty="0" err="1" smtClean="0"/>
              <a:t>Петербурге,и</a:t>
            </a:r>
            <a:r>
              <a:rPr lang="ru-RU" dirty="0" smtClean="0"/>
              <a:t> </a:t>
            </a:r>
            <a:r>
              <a:rPr lang="ru-RU" dirty="0"/>
              <a:t>эксплуатация </a:t>
            </a:r>
            <a:r>
              <a:rPr lang="ru-RU" dirty="0" smtClean="0"/>
              <a:t>их </a:t>
            </a:r>
            <a:r>
              <a:rPr lang="ru-RU" dirty="0"/>
              <a:t>была прекращена. </a:t>
            </a:r>
            <a:endParaRPr lang="ru-RU" dirty="0"/>
          </a:p>
        </p:txBody>
      </p:sp>
      <p:pic>
        <p:nvPicPr>
          <p:cNvPr id="2052" name="Picture 4" descr="https://konspekta.net/studopediaru/baza26/1495649208319.files/image0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9" t="-535" r="17186"/>
          <a:stretch/>
        </p:blipFill>
        <p:spPr bwMode="auto">
          <a:xfrm>
            <a:off x="9117874" y="30295"/>
            <a:ext cx="2760617" cy="519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99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6389" y="226423"/>
            <a:ext cx="8647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19734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132" y="168269"/>
            <a:ext cx="89175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В настоящий момент в Экспозиционно-выставочном комплексе содержится </a:t>
            </a:r>
            <a:r>
              <a:rPr lang="ru-RU" dirty="0" smtClean="0">
                <a:latin typeface="Arial" panose="020B0604020202020204" pitchFamily="34" charset="0"/>
              </a:rPr>
              <a:t>подвижной состав(</a:t>
            </a:r>
            <a:r>
              <a:rPr lang="ru-RU" dirty="0"/>
              <a:t> </a:t>
            </a:r>
            <a:r>
              <a:rPr lang="ru-RU" dirty="0" smtClean="0"/>
              <a:t>рельсовые транспортные средства, </a:t>
            </a:r>
            <a:r>
              <a:rPr lang="ru-RU" dirty="0"/>
              <a:t>предназначенные для обеспечения железнодорожных грузовых и пассажирских </a:t>
            </a:r>
            <a:r>
              <a:rPr lang="ru-RU" dirty="0" smtClean="0"/>
              <a:t>перевозок)</a:t>
            </a:r>
            <a:r>
              <a:rPr lang="ru-RU" dirty="0"/>
              <a:t> 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насчитывающий 46 вагонов трамваев и 18 троллейбусов, которые собраны в двух ангарах. Представлены экземпляры всех трамвайных вагонов, массово </a:t>
            </a:r>
            <a:r>
              <a:rPr lang="ru-RU" dirty="0" smtClean="0">
                <a:latin typeface="Arial" panose="020B0604020202020204" pitchFamily="34" charset="0"/>
              </a:rPr>
              <a:t>использовавшихся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в Петербурге и эксплуатация которых была прекращена.</a:t>
            </a:r>
            <a:endParaRPr lang="ru-RU" dirty="0"/>
          </a:p>
        </p:txBody>
      </p:sp>
      <p:pic>
        <p:nvPicPr>
          <p:cNvPr id="5122" name="Picture 2" descr="https://upload.wikimedia.org/wikipedia/commons/5/53/ATSF_9997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2" y="2257748"/>
            <a:ext cx="3117668" cy="224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onka sp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850" y="1863788"/>
            <a:ext cx="3187337" cy="197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S-III-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18548"/>
            <a:ext cx="3275603" cy="220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Вагон ГМу на параде трамваев 9 мая 201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5" r="15954" b="15156"/>
          <a:stretch/>
        </p:blipFill>
        <p:spPr bwMode="auto">
          <a:xfrm>
            <a:off x="6461757" y="3881396"/>
            <a:ext cx="3779521" cy="280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MSO-IV-05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8" t="30889" r="7061" b="12897"/>
          <a:stretch/>
        </p:blipFill>
        <p:spPr bwMode="auto">
          <a:xfrm>
            <a:off x="179821" y="4398900"/>
            <a:ext cx="2856410" cy="176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Бреш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1" t="8399" r="-549" b="8419"/>
          <a:stretch/>
        </p:blipFill>
        <p:spPr bwMode="auto">
          <a:xfrm>
            <a:off x="3157684" y="4101752"/>
            <a:ext cx="3182619" cy="272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konspekta.net/studopediaru/baza26/1495649208319.files/image002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9" t="-535" r="17186"/>
          <a:stretch/>
        </p:blipFill>
        <p:spPr bwMode="auto">
          <a:xfrm>
            <a:off x="9945187" y="100083"/>
            <a:ext cx="2230400" cy="419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46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dvour.ru/wp-content/uploads/4/5/d/45de23f17863b6423487271517fa91d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86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23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8975"/>
            <a:ext cx="63290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smtClean="0"/>
              <a:t> </a:t>
            </a:r>
            <a:r>
              <a:rPr lang="ru-RU" dirty="0"/>
              <a:t>Экспозиционно-выставочный комплекс городского электрического транспорта приглашает на обзорные экскурсии по старинному депо на Васильевском острове.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439854"/>
            <a:ext cx="128264" cy="879708"/>
          </a:xfrm>
          <a:prstGeom prst="rect">
            <a:avLst/>
          </a:prstGeom>
          <a:solidFill>
            <a:srgbClr val="EEA97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6960" tIns="6348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r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0" name="Picture 4" descr="https://getmuseum.ru/images/photo/1635230991_smal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946" y="15875"/>
            <a:ext cx="2217040" cy="130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s://getmuseum.ru/images/photo/1401956595_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9" y="2889035"/>
            <a:ext cx="2677452" cy="157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getmuseum.ru/images/photo/1635230812_small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709" y="1325022"/>
            <a:ext cx="3079513" cy="181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s://getmuseum.ru/images/photo/1401956642_small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4" r="11368"/>
          <a:stretch/>
        </p:blipFill>
        <p:spPr bwMode="auto">
          <a:xfrm>
            <a:off x="9269096" y="322217"/>
            <a:ext cx="2905487" cy="193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getmuseum.ru/images/photo/1401287475_small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889" y="926620"/>
            <a:ext cx="3083845" cy="181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s://getmuseum.ru/images/photo/1401959642_small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9" y="1292931"/>
            <a:ext cx="3205687" cy="188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getmuseum.ru/images/photo/1401287566_small.jp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22498"/>
            <a:ext cx="3133749" cy="173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s://getmuseum.ru/images/photo/1393867605_small.jp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910" y="2020840"/>
            <a:ext cx="2584673" cy="152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getmuseum.ru/images/photo/1405453171_small.JPG">
            <a:hlinkClick r:id="rId18"/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5" t="13376" r="14959" b="-3404"/>
          <a:stretch/>
        </p:blipFill>
        <p:spPr bwMode="auto">
          <a:xfrm>
            <a:off x="8811329" y="3541236"/>
            <a:ext cx="3380671" cy="207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fsd.multiurok.ru/html/2018/12/26/s_5c23a0a7a7656/img0.jpg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3" t="-82491" r="7838" b="98096"/>
          <a:stretch/>
        </p:blipFill>
        <p:spPr bwMode="auto">
          <a:xfrm>
            <a:off x="2447109" y="-1489166"/>
            <a:ext cx="1915885" cy="385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fsd.multiurok.ru/html/2018/12/26/s_5c23a0a7a7656/img0.jpg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5" t="10106" r="24695"/>
          <a:stretch/>
        </p:blipFill>
        <p:spPr bwMode="auto">
          <a:xfrm>
            <a:off x="531223" y="3292608"/>
            <a:ext cx="1332412" cy="216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68137" y="3505295"/>
            <a:ext cx="3788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Ребята , вы только посмотрите какие редкие экземпляры здесь находятся!!!</a:t>
            </a:r>
            <a:endParaRPr lang="ru-RU" dirty="0"/>
          </a:p>
        </p:txBody>
      </p:sp>
      <p:pic>
        <p:nvPicPr>
          <p:cNvPr id="4114" name="Picture 18" descr="https://kvb.saimaankanava.info/foto/fotos/001685.jpg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t="11089" r="8422" b="16436"/>
          <a:stretch/>
        </p:blipFill>
        <p:spPr bwMode="auto">
          <a:xfrm>
            <a:off x="3296215" y="4221894"/>
            <a:ext cx="2919444" cy="194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20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una-info.ru/wp-content/uploads/2017/12/qRyHRfQpOv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" t="24309" r="19501" b="5693"/>
          <a:stretch/>
        </p:blipFill>
        <p:spPr bwMode="auto">
          <a:xfrm>
            <a:off x="69669" y="0"/>
            <a:ext cx="4524792" cy="30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03.fotocdn.net/s131/34bf181cfa7499f9/public_pin_l/29471706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3" r="1903" b="25509"/>
          <a:stretch/>
        </p:blipFill>
        <p:spPr bwMode="auto">
          <a:xfrm>
            <a:off x="5709157" y="3942748"/>
            <a:ext cx="6482843" cy="282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cdnn1.img.armeniasputnik.am/img/596/65/5966592_0:115:3075:2048_1920x0_80_0_0_6b09c321454da3cc2f32d4e355bdbea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0" t="-1209" r="4580" b="15758"/>
          <a:stretch/>
        </p:blipFill>
        <p:spPr bwMode="auto">
          <a:xfrm>
            <a:off x="7994469" y="0"/>
            <a:ext cx="4197531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a.d-cd.net/9f57935s-192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4" t="24220" r="10930" b="6945"/>
          <a:stretch/>
        </p:blipFill>
        <p:spPr bwMode="auto">
          <a:xfrm>
            <a:off x="3836736" y="1822140"/>
            <a:ext cx="4380412" cy="293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papik.pro/uploads/posts/2021-12/1639204121_44-papik-pro-p-pdd-klipart-5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0" t="8839" r="29902" b="4061"/>
          <a:stretch/>
        </p:blipFill>
        <p:spPr bwMode="auto">
          <a:xfrm>
            <a:off x="0" y="3496235"/>
            <a:ext cx="2008094" cy="326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64315" y="3645888"/>
            <a:ext cx="18724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Ребята, посмотрите какие они красивые. Совсем скоро на улицах нашего города зажгутся трамвайные огни.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94462" y="-98612"/>
            <a:ext cx="33213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Музей </a:t>
            </a:r>
            <a:r>
              <a:rPr lang="ru-RU" dirty="0" err="1" smtClean="0"/>
              <a:t>электротраспорта</a:t>
            </a:r>
            <a:r>
              <a:rPr lang="ru-RU" dirty="0" smtClean="0"/>
              <a:t> участвует в различных городских мероприятиях и акциях таких как: Парад трамваев, Парад троллейбусов, Блокадный трамвай и др.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361528" y="2743201"/>
            <a:ext cx="337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Специальные программы и экскурсии: Детские дни в Петербурге, Ночь музеев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90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5506" y="259975"/>
            <a:ext cx="78036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Вы узнаете историю развития городского электрического транспорта. У вас будет возможность посидеть в старинных </a:t>
            </a:r>
            <a:r>
              <a:rPr lang="ru-RU" dirty="0" err="1"/>
              <a:t>ретротрамваях</a:t>
            </a:r>
            <a:r>
              <a:rPr lang="ru-RU" dirty="0"/>
              <a:t> и троллейбусах, необычные локации для фото на память. Обязательно познакомьтесь с новым экспонатом, отреставрированным специально к 115-летию петербургского трамвая - вагоном МС-2 1931 года цвета морской волны по прозвищу «Хозяин». Будет интересно и взрослым, и детям!</a:t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https://getmuseum.ru/upload/muz_main_t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" t="18578" r="30935" b="-60"/>
          <a:stretch/>
        </p:blipFill>
        <p:spPr bwMode="auto">
          <a:xfrm>
            <a:off x="4131383" y="2404118"/>
            <a:ext cx="7346514" cy="410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papik.pro/uploads/posts/2021-12/1639204121_44-papik-pro-p-pdd-klipart-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3" t="6516" r="33899" b="19912"/>
          <a:stretch/>
        </p:blipFill>
        <p:spPr bwMode="auto">
          <a:xfrm>
            <a:off x="484094" y="60488"/>
            <a:ext cx="2043954" cy="349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8008" y="3644356"/>
            <a:ext cx="327211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 же здесь можно прокатиться по</a:t>
            </a:r>
            <a:endParaRPr lang="ru-RU" dirty="0"/>
          </a:p>
          <a:p>
            <a:r>
              <a:rPr lang="ru-RU" sz="1600" cap="all" dirty="0" smtClean="0"/>
              <a:t>«</a:t>
            </a:r>
            <a:r>
              <a:rPr lang="ru-RU" sz="1600" cap="all" dirty="0" err="1" smtClean="0"/>
              <a:t>МАРШРУТу</a:t>
            </a:r>
            <a:r>
              <a:rPr lang="ru-RU" sz="1600" cap="all" dirty="0" smtClean="0"/>
              <a:t> РЕТРОТРАМВАЯ». </a:t>
            </a:r>
            <a:r>
              <a:rPr lang="ru-RU" cap="all" dirty="0" smtClean="0"/>
              <a:t>«</a:t>
            </a:r>
            <a:r>
              <a:rPr lang="ru-RU" cap="all" dirty="0"/>
              <a:t>ПЕРВЫЙ ТУРИСТИЧЕСКИЙ» </a:t>
            </a:r>
          </a:p>
          <a:p>
            <a:r>
              <a:rPr lang="ru-RU" b="1" dirty="0"/>
              <a:t>Трамвайное путешествие через шесть мостов и 500 достопримечательностей</a:t>
            </a:r>
            <a:br>
              <a:rPr lang="ru-RU" b="1" dirty="0"/>
            </a:br>
            <a:r>
              <a:rPr lang="ru-RU" b="1" dirty="0"/>
              <a:t>на классическом ленинградском трамвае ЛМ-33</a:t>
            </a:r>
            <a:r>
              <a:rPr lang="ru-RU" b="1" dirty="0" smtClean="0"/>
              <a:t>!»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10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261</TotalTime>
  <Words>419</Words>
  <Application>Microsoft Office PowerPoint</Application>
  <PresentationFormat>Широкоэкранный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hermes</vt:lpstr>
      <vt:lpstr>Тема Office</vt:lpstr>
      <vt:lpstr>Государственное бюджетное дошкольное образовательное учреждение детский сад № 16 комбинированного вида Василеостровского района Санкт-Петербург    Прогулка выходного дня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Прогулка выходного дня</dc:title>
  <dc:creator>Любовь Ермилова</dc:creator>
  <cp:lastModifiedBy>Любовь Ермилова</cp:lastModifiedBy>
  <cp:revision>24</cp:revision>
  <dcterms:created xsi:type="dcterms:W3CDTF">2022-11-04T11:56:02Z</dcterms:created>
  <dcterms:modified xsi:type="dcterms:W3CDTF">2022-11-12T12:02:49Z</dcterms:modified>
</cp:coreProperties>
</file>