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84BA6-C643-4A39-ABE2-94C707DEA50F}" v="290" dt="2024-02-16T16:05:54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768" y="411480"/>
            <a:ext cx="1120140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kern="1200" dirty="0">
                <a:latin typeface="Thames"/>
              </a:rPr>
              <a:t> </a:t>
            </a:r>
            <a:r>
              <a:rPr lang="en-US" sz="2300" kern="1200" err="1">
                <a:latin typeface="Thames"/>
              </a:rPr>
              <a:t>Мастер-класс</a:t>
            </a:r>
            <a:r>
              <a:rPr lang="en-US" sz="2300" kern="1200" dirty="0">
                <a:latin typeface="Thames"/>
              </a:rPr>
              <a:t>  </a:t>
            </a:r>
            <a:br>
              <a:rPr lang="en-US" sz="2300" kern="1200" dirty="0">
                <a:latin typeface="Thames"/>
              </a:rPr>
            </a:br>
            <a:r>
              <a:rPr lang="en-US" sz="2300" kern="1200" dirty="0">
                <a:latin typeface="Thames"/>
              </a:rPr>
              <a:t>«</a:t>
            </a:r>
            <a:r>
              <a:rPr lang="en-US" sz="2300" kern="1200" err="1">
                <a:latin typeface="Thames"/>
              </a:rPr>
              <a:t>Целевые</a:t>
            </a:r>
            <a:r>
              <a:rPr lang="en-US" sz="2300" kern="1200" dirty="0">
                <a:latin typeface="Thames"/>
              </a:rPr>
              <a:t> </a:t>
            </a:r>
            <a:r>
              <a:rPr lang="en-US" sz="2300" kern="1200" err="1">
                <a:latin typeface="Thames"/>
              </a:rPr>
              <a:t>прогулки</a:t>
            </a:r>
            <a:r>
              <a:rPr lang="en-US" sz="2300" kern="1200" dirty="0">
                <a:latin typeface="Thames"/>
              </a:rPr>
              <a:t> и </a:t>
            </a:r>
            <a:r>
              <a:rPr lang="en-US" sz="2300" kern="1200" err="1">
                <a:latin typeface="Thames"/>
              </a:rPr>
              <a:t>экскурсии</a:t>
            </a:r>
            <a:r>
              <a:rPr lang="en-US" sz="2300" kern="1200" dirty="0">
                <a:latin typeface="Thames"/>
              </a:rPr>
              <a:t> </a:t>
            </a:r>
            <a:r>
              <a:rPr lang="en-US" sz="2300" kern="1200" err="1">
                <a:latin typeface="Thames"/>
              </a:rPr>
              <a:t>выходного</a:t>
            </a:r>
            <a:r>
              <a:rPr lang="en-US" sz="2300" kern="1200" dirty="0">
                <a:latin typeface="Thames"/>
              </a:rPr>
              <a:t> </a:t>
            </a:r>
            <a:r>
              <a:rPr lang="en-US" sz="2300" kern="1200" err="1">
                <a:latin typeface="Thames"/>
              </a:rPr>
              <a:t>дня</a:t>
            </a:r>
            <a:r>
              <a:rPr lang="en-US" sz="2300" kern="1200" dirty="0">
                <a:latin typeface="Thames"/>
              </a:rPr>
              <a:t> </a:t>
            </a:r>
            <a:r>
              <a:rPr lang="en-US" sz="2300" kern="1200" err="1">
                <a:latin typeface="Thames"/>
              </a:rPr>
              <a:t>для</a:t>
            </a:r>
            <a:r>
              <a:rPr lang="en-US" sz="2300" kern="1200" dirty="0">
                <a:latin typeface="Thames"/>
              </a:rPr>
              <a:t> </a:t>
            </a:r>
            <a:r>
              <a:rPr lang="en-US" sz="2300" kern="1200" err="1">
                <a:latin typeface="Thames"/>
              </a:rPr>
              <a:t>дошкольников</a:t>
            </a:r>
            <a:r>
              <a:rPr lang="en-US" sz="2300" kern="1200" dirty="0">
                <a:latin typeface="Thames"/>
              </a:rPr>
              <a:t>, </a:t>
            </a:r>
            <a:r>
              <a:rPr lang="en-US" sz="2300" kern="1200" err="1">
                <a:latin typeface="Thames"/>
              </a:rPr>
              <a:t>посвященные</a:t>
            </a:r>
            <a:r>
              <a:rPr lang="en-US" sz="2300" kern="1200" dirty="0">
                <a:latin typeface="Thames"/>
              </a:rPr>
              <a:t> </a:t>
            </a:r>
            <a:r>
              <a:rPr lang="en-US" sz="2300" kern="1200" err="1">
                <a:latin typeface="Thames"/>
              </a:rPr>
              <a:t>Дню</a:t>
            </a:r>
            <a:r>
              <a:rPr lang="en-US" sz="2300" kern="1200" dirty="0">
                <a:latin typeface="Thames"/>
              </a:rPr>
              <a:t> </a:t>
            </a:r>
            <a:r>
              <a:rPr lang="en-US" sz="2300" kern="1200" err="1">
                <a:latin typeface="Thames"/>
              </a:rPr>
              <a:t>родного</a:t>
            </a:r>
            <a:r>
              <a:rPr lang="en-US" sz="2300" kern="1200" dirty="0">
                <a:latin typeface="Thames"/>
              </a:rPr>
              <a:t> </a:t>
            </a:r>
            <a:r>
              <a:rPr lang="en-US" sz="2300" kern="1200" err="1">
                <a:latin typeface="Thames"/>
              </a:rPr>
              <a:t>языка</a:t>
            </a:r>
            <a:r>
              <a:rPr lang="en-US" sz="2300" kern="1200" dirty="0">
                <a:latin typeface="Thames"/>
              </a:rPr>
              <a:t>»</a:t>
            </a:r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4" descr="Изображение выглядит как текст, плакат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CC37CC-FD17-2BFB-738A-B608D4AC9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" y="2218220"/>
            <a:ext cx="6702552" cy="3518839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38752" y="2020824"/>
            <a:ext cx="3455097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800" dirty="0" err="1">
                <a:latin typeface="Thames"/>
              </a:rPr>
              <a:t>Выполнили</a:t>
            </a:r>
            <a:r>
              <a:rPr lang="en-US" sz="1800" dirty="0">
                <a:latin typeface="Thames"/>
              </a:rPr>
              <a:t>:</a:t>
            </a:r>
            <a:br>
              <a:rPr lang="en-US" sz="1800" dirty="0">
                <a:latin typeface="Thames"/>
              </a:rPr>
            </a:br>
            <a:r>
              <a:rPr lang="en-US" sz="1800" dirty="0" err="1">
                <a:latin typeface="Thames"/>
              </a:rPr>
              <a:t>Воспитатели</a:t>
            </a:r>
            <a:r>
              <a:rPr lang="en-US" sz="1800" dirty="0">
                <a:latin typeface="Thames"/>
              </a:rPr>
              <a:t> ГБДОУ №31</a:t>
            </a:r>
            <a:endParaRPr lang="ru-RU" dirty="0">
              <a:latin typeface="Thames"/>
            </a:endParaRPr>
          </a:p>
          <a:p>
            <a:pPr algn="l"/>
            <a:r>
              <a:rPr lang="en-US" sz="1800" err="1">
                <a:latin typeface="Thames"/>
              </a:rPr>
              <a:t>Василеостровского</a:t>
            </a:r>
            <a:r>
              <a:rPr lang="en-US" sz="1800" dirty="0">
                <a:latin typeface="Thames"/>
              </a:rPr>
              <a:t> </a:t>
            </a:r>
            <a:r>
              <a:rPr lang="en-US" sz="1800" err="1">
                <a:latin typeface="Thames"/>
              </a:rPr>
              <a:t>района</a:t>
            </a:r>
            <a:endParaRPr lang="en-US" sz="1800" dirty="0">
              <a:latin typeface="Thames"/>
            </a:endParaRPr>
          </a:p>
          <a:p>
            <a:pPr algn="l"/>
            <a:r>
              <a:rPr lang="en-US" sz="1800" dirty="0" err="1">
                <a:latin typeface="Thames"/>
              </a:rPr>
              <a:t>Панкратьева</a:t>
            </a:r>
            <a:r>
              <a:rPr lang="en-US" sz="1800" dirty="0">
                <a:latin typeface="Thames"/>
              </a:rPr>
              <a:t> И.А.</a:t>
            </a:r>
          </a:p>
          <a:p>
            <a:pPr algn="l"/>
            <a:r>
              <a:rPr lang="en-US" sz="1800" dirty="0" err="1">
                <a:latin typeface="Thames"/>
              </a:rPr>
              <a:t>Половцева</a:t>
            </a:r>
            <a:r>
              <a:rPr lang="en-US" sz="1800" dirty="0">
                <a:latin typeface="Thames"/>
              </a:rPr>
              <a:t> О.Ю.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D2E0F-9B29-9B9B-B5AB-7DF1A1C04325}"/>
              </a:ext>
            </a:extLst>
          </p:cNvPr>
          <p:cNvSpPr txBox="1"/>
          <p:nvPr/>
        </p:nvSpPr>
        <p:spPr>
          <a:xfrm>
            <a:off x="4722453" y="6078521"/>
            <a:ext cx="2743199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latin typeface="Thames"/>
              </a:rPr>
              <a:t>Санкт-Петербург</a:t>
            </a:r>
            <a:endParaRPr lang="ru-RU">
              <a:latin typeface="Thames"/>
            </a:endParaRPr>
          </a:p>
          <a:p>
            <a:pPr algn="ctr">
              <a:spcAft>
                <a:spcPts val="600"/>
              </a:spcAft>
            </a:pPr>
            <a:r>
              <a:rPr lang="ru-RU" dirty="0">
                <a:latin typeface="Thames"/>
              </a:rPr>
              <a:t>2024</a:t>
            </a:r>
            <a:endParaRPr lang="ru-RU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на открытом воздухе, машина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6325CEE8-3DA6-1465-C289-F8BDE920E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26" r="8407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8550FDD-C267-81A1-B6ED-BE96F6C7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946" y="1011294"/>
            <a:ext cx="4156512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1400">
                <a:latin typeface="Thames"/>
                <a:ea typeface="+mn-lt"/>
                <a:cs typeface="+mn-lt"/>
              </a:rPr>
              <a:t> </a:t>
            </a:r>
            <a:r>
              <a:rPr lang="ru-RU" sz="1400" dirty="0">
                <a:latin typeface="Thames"/>
                <a:ea typeface="+mn-lt"/>
                <a:cs typeface="+mn-lt"/>
              </a:rPr>
              <a:t>Детская улица. «Ага, а остальные улицы – взрослые. А эта – Детская. Совсем маленькая?» Нет, Детская улица – вполне себе по размерам взрослая. На углу ее с Большим проспектом Покровская больница, основательницей которой была княгиня Александра Петровна из рода князей Ольденбургских, так улица стала Княгининской. Естественно, оставить подобное название после Революции было никак невозможно: вскоре Княгининскую улицу переименовали в Детскую, по одному из детских садов, который был там создан. Вот такая топонимика.</a:t>
            </a:r>
          </a:p>
        </p:txBody>
      </p:sp>
    </p:spTree>
    <p:extLst>
      <p:ext uri="{BB962C8B-B14F-4D97-AF65-F5344CB8AC3E}">
        <p14:creationId xmlns:p14="http://schemas.microsoft.com/office/powerpoint/2010/main" val="410919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6B4153-676D-42AF-6DFA-D1C8BE20C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400">
                <a:latin typeface="Thames"/>
                <a:ea typeface="+mn-lt"/>
                <a:cs typeface="+mn-lt"/>
              </a:rPr>
              <a:t> </a:t>
            </a:r>
            <a:r>
              <a:rPr lang="ru-RU" sz="1400" dirty="0">
                <a:latin typeface="Thames"/>
                <a:ea typeface="+mn-lt"/>
                <a:cs typeface="+mn-lt"/>
              </a:rPr>
              <a:t>Косая линия. Нам очень нравится это название. И этимология его самая естественная. Да, Васильевский остров весь такой «параллельно-перпендикулярный», Линия – Проспект – Линия. Но вот Косая линия прошла «против всех законов физики, на взлёте». Да, можно было бы назвать изящно – например, Диагональная. Но зато Косая линия – вполне себе в нашем российском духе, без всякой иностранщины. Косая линия: замечательно же!</a:t>
            </a:r>
            <a:endParaRPr lang="ru-RU" sz="1400">
              <a:latin typeface="Thames"/>
            </a:endParaRPr>
          </a:p>
        </p:txBody>
      </p:sp>
      <p:pic>
        <p:nvPicPr>
          <p:cNvPr id="4" name="Рисунок 3" descr="Изображение выглядит как на открытом воздухе, небо, машин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AF9FDC54-6776-6E8F-3314-B9009F3AC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05" r="2295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024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35822-46EE-3BD2-3ADE-6743906A2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hames"/>
              </a:rPr>
              <a:t>Спасибо за внимание!</a:t>
            </a:r>
          </a:p>
        </p:txBody>
      </p:sp>
      <p:pic>
        <p:nvPicPr>
          <p:cNvPr id="5" name="Picture 4" descr="Восклицательный знак на желтом фоне">
            <a:extLst>
              <a:ext uri="{FF2B5EF4-FFF2-40B4-BE49-F238E27FC236}">
                <a16:creationId xmlns:a16="http://schemas.microsoft.com/office/drawing/2014/main" id="{8A1B40D3-6CBF-2D33-1F6D-7B55CB86E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2" r="5854" b="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016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вода, на открытом воздухе, небо, Аэрофотосъемка&#10;&#10;Автоматически созданное описание">
            <a:extLst>
              <a:ext uri="{FF2B5EF4-FFF2-40B4-BE49-F238E27FC236}">
                <a16:creationId xmlns:a16="http://schemas.microsoft.com/office/drawing/2014/main" id="{AC62B342-352A-6349-7236-CB6EBC999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D47E6-6188-770C-118B-6739AB8C1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580647"/>
            <a:ext cx="11323813" cy="47202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"</a:t>
            </a:r>
            <a:r>
              <a:rPr lang="en-US" sz="23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Прогулки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23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по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23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Васильевскому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23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острову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". </a:t>
            </a:r>
            <a:br>
              <a:rPr lang="en-US" sz="2300" dirty="0">
                <a:latin typeface="Thames"/>
              </a:rPr>
            </a:br>
            <a:r>
              <a:rPr lang="en-US" sz="23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Улицы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 с </a:t>
            </a:r>
            <a:r>
              <a:rPr lang="en-US" sz="23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самыми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 </a:t>
            </a:r>
            <a:r>
              <a:rPr lang="en-US" sz="23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замечательными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 </a:t>
            </a:r>
            <a:r>
              <a:rPr lang="en-US" sz="2300" err="1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названиями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hames"/>
              </a:rPr>
              <a:t>.</a:t>
            </a:r>
          </a:p>
          <a:p>
            <a:pPr algn="ctr"/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  <a:latin typeface="Thames"/>
            </a:endParaRPr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50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Аэрофотосъемка, на открытом воздухе, С высоты птичьего полет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2A15D9A-2397-7788-C62D-00B8F7A64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9" r="2470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A970501-5216-5249-FC0C-56642BF64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hames"/>
                <a:ea typeface="+mn-lt"/>
                <a:cs typeface="+mn-lt"/>
              </a:rPr>
              <a:t>   Сегодня, дорогие друзья, мы расскажем вам про улицы Васильевского острова. А точнее – про их названия, как и когда они появились, про топонимику нашего любимого Васильевского острова. Многие уверены, что на Васильевском острове – только Линии. Оказывается, есть и улицы!</a:t>
            </a:r>
          </a:p>
          <a:p>
            <a:pPr marL="0" indent="0">
              <a:buNone/>
            </a:pPr>
            <a:r>
              <a:rPr lang="ru-RU" sz="1600" dirty="0">
                <a:latin typeface="Thames"/>
                <a:ea typeface="+mn-lt"/>
                <a:cs typeface="+mn-lt"/>
              </a:rPr>
              <a:t>   Да, на Васильевском не только Линии. Есть и проспекты, и набережные, и переулки. И, конечно, улицы. Многие из которых – имеют чудесные названия, вот с названий-то мы и начнем. Но и про сами улицы обязательно скоро расскажем.</a:t>
            </a:r>
            <a:endParaRPr lang="ru-RU" sz="1600" dirty="0">
              <a:latin typeface="Thames"/>
            </a:endParaRPr>
          </a:p>
          <a:p>
            <a:pPr marL="0" indent="0">
              <a:buNone/>
            </a:pPr>
            <a:endParaRPr lang="ru-RU" sz="1600" dirty="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15066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A376C-8748-CA6B-27D3-F1967E76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1400">
                <a:latin typeface="Thames"/>
                <a:ea typeface="+mj-lt"/>
                <a:cs typeface="+mj-lt"/>
              </a:rPr>
              <a:t> </a:t>
            </a:r>
            <a:r>
              <a:rPr lang="ru-RU" sz="1400" dirty="0">
                <a:latin typeface="Thames"/>
                <a:ea typeface="+mj-lt"/>
                <a:cs typeface="+mj-lt"/>
              </a:rPr>
              <a:t>Гаванская улица. Наверное, если кто-то начнет знакомиться с Санкт-Петербургом по схеме или географической карте – то этот кто-то вполне может решить, что названа данная улица в честь кубинской столицы Гаваны. Ну в самом деле, есть же в Питере улицы Варшавская и Будапештская, отчего бы не быть и Гаванской, Фидель Кастро, опять же!</a:t>
            </a:r>
            <a:endParaRPr lang="ru-RU" sz="1400">
              <a:latin typeface="Thames"/>
            </a:endParaRPr>
          </a:p>
          <a:p>
            <a:endParaRPr lang="ru-RU" sz="1400" dirty="0">
              <a:latin typeface="Thames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FCDA88-125B-AEAA-93BE-E71D74746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dirty="0">
                <a:latin typeface="Thames"/>
                <a:ea typeface="+mn-lt"/>
                <a:cs typeface="+mn-lt"/>
              </a:rPr>
              <a:t> </a:t>
            </a:r>
            <a:r>
              <a:rPr lang="en-US" sz="1400" err="1">
                <a:latin typeface="Thames"/>
                <a:ea typeface="+mn-lt"/>
                <a:cs typeface="+mn-lt"/>
              </a:rPr>
              <a:t>Гаванская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улица</a:t>
            </a:r>
            <a:r>
              <a:rPr lang="en-US" sz="1400" dirty="0">
                <a:latin typeface="Thames"/>
                <a:ea typeface="+mn-lt"/>
                <a:cs typeface="+mn-lt"/>
              </a:rPr>
              <a:t>. </a:t>
            </a:r>
            <a:r>
              <a:rPr lang="en-US" sz="1400" err="1">
                <a:latin typeface="Thames"/>
                <a:ea typeface="+mn-lt"/>
                <a:cs typeface="+mn-lt"/>
              </a:rPr>
              <a:t>Наверное</a:t>
            </a:r>
            <a:r>
              <a:rPr lang="en-US" sz="1400" dirty="0">
                <a:latin typeface="Thames"/>
                <a:ea typeface="+mn-lt"/>
                <a:cs typeface="+mn-lt"/>
              </a:rPr>
              <a:t>, </a:t>
            </a:r>
            <a:r>
              <a:rPr lang="en-US" sz="1400" err="1">
                <a:latin typeface="Thames"/>
                <a:ea typeface="+mn-lt"/>
                <a:cs typeface="+mn-lt"/>
              </a:rPr>
              <a:t>если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кто-то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начнет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знакомиться</a:t>
            </a:r>
            <a:r>
              <a:rPr lang="en-US" sz="1400" dirty="0">
                <a:latin typeface="Thames"/>
                <a:ea typeface="+mn-lt"/>
                <a:cs typeface="+mn-lt"/>
              </a:rPr>
              <a:t> с </a:t>
            </a:r>
            <a:r>
              <a:rPr lang="en-US" sz="1400" err="1">
                <a:latin typeface="Thames"/>
                <a:ea typeface="+mn-lt"/>
                <a:cs typeface="+mn-lt"/>
              </a:rPr>
              <a:t>Санкт-Петербургом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по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схеме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или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географической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карте</a:t>
            </a:r>
            <a:r>
              <a:rPr lang="en-US" sz="1400" dirty="0">
                <a:latin typeface="Thames"/>
                <a:ea typeface="+mn-lt"/>
                <a:cs typeface="+mn-lt"/>
              </a:rPr>
              <a:t> – </a:t>
            </a:r>
            <a:r>
              <a:rPr lang="en-US" sz="1400" err="1">
                <a:latin typeface="Thames"/>
                <a:ea typeface="+mn-lt"/>
                <a:cs typeface="+mn-lt"/>
              </a:rPr>
              <a:t>то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этот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кто-то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вполне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может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решить</a:t>
            </a:r>
            <a:r>
              <a:rPr lang="en-US" sz="1400" dirty="0">
                <a:latin typeface="Thames"/>
                <a:ea typeface="+mn-lt"/>
                <a:cs typeface="+mn-lt"/>
              </a:rPr>
              <a:t>, </a:t>
            </a:r>
            <a:r>
              <a:rPr lang="en-US" sz="1400" err="1">
                <a:latin typeface="Thames"/>
                <a:ea typeface="+mn-lt"/>
                <a:cs typeface="+mn-lt"/>
              </a:rPr>
              <a:t>что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названа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данная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улица</a:t>
            </a:r>
            <a:r>
              <a:rPr lang="en-US" sz="1400" dirty="0">
                <a:latin typeface="Thames"/>
                <a:ea typeface="+mn-lt"/>
                <a:cs typeface="+mn-lt"/>
              </a:rPr>
              <a:t> в </a:t>
            </a:r>
            <a:r>
              <a:rPr lang="en-US" sz="1400" err="1">
                <a:latin typeface="Thames"/>
                <a:ea typeface="+mn-lt"/>
                <a:cs typeface="+mn-lt"/>
              </a:rPr>
              <a:t>честь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кубинской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столицы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Гаваны</a:t>
            </a:r>
            <a:r>
              <a:rPr lang="en-US" sz="1400" dirty="0">
                <a:latin typeface="Thames"/>
                <a:ea typeface="+mn-lt"/>
                <a:cs typeface="+mn-lt"/>
              </a:rPr>
              <a:t>. </a:t>
            </a:r>
            <a:r>
              <a:rPr lang="en-US" sz="1400" err="1">
                <a:latin typeface="Thames"/>
                <a:ea typeface="+mn-lt"/>
                <a:cs typeface="+mn-lt"/>
              </a:rPr>
              <a:t>Ну</a:t>
            </a:r>
            <a:r>
              <a:rPr lang="en-US" sz="1400" dirty="0">
                <a:latin typeface="Thames"/>
                <a:ea typeface="+mn-lt"/>
                <a:cs typeface="+mn-lt"/>
              </a:rPr>
              <a:t> в </a:t>
            </a:r>
            <a:r>
              <a:rPr lang="en-US" sz="1400" err="1">
                <a:latin typeface="Thames"/>
                <a:ea typeface="+mn-lt"/>
                <a:cs typeface="+mn-lt"/>
              </a:rPr>
              <a:t>самом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деле</a:t>
            </a:r>
            <a:r>
              <a:rPr lang="en-US" sz="1400" dirty="0">
                <a:latin typeface="Thames"/>
                <a:ea typeface="+mn-lt"/>
                <a:cs typeface="+mn-lt"/>
              </a:rPr>
              <a:t>, </a:t>
            </a:r>
            <a:r>
              <a:rPr lang="en-US" sz="1400" err="1">
                <a:latin typeface="Thames"/>
                <a:ea typeface="+mn-lt"/>
                <a:cs typeface="+mn-lt"/>
              </a:rPr>
              <a:t>есть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же</a:t>
            </a:r>
            <a:r>
              <a:rPr lang="en-US" sz="1400" dirty="0">
                <a:latin typeface="Thames"/>
                <a:ea typeface="+mn-lt"/>
                <a:cs typeface="+mn-lt"/>
              </a:rPr>
              <a:t> в </a:t>
            </a:r>
            <a:r>
              <a:rPr lang="en-US" sz="1400" err="1">
                <a:latin typeface="Thames"/>
                <a:ea typeface="+mn-lt"/>
                <a:cs typeface="+mn-lt"/>
              </a:rPr>
              <a:t>Питере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улицы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Варшавская</a:t>
            </a:r>
            <a:r>
              <a:rPr lang="en-US" sz="1400" dirty="0">
                <a:latin typeface="Thames"/>
                <a:ea typeface="+mn-lt"/>
                <a:cs typeface="+mn-lt"/>
              </a:rPr>
              <a:t> и </a:t>
            </a:r>
            <a:r>
              <a:rPr lang="en-US" sz="1400" err="1">
                <a:latin typeface="Thames"/>
                <a:ea typeface="+mn-lt"/>
                <a:cs typeface="+mn-lt"/>
              </a:rPr>
              <a:t>Будапештская</a:t>
            </a:r>
            <a:r>
              <a:rPr lang="en-US" sz="1400" dirty="0">
                <a:latin typeface="Thames"/>
                <a:ea typeface="+mn-lt"/>
                <a:cs typeface="+mn-lt"/>
              </a:rPr>
              <a:t>, </a:t>
            </a:r>
            <a:r>
              <a:rPr lang="en-US" sz="1400" err="1">
                <a:latin typeface="Thames"/>
                <a:ea typeface="+mn-lt"/>
                <a:cs typeface="+mn-lt"/>
              </a:rPr>
              <a:t>отчего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бы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не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быть</a:t>
            </a:r>
            <a:r>
              <a:rPr lang="en-US" sz="1400" dirty="0">
                <a:latin typeface="Thames"/>
                <a:ea typeface="+mn-lt"/>
                <a:cs typeface="+mn-lt"/>
              </a:rPr>
              <a:t> и </a:t>
            </a:r>
            <a:r>
              <a:rPr lang="en-US" sz="1400" err="1">
                <a:latin typeface="Thames"/>
                <a:ea typeface="+mn-lt"/>
                <a:cs typeface="+mn-lt"/>
              </a:rPr>
              <a:t>Гаванской</a:t>
            </a:r>
            <a:r>
              <a:rPr lang="en-US" sz="1400" dirty="0">
                <a:latin typeface="Thames"/>
                <a:ea typeface="+mn-lt"/>
                <a:cs typeface="+mn-lt"/>
              </a:rPr>
              <a:t>, </a:t>
            </a:r>
            <a:r>
              <a:rPr lang="en-US" sz="1400" err="1">
                <a:latin typeface="Thames"/>
                <a:ea typeface="+mn-lt"/>
                <a:cs typeface="+mn-lt"/>
              </a:rPr>
              <a:t>Фидель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Кастро</a:t>
            </a:r>
            <a:r>
              <a:rPr lang="en-US" sz="1400" dirty="0">
                <a:latin typeface="Thames"/>
                <a:ea typeface="+mn-lt"/>
                <a:cs typeface="+mn-lt"/>
              </a:rPr>
              <a:t>, </a:t>
            </a:r>
            <a:r>
              <a:rPr lang="en-US" sz="1400" err="1">
                <a:latin typeface="Thames"/>
                <a:ea typeface="+mn-lt"/>
                <a:cs typeface="+mn-lt"/>
              </a:rPr>
              <a:t>опять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же</a:t>
            </a:r>
            <a:r>
              <a:rPr lang="en-US" sz="1400" dirty="0">
                <a:latin typeface="Thames"/>
                <a:ea typeface="+mn-lt"/>
                <a:cs typeface="+mn-lt"/>
              </a:rPr>
              <a:t>!</a:t>
            </a:r>
            <a:endParaRPr lang="ru-RU" sz="1400">
              <a:latin typeface="Thames"/>
            </a:endParaRPr>
          </a:p>
          <a:p>
            <a:pPr marL="0" indent="0">
              <a:buNone/>
            </a:pPr>
            <a:r>
              <a:rPr lang="en-US" sz="1400" dirty="0">
                <a:latin typeface="Thames"/>
                <a:ea typeface="+mn-lt"/>
                <a:cs typeface="+mn-lt"/>
              </a:rPr>
              <a:t> </a:t>
            </a:r>
            <a:r>
              <a:rPr lang="en-US" sz="1400" err="1">
                <a:latin typeface="Thames"/>
                <a:ea typeface="+mn-lt"/>
                <a:cs typeface="+mn-lt"/>
              </a:rPr>
              <a:t>На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самом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деле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правильно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делать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ударение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не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на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второй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слог</a:t>
            </a:r>
            <a:r>
              <a:rPr lang="en-US" sz="1400" dirty="0">
                <a:latin typeface="Thames"/>
                <a:ea typeface="+mn-lt"/>
                <a:cs typeface="+mn-lt"/>
              </a:rPr>
              <a:t>, а </a:t>
            </a:r>
            <a:r>
              <a:rPr lang="en-US" sz="1400" err="1">
                <a:latin typeface="Thames"/>
                <a:ea typeface="+mn-lt"/>
                <a:cs typeface="+mn-lt"/>
              </a:rPr>
              <a:t>на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первый</a:t>
            </a:r>
            <a:r>
              <a:rPr lang="en-US" sz="1400" dirty="0">
                <a:latin typeface="Thames"/>
                <a:ea typeface="+mn-lt"/>
                <a:cs typeface="+mn-lt"/>
              </a:rPr>
              <a:t>: </a:t>
            </a:r>
            <a:r>
              <a:rPr lang="en-US" sz="1400" err="1">
                <a:latin typeface="Thames"/>
                <a:ea typeface="+mn-lt"/>
                <a:cs typeface="+mn-lt"/>
              </a:rPr>
              <a:t>улица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Г</a:t>
            </a:r>
            <a:r>
              <a:rPr lang="en-US" sz="1400" i="1" err="1">
                <a:latin typeface="Thames"/>
                <a:ea typeface="+mn-lt"/>
                <a:cs typeface="+mn-lt"/>
              </a:rPr>
              <a:t>а</a:t>
            </a:r>
            <a:r>
              <a:rPr lang="en-US" sz="1400" err="1">
                <a:latin typeface="Thames"/>
                <a:ea typeface="+mn-lt"/>
                <a:cs typeface="+mn-lt"/>
              </a:rPr>
              <a:t>ванская</a:t>
            </a:r>
            <a:r>
              <a:rPr lang="en-US" sz="1400" dirty="0">
                <a:latin typeface="Thames"/>
                <a:ea typeface="+mn-lt"/>
                <a:cs typeface="+mn-lt"/>
              </a:rPr>
              <a:t>. </a:t>
            </a:r>
            <a:r>
              <a:rPr lang="en-US" sz="1400" err="1">
                <a:latin typeface="Thames"/>
                <a:ea typeface="+mn-lt"/>
                <a:cs typeface="+mn-lt"/>
              </a:rPr>
              <a:t>От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слова</a:t>
            </a:r>
            <a:r>
              <a:rPr lang="en-US" sz="1400" dirty="0">
                <a:latin typeface="Thames"/>
                <a:ea typeface="+mn-lt"/>
                <a:cs typeface="+mn-lt"/>
              </a:rPr>
              <a:t> «</a:t>
            </a:r>
            <a:r>
              <a:rPr lang="en-US" sz="1400" err="1">
                <a:latin typeface="Thames"/>
                <a:ea typeface="+mn-lt"/>
                <a:cs typeface="+mn-lt"/>
              </a:rPr>
              <a:t>гавань</a:t>
            </a:r>
            <a:r>
              <a:rPr lang="en-US" sz="1400" dirty="0">
                <a:latin typeface="Thames"/>
                <a:ea typeface="+mn-lt"/>
                <a:cs typeface="+mn-lt"/>
              </a:rPr>
              <a:t>». А </a:t>
            </a:r>
            <a:r>
              <a:rPr lang="en-US" sz="1400" err="1">
                <a:latin typeface="Thames"/>
                <a:ea typeface="+mn-lt"/>
                <a:cs typeface="+mn-lt"/>
              </a:rPr>
              <a:t>еще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точнее</a:t>
            </a:r>
            <a:r>
              <a:rPr lang="en-US" sz="1400" dirty="0">
                <a:latin typeface="Thames"/>
                <a:ea typeface="+mn-lt"/>
                <a:cs typeface="+mn-lt"/>
              </a:rPr>
              <a:t> – </a:t>
            </a:r>
            <a:r>
              <a:rPr lang="en-US" sz="1400" err="1">
                <a:latin typeface="Thames"/>
                <a:ea typeface="+mn-lt"/>
                <a:cs typeface="+mn-lt"/>
              </a:rPr>
              <a:t>от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названия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всей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местности</a:t>
            </a:r>
            <a:r>
              <a:rPr lang="en-US" sz="1400" dirty="0">
                <a:latin typeface="Thames"/>
                <a:ea typeface="+mn-lt"/>
                <a:cs typeface="+mn-lt"/>
              </a:rPr>
              <a:t> «</a:t>
            </a:r>
            <a:r>
              <a:rPr lang="en-US" sz="1400" err="1">
                <a:latin typeface="Thames"/>
                <a:ea typeface="+mn-lt"/>
                <a:cs typeface="+mn-lt"/>
              </a:rPr>
              <a:t>Галерная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гавань</a:t>
            </a:r>
            <a:r>
              <a:rPr lang="en-US" sz="1400" dirty="0">
                <a:latin typeface="Thames"/>
                <a:ea typeface="+mn-lt"/>
                <a:cs typeface="+mn-lt"/>
              </a:rPr>
              <a:t>», </a:t>
            </a:r>
            <a:r>
              <a:rPr lang="en-US" sz="1400" err="1">
                <a:latin typeface="Thames"/>
                <a:ea typeface="+mn-lt"/>
                <a:cs typeface="+mn-lt"/>
              </a:rPr>
              <a:t>потому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что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Гавань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для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Васильевского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острова</a:t>
            </a:r>
            <a:r>
              <a:rPr lang="en-US" sz="1400" dirty="0">
                <a:latin typeface="Thames"/>
                <a:ea typeface="+mn-lt"/>
                <a:cs typeface="+mn-lt"/>
              </a:rPr>
              <a:t> – </a:t>
            </a:r>
            <a:r>
              <a:rPr lang="en-US" sz="1400" err="1">
                <a:latin typeface="Thames"/>
                <a:ea typeface="+mn-lt"/>
                <a:cs typeface="+mn-lt"/>
              </a:rPr>
              <a:t>такое</a:t>
            </a:r>
            <a:r>
              <a:rPr lang="en-US" sz="1400" dirty="0">
                <a:latin typeface="Thames"/>
                <a:ea typeface="+mn-lt"/>
                <a:cs typeface="+mn-lt"/>
              </a:rPr>
              <a:t> «</a:t>
            </a:r>
            <a:r>
              <a:rPr lang="en-US" sz="1400" err="1">
                <a:latin typeface="Thames"/>
                <a:ea typeface="+mn-lt"/>
                <a:cs typeface="+mn-lt"/>
              </a:rPr>
              <a:t>системообразующее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предприятие</a:t>
            </a:r>
            <a:r>
              <a:rPr lang="en-US" sz="1400" dirty="0">
                <a:latin typeface="Thames"/>
                <a:ea typeface="+mn-lt"/>
                <a:cs typeface="+mn-lt"/>
              </a:rPr>
              <a:t>», </a:t>
            </a:r>
            <a:r>
              <a:rPr lang="en-US" sz="1400" err="1">
                <a:latin typeface="Thames"/>
                <a:ea typeface="+mn-lt"/>
                <a:cs typeface="+mn-lt"/>
              </a:rPr>
              <a:t>по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крайней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мере</a:t>
            </a:r>
            <a:r>
              <a:rPr lang="en-US" sz="1400" dirty="0">
                <a:latin typeface="Thames"/>
                <a:ea typeface="+mn-lt"/>
                <a:cs typeface="+mn-lt"/>
              </a:rPr>
              <a:t> в 18 и </a:t>
            </a:r>
            <a:r>
              <a:rPr lang="en-US" sz="1400" err="1">
                <a:latin typeface="Thames"/>
                <a:ea typeface="+mn-lt"/>
                <a:cs typeface="+mn-lt"/>
              </a:rPr>
              <a:t>первой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половине</a:t>
            </a:r>
            <a:r>
              <a:rPr lang="en-US" sz="1400" dirty="0">
                <a:latin typeface="Thames"/>
                <a:ea typeface="+mn-lt"/>
                <a:cs typeface="+mn-lt"/>
              </a:rPr>
              <a:t> 19 </a:t>
            </a:r>
            <a:r>
              <a:rPr lang="en-US" sz="1400" err="1">
                <a:latin typeface="Thames"/>
                <a:ea typeface="+mn-lt"/>
                <a:cs typeface="+mn-lt"/>
              </a:rPr>
              <a:t>века</a:t>
            </a:r>
            <a:r>
              <a:rPr lang="en-US" sz="1400" dirty="0">
                <a:latin typeface="Thames"/>
                <a:ea typeface="+mn-lt"/>
                <a:cs typeface="+mn-lt"/>
              </a:rPr>
              <a:t>. В </a:t>
            </a:r>
            <a:r>
              <a:rPr lang="en-US" sz="1400" err="1">
                <a:latin typeface="Thames"/>
                <a:ea typeface="+mn-lt"/>
                <a:cs typeface="+mn-lt"/>
              </a:rPr>
              <a:t>Гавани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строили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галеры</a:t>
            </a:r>
            <a:r>
              <a:rPr lang="en-US" sz="1400" dirty="0">
                <a:latin typeface="Thames"/>
                <a:ea typeface="+mn-lt"/>
                <a:cs typeface="+mn-lt"/>
              </a:rPr>
              <a:t>, </a:t>
            </a:r>
            <a:r>
              <a:rPr lang="en-US" sz="1400" err="1">
                <a:latin typeface="Thames"/>
                <a:ea typeface="+mn-lt"/>
                <a:cs typeface="+mn-lt"/>
              </a:rPr>
              <a:t>там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же</a:t>
            </a:r>
            <a:r>
              <a:rPr lang="en-US" sz="1400" dirty="0">
                <a:latin typeface="Thames"/>
                <a:ea typeface="+mn-lt"/>
                <a:cs typeface="+mn-lt"/>
              </a:rPr>
              <a:t> у </a:t>
            </a:r>
            <a:r>
              <a:rPr lang="en-US" sz="1400" err="1">
                <a:latin typeface="Thames"/>
                <a:ea typeface="+mn-lt"/>
                <a:cs typeface="+mn-lt"/>
              </a:rPr>
              <a:t>них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был</a:t>
            </a:r>
            <a:r>
              <a:rPr lang="en-US" sz="1400" dirty="0">
                <a:latin typeface="Thames"/>
                <a:ea typeface="+mn-lt"/>
                <a:cs typeface="+mn-lt"/>
              </a:rPr>
              <a:t> и «</a:t>
            </a:r>
            <a:r>
              <a:rPr lang="en-US" sz="1400" err="1">
                <a:latin typeface="Thames"/>
                <a:ea typeface="+mn-lt"/>
                <a:cs typeface="+mn-lt"/>
              </a:rPr>
              <a:t>порт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приписки</a:t>
            </a:r>
            <a:r>
              <a:rPr lang="en-US" sz="1400" dirty="0">
                <a:latin typeface="Thames"/>
                <a:ea typeface="+mn-lt"/>
                <a:cs typeface="+mn-lt"/>
              </a:rPr>
              <a:t>» – в </a:t>
            </a:r>
            <a:r>
              <a:rPr lang="en-US" sz="1400" err="1">
                <a:latin typeface="Thames"/>
                <a:ea typeface="+mn-lt"/>
                <a:cs typeface="+mn-lt"/>
              </a:rPr>
              <a:t>общем</a:t>
            </a:r>
            <a:r>
              <a:rPr lang="en-US" sz="1400" dirty="0">
                <a:latin typeface="Thames"/>
                <a:ea typeface="+mn-lt"/>
                <a:cs typeface="+mn-lt"/>
              </a:rPr>
              <a:t>, </a:t>
            </a:r>
            <a:r>
              <a:rPr lang="en-US" sz="1400" err="1">
                <a:latin typeface="Thames"/>
                <a:ea typeface="+mn-lt"/>
                <a:cs typeface="+mn-lt"/>
              </a:rPr>
              <a:t>Гавань</a:t>
            </a:r>
            <a:r>
              <a:rPr lang="en-US" sz="1400" dirty="0">
                <a:latin typeface="Thames"/>
                <a:ea typeface="+mn-lt"/>
                <a:cs typeface="+mn-lt"/>
              </a:rPr>
              <a:t>. </a:t>
            </a:r>
            <a:r>
              <a:rPr lang="en-US" sz="1400" err="1">
                <a:latin typeface="Thames"/>
                <a:ea typeface="+mn-lt"/>
                <a:cs typeface="+mn-lt"/>
              </a:rPr>
              <a:t>Хотя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первое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название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нынешней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Гаванской</a:t>
            </a:r>
            <a:r>
              <a:rPr lang="en-US" sz="1400" dirty="0">
                <a:latin typeface="Thames"/>
                <a:ea typeface="+mn-lt"/>
                <a:cs typeface="+mn-lt"/>
              </a:rPr>
              <a:t> – </a:t>
            </a:r>
            <a:r>
              <a:rPr lang="en-US" sz="1400" err="1">
                <a:latin typeface="Thames"/>
                <a:ea typeface="+mn-lt"/>
                <a:cs typeface="+mn-lt"/>
              </a:rPr>
              <a:t>Офицерская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улица</a:t>
            </a:r>
            <a:r>
              <a:rPr lang="en-US" sz="1400" dirty="0">
                <a:latin typeface="Thames"/>
                <a:ea typeface="+mn-lt"/>
                <a:cs typeface="+mn-lt"/>
              </a:rPr>
              <a:t>. </a:t>
            </a:r>
            <a:r>
              <a:rPr lang="en-US" sz="1400" err="1">
                <a:latin typeface="Thames"/>
                <a:ea typeface="+mn-lt"/>
                <a:cs typeface="+mn-lt"/>
              </a:rPr>
              <a:t>Что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характерно</a:t>
            </a:r>
            <a:r>
              <a:rPr lang="en-US" sz="1400" dirty="0">
                <a:latin typeface="Thames"/>
                <a:ea typeface="+mn-lt"/>
                <a:cs typeface="+mn-lt"/>
              </a:rPr>
              <a:t> – </a:t>
            </a:r>
            <a:r>
              <a:rPr lang="en-US" sz="1400" err="1">
                <a:latin typeface="Thames"/>
                <a:ea typeface="+mn-lt"/>
                <a:cs typeface="+mn-lt"/>
              </a:rPr>
              <a:t>была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будущая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Гаванская</a:t>
            </a:r>
            <a:r>
              <a:rPr lang="en-US" sz="1400" dirty="0">
                <a:latin typeface="Thames"/>
                <a:ea typeface="+mn-lt"/>
                <a:cs typeface="+mn-lt"/>
              </a:rPr>
              <a:t> и Линией! </a:t>
            </a:r>
            <a:r>
              <a:rPr lang="en-US" sz="1400" err="1">
                <a:latin typeface="Thames"/>
                <a:ea typeface="+mn-lt"/>
                <a:cs typeface="+mn-lt"/>
              </a:rPr>
              <a:t>Только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это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были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не</a:t>
            </a:r>
            <a:r>
              <a:rPr lang="en-US" sz="1400" dirty="0">
                <a:latin typeface="Thames"/>
                <a:ea typeface="+mn-lt"/>
                <a:cs typeface="+mn-lt"/>
              </a:rPr>
              <a:t> «</a:t>
            </a:r>
            <a:r>
              <a:rPr lang="en-US" sz="1400" err="1">
                <a:latin typeface="Thames"/>
                <a:ea typeface="+mn-lt"/>
                <a:cs typeface="+mn-lt"/>
              </a:rPr>
              <a:t>общевасилеостровские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линии</a:t>
            </a:r>
            <a:r>
              <a:rPr lang="en-US" sz="1400" dirty="0">
                <a:latin typeface="Thames"/>
                <a:ea typeface="+mn-lt"/>
                <a:cs typeface="+mn-lt"/>
              </a:rPr>
              <a:t>», а </a:t>
            </a:r>
            <a:r>
              <a:rPr lang="en-US" sz="1400" err="1">
                <a:latin typeface="Thames"/>
                <a:ea typeface="+mn-lt"/>
                <a:cs typeface="+mn-lt"/>
              </a:rPr>
              <a:t>такие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линии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районного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масштаба</a:t>
            </a:r>
            <a:r>
              <a:rPr lang="en-US" sz="1400" dirty="0">
                <a:latin typeface="Thames"/>
                <a:ea typeface="+mn-lt"/>
                <a:cs typeface="+mn-lt"/>
              </a:rPr>
              <a:t>. </a:t>
            </a:r>
            <a:r>
              <a:rPr lang="en-US" sz="1400" err="1">
                <a:latin typeface="Thames"/>
                <a:ea typeface="+mn-lt"/>
                <a:cs typeface="+mn-lt"/>
              </a:rPr>
              <a:t>По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этому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исчислению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будущая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Гаванская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проходила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как</a:t>
            </a:r>
            <a:r>
              <a:rPr lang="en-US" sz="1400" dirty="0">
                <a:latin typeface="Thames"/>
                <a:ea typeface="+mn-lt"/>
                <a:cs typeface="+mn-lt"/>
              </a:rPr>
              <a:t> 4 и 5 </a:t>
            </a:r>
            <a:r>
              <a:rPr lang="en-US" sz="1400" err="1">
                <a:latin typeface="Thames"/>
                <a:ea typeface="+mn-lt"/>
                <a:cs typeface="+mn-lt"/>
              </a:rPr>
              <a:t>Линии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Галерной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гавани</a:t>
            </a:r>
            <a:r>
              <a:rPr lang="en-US" sz="1400" dirty="0">
                <a:latin typeface="Thames"/>
                <a:ea typeface="+mn-lt"/>
                <a:cs typeface="+mn-lt"/>
              </a:rPr>
              <a:t>. А </a:t>
            </a:r>
            <a:r>
              <a:rPr lang="en-US" sz="1400" err="1">
                <a:latin typeface="Thames"/>
                <a:ea typeface="+mn-lt"/>
                <a:cs typeface="+mn-lt"/>
              </a:rPr>
              <a:t>окончательно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Гаванской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улица</a:t>
            </a:r>
            <a:r>
              <a:rPr lang="en-US" sz="1400" dirty="0">
                <a:latin typeface="Thames"/>
                <a:ea typeface="+mn-lt"/>
                <a:cs typeface="+mn-lt"/>
              </a:rPr>
              <a:t> </a:t>
            </a:r>
            <a:r>
              <a:rPr lang="en-US" sz="1400" err="1">
                <a:latin typeface="Thames"/>
                <a:ea typeface="+mn-lt"/>
                <a:cs typeface="+mn-lt"/>
              </a:rPr>
              <a:t>сделалась</a:t>
            </a:r>
            <a:r>
              <a:rPr lang="en-US" sz="1400" dirty="0">
                <a:latin typeface="Thames"/>
                <a:ea typeface="+mn-lt"/>
                <a:cs typeface="+mn-lt"/>
              </a:rPr>
              <a:t> в 1871 </a:t>
            </a:r>
            <a:r>
              <a:rPr lang="en-US" sz="1400" err="1">
                <a:latin typeface="Thames"/>
                <a:ea typeface="+mn-lt"/>
                <a:cs typeface="+mn-lt"/>
              </a:rPr>
              <a:t>году</a:t>
            </a:r>
            <a:r>
              <a:rPr lang="en-US" sz="1400" dirty="0">
                <a:latin typeface="Thames"/>
                <a:ea typeface="+mn-lt"/>
                <a:cs typeface="+mn-lt"/>
              </a:rPr>
              <a:t>.</a:t>
            </a:r>
            <a:endParaRPr lang="en-US" sz="1400" dirty="0">
              <a:latin typeface="Thames"/>
            </a:endParaRPr>
          </a:p>
          <a:p>
            <a:pPr marL="0" indent="0">
              <a:buNone/>
            </a:pPr>
            <a:endParaRPr lang="en-US" sz="1400" dirty="0">
              <a:latin typeface="Thames"/>
            </a:endParaRPr>
          </a:p>
        </p:txBody>
      </p:sp>
      <p:pic>
        <p:nvPicPr>
          <p:cNvPr id="4" name="Объект 3" descr="Изображение выглядит как на открытом воздухе, небо, облако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89A4EF4C-8A9C-C0A3-6E41-BF429227C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77" r="1559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996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20D02F-5095-1976-5D3B-39B98181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500" dirty="0">
                <a:latin typeface="Thames"/>
                <a:ea typeface="+mn-lt"/>
                <a:cs typeface="+mn-lt"/>
              </a:rPr>
              <a:t> Наличная улица. Как опять же поведал нам один из наших гостей – «Если есть Наличная улица, то в пару ей где-то должна быть и Безналичная! Ну или как на Васильевском острове принято, одна сторона улицы так называется, другая этак...»</a:t>
            </a:r>
            <a:endParaRPr lang="ru-RU" sz="1500" dirty="0">
              <a:latin typeface="Thames"/>
            </a:endParaRPr>
          </a:p>
          <a:p>
            <a:pPr marL="0" indent="0">
              <a:buNone/>
            </a:pPr>
            <a:r>
              <a:rPr lang="ru-RU" sz="1500">
                <a:latin typeface="Thames"/>
                <a:ea typeface="+mn-lt"/>
                <a:cs typeface="+mn-lt"/>
              </a:rPr>
              <a:t> Наличная – это улица, которая проходит вдоль береговой линии, у нее, как правило, застраивается только дальняя от водоема сторона. Так что улиц с названием «Наличная» за всю историю Санкт-Петербурга в разных его районах существовало несколько. Но вот до сегодняшнего времени свое название сохранила лишь та, что на Васильевском острове. И это – одна из самых протяженных улиц во всем городе, больше 3 километров.</a:t>
            </a:r>
            <a:endParaRPr lang="ru-RU" sz="1500">
              <a:latin typeface="Thames"/>
            </a:endParaRPr>
          </a:p>
          <a:p>
            <a:pPr marL="0" indent="0">
              <a:buNone/>
            </a:pPr>
            <a:r>
              <a:rPr lang="ru-RU" sz="1500" dirty="0">
                <a:latin typeface="Thames"/>
                <a:ea typeface="+mn-lt"/>
                <a:cs typeface="+mn-lt"/>
              </a:rPr>
              <a:t> Вы спросите – а где же эта самая береговая линия? А береговая линия теперь гораздо дальше от Наличной улицы, ведь с тех пор Васильевский остров сильно прибавил в размерах.</a:t>
            </a:r>
            <a:endParaRPr lang="ru-RU" sz="1500" dirty="0">
              <a:latin typeface="Thames"/>
            </a:endParaRPr>
          </a:p>
          <a:p>
            <a:pPr marL="0" indent="0">
              <a:buNone/>
            </a:pPr>
            <a:endParaRPr lang="ru-RU" sz="1500" dirty="0">
              <a:latin typeface="Thames"/>
            </a:endParaRPr>
          </a:p>
        </p:txBody>
      </p:sp>
      <p:pic>
        <p:nvPicPr>
          <p:cNvPr id="4" name="Рисунок 3" descr="Изображение выглядит как Аэрофотосъемка, на открытом воздухе, С высоты птичьего полета, воздушный&#10;&#10;Автоматически созданное описание">
            <a:extLst>
              <a:ext uri="{FF2B5EF4-FFF2-40B4-BE49-F238E27FC236}">
                <a16:creationId xmlns:a16="http://schemas.microsoft.com/office/drawing/2014/main" id="{EAC08AD0-450A-196F-B2B5-8587784FA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75" r="19374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81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32D75E-5656-EAAF-7A5F-20D61335C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 </a:t>
            </a:r>
            <a:r>
              <a:rPr lang="ru-RU" sz="1400" err="1">
                <a:latin typeface="Thames"/>
                <a:ea typeface="+mn-lt"/>
                <a:cs typeface="+mn-lt"/>
              </a:rPr>
              <a:t>Карташихина</a:t>
            </a:r>
            <a:r>
              <a:rPr lang="ru-RU" sz="1400" dirty="0">
                <a:latin typeface="Thames"/>
                <a:ea typeface="+mn-lt"/>
                <a:cs typeface="+mn-lt"/>
              </a:rPr>
              <a:t> улица. «Наверное, названа в честь замечательного человека по фамилии </a:t>
            </a:r>
            <a:r>
              <a:rPr lang="ru-RU" sz="1400" err="1">
                <a:latin typeface="Thames"/>
                <a:ea typeface="+mn-lt"/>
                <a:cs typeface="+mn-lt"/>
              </a:rPr>
              <a:t>Карташихин</a:t>
            </a:r>
            <a:r>
              <a:rPr lang="ru-RU" sz="1400" dirty="0">
                <a:latin typeface="Thames"/>
                <a:ea typeface="+mn-lt"/>
                <a:cs typeface="+mn-lt"/>
              </a:rPr>
              <a:t>? Что хорошего совершил?»</a:t>
            </a:r>
            <a:endParaRPr lang="ru-RU" sz="1400" dirty="0">
              <a:latin typeface="Thames"/>
            </a:endParaRPr>
          </a:p>
          <a:p>
            <a:pPr marL="0" indent="0"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 Здесь правильно произносить именно «</a:t>
            </a:r>
            <a:r>
              <a:rPr lang="ru-RU" sz="1400" err="1">
                <a:latin typeface="Thames"/>
                <a:ea typeface="+mn-lt"/>
                <a:cs typeface="+mn-lt"/>
              </a:rPr>
              <a:t>Карташихина</a:t>
            </a:r>
            <a:r>
              <a:rPr lang="ru-RU" sz="1400" dirty="0">
                <a:latin typeface="Thames"/>
                <a:ea typeface="+mn-lt"/>
                <a:cs typeface="+mn-lt"/>
              </a:rPr>
              <a:t> улица», а не «улица </a:t>
            </a:r>
            <a:r>
              <a:rPr lang="ru-RU" sz="1400" err="1">
                <a:latin typeface="Thames"/>
                <a:ea typeface="+mn-lt"/>
                <a:cs typeface="+mn-lt"/>
              </a:rPr>
              <a:t>Карташихина</a:t>
            </a:r>
            <a:r>
              <a:rPr lang="ru-RU" sz="1400" dirty="0">
                <a:latin typeface="Thames"/>
                <a:ea typeface="+mn-lt"/>
                <a:cs typeface="+mn-lt"/>
              </a:rPr>
              <a:t>». Владелицей земельных участков вдоль улицы когда-то давно была некая Карташева, а прозвище ей было </a:t>
            </a:r>
            <a:r>
              <a:rPr lang="ru-RU" sz="1400" err="1">
                <a:latin typeface="Thames"/>
                <a:ea typeface="+mn-lt"/>
                <a:cs typeface="+mn-lt"/>
              </a:rPr>
              <a:t>Карташиха</a:t>
            </a:r>
            <a:r>
              <a:rPr lang="ru-RU" sz="1400" dirty="0">
                <a:latin typeface="Thames"/>
                <a:ea typeface="+mn-lt"/>
                <a:cs typeface="+mn-lt"/>
              </a:rPr>
              <a:t>. Вот и образовалась со временем – </a:t>
            </a:r>
            <a:r>
              <a:rPr lang="ru-RU" sz="1400" err="1">
                <a:latin typeface="Thames"/>
                <a:ea typeface="+mn-lt"/>
                <a:cs typeface="+mn-lt"/>
              </a:rPr>
              <a:t>Карташихина</a:t>
            </a:r>
            <a:r>
              <a:rPr lang="ru-RU" sz="1400" dirty="0">
                <a:latin typeface="Thames"/>
                <a:ea typeface="+mn-lt"/>
                <a:cs typeface="+mn-lt"/>
              </a:rPr>
              <a:t> улица.</a:t>
            </a:r>
          </a:p>
          <a:p>
            <a:pPr marL="0" indent="0"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 Вообще это такая «фишка» питерской топонимики, названия вроде как от фамилий – но не совсем. А иногда фамилии и вовсе ни при чем. Вот есть, например, на Петроградской стороне улица Большая Зеленина... но вернемся на Васильевский остров!</a:t>
            </a:r>
          </a:p>
          <a:p>
            <a:pPr marL="0" indent="0">
              <a:buNone/>
            </a:pPr>
            <a:endParaRPr lang="ru-RU" sz="1400" dirty="0">
              <a:latin typeface="Thames"/>
            </a:endParaRPr>
          </a:p>
        </p:txBody>
      </p:sp>
      <p:pic>
        <p:nvPicPr>
          <p:cNvPr id="4" name="Рисунок 3" descr="Изображение выглядит как на открытом воздухе, небо, облако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CAC1642B-F5CB-2954-4577-A10D727C7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3" r="2522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970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на открытом воздухе, небо, дорог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4EB4B49-6A02-3AC3-62DD-D3CB3F704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8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98B6D6-76B4-D62E-F515-5197D56B5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980" y="120183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 </a:t>
            </a:r>
            <a:r>
              <a:rPr lang="ru-RU" sz="1400" err="1">
                <a:latin typeface="Thames"/>
                <a:ea typeface="+mn-lt"/>
                <a:cs typeface="+mn-lt"/>
              </a:rPr>
              <a:t>Остоумова</a:t>
            </a:r>
            <a:r>
              <a:rPr lang="ru-RU" sz="1400" dirty="0">
                <a:latin typeface="Thames"/>
                <a:ea typeface="+mn-lt"/>
                <a:cs typeface="+mn-lt"/>
              </a:rPr>
              <a:t> улица. Тут внимательный читатель может уже воскликнуть: «Так, уже догадываюсь: здесь домовладельцем был господин </a:t>
            </a:r>
            <a:r>
              <a:rPr lang="ru-RU" sz="1400" err="1">
                <a:latin typeface="Thames"/>
                <a:ea typeface="+mn-lt"/>
                <a:cs typeface="+mn-lt"/>
              </a:rPr>
              <a:t>Остоумов</a:t>
            </a:r>
            <a:r>
              <a:rPr lang="ru-RU" sz="1400" dirty="0">
                <a:latin typeface="Thames"/>
                <a:ea typeface="+mn-lt"/>
                <a:cs typeface="+mn-lt"/>
              </a:rPr>
              <a:t>! Так?»</a:t>
            </a:r>
            <a:endParaRPr lang="ru-RU" sz="1400" dirty="0">
              <a:latin typeface="Thames"/>
            </a:endParaRPr>
          </a:p>
          <a:p>
            <a:pPr marL="0" indent="0"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 Почти, но не совсем. Фамилия владелицы была Стоумова. Естественно, народное творчество не могли пройти мимо, так что некоторое время в обиходе использовалось название «Остроумова улица». В итоге остановились на таком компромиссном варианте, и сегодня на карте города значится «</a:t>
            </a:r>
            <a:r>
              <a:rPr lang="ru-RU" sz="1400" dirty="0" err="1">
                <a:latin typeface="Thames"/>
                <a:ea typeface="+mn-lt"/>
                <a:cs typeface="+mn-lt"/>
              </a:rPr>
              <a:t>Остоумова</a:t>
            </a:r>
            <a:r>
              <a:rPr lang="ru-RU" sz="1400" dirty="0">
                <a:latin typeface="Thames"/>
                <a:ea typeface="+mn-lt"/>
                <a:cs typeface="+mn-lt"/>
              </a:rPr>
              <a:t> улица».</a:t>
            </a:r>
            <a:endParaRPr lang="ru-RU" sz="1400" dirty="0">
              <a:latin typeface="Thames"/>
            </a:endParaRPr>
          </a:p>
          <a:p>
            <a:pPr marL="0" indent="0">
              <a:buNone/>
            </a:pPr>
            <a:endParaRPr lang="ru-RU" sz="1400" dirty="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97594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на открытом воздухе, Наземный транспорт, транспортное средств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81B8ED6F-85F7-1D8A-6D4E-CF549596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8E64AF-8137-DF0D-8521-CE639E953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8869" y="1954423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 Вёсельная улица. Сегодня Вёсельную улицу разглядеть непросто, а на одном из своих участков это уже практически и не улица, а то, что называется внутриквартальный проезд. А между тем Вёсельная – одна из старейших улиц и Васильевского острова, и, как следствие, всего Петербурга. Возникла она уже в начале 18 века, а в 1751 на план было нанесено её название – Вёсельная. Здесь, опять же, внимательные читатели догадываются: Гавань, галеры, а галерам непременно нужны вёсла... Точно так и есть: название – по вёсельным мастерским и складам, когда-то там располагавшимся.</a:t>
            </a:r>
            <a:endParaRPr lang="ru-RU" sz="1400" dirty="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297811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на открытом воздухе, небо, строительств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24BB1BD6-531D-C2A4-668D-63889B5A9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0" r="-1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57B59-D50E-6400-7E3C-B1CED7D8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Шкиперский проток. Одно из самых таких звучных названий, нам очень нравится: Шкиперский проток!</a:t>
            </a:r>
            <a:endParaRPr lang="ru-RU" sz="1400" dirty="0">
              <a:latin typeface="Thames"/>
            </a:endParaRPr>
          </a:p>
          <a:p>
            <a:pPr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Как наверняка все помнят, по исходной задумке Петра Первого весь Васильевский остров должна была пересекать система каналов. Но в итоге прорыто каналов было совсем немного, а уже построенные каналы были засыпаны. Так появились Линии.</a:t>
            </a:r>
            <a:endParaRPr lang="ru-RU" sz="1400" dirty="0">
              <a:latin typeface="Thames"/>
            </a:endParaRPr>
          </a:p>
          <a:p>
            <a:pPr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А вот Шкиперский проток – он был каналом с самого начала. Точнее, не каналом, а речушкой, вытекавшей из болотистого Смоленского поля. Звалась речушка то Глухой, то Черной, и кое-как впадала в ту самую Галерную гавань. В общем, со временем засыпали и ее, но звучное название осталось: Шкиперский проток!</a:t>
            </a:r>
            <a:endParaRPr lang="ru-RU" sz="1400" dirty="0">
              <a:latin typeface="Thames"/>
            </a:endParaRPr>
          </a:p>
          <a:p>
            <a:pPr marL="0" indent="0">
              <a:buNone/>
            </a:pPr>
            <a:endParaRPr lang="ru-RU" sz="1400" dirty="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673618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 Мастер-класс   «Целевые прогулки и экскурсии выходного дня для дошкольников, посвященные Дню родного языка»</vt:lpstr>
      <vt:lpstr>"Прогулки по Васильевскому острову".  Улицы с самыми замечательными названиями. </vt:lpstr>
      <vt:lpstr>Презентация PowerPoint</vt:lpstr>
      <vt:lpstr> Гаванская улица. Наверное, если кто-то начнет знакомиться с Санкт-Петербургом по схеме или географической карте – то этот кто-то вполне может решить, что названа данная улица в честь кубинской столицы Гаваны. Ну в самом деле, есть же в Питере улицы Варшавская и Будапештская, отчего бы не быть и Гаванской, Фидель Кастро, опять же!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108</cp:revision>
  <dcterms:created xsi:type="dcterms:W3CDTF">2024-02-16T15:25:59Z</dcterms:created>
  <dcterms:modified xsi:type="dcterms:W3CDTF">2024-02-16T16:06:25Z</dcterms:modified>
</cp:coreProperties>
</file>